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94"/>
  </p:notesMasterIdLst>
  <p:sldIdLst>
    <p:sldId id="256" r:id="rId2"/>
    <p:sldId id="397" r:id="rId3"/>
    <p:sldId id="372" r:id="rId4"/>
    <p:sldId id="398" r:id="rId5"/>
    <p:sldId id="399" r:id="rId6"/>
    <p:sldId id="400" r:id="rId7"/>
    <p:sldId id="378" r:id="rId8"/>
    <p:sldId id="379" r:id="rId9"/>
    <p:sldId id="376" r:id="rId10"/>
    <p:sldId id="381" r:id="rId11"/>
    <p:sldId id="382" r:id="rId12"/>
    <p:sldId id="380" r:id="rId13"/>
    <p:sldId id="402" r:id="rId14"/>
    <p:sldId id="309" r:id="rId15"/>
    <p:sldId id="405" r:id="rId16"/>
    <p:sldId id="406" r:id="rId17"/>
    <p:sldId id="409" r:id="rId18"/>
    <p:sldId id="408" r:id="rId19"/>
    <p:sldId id="410" r:id="rId20"/>
    <p:sldId id="404" r:id="rId21"/>
    <p:sldId id="412" r:id="rId22"/>
    <p:sldId id="411" r:id="rId23"/>
    <p:sldId id="413" r:id="rId24"/>
    <p:sldId id="420" r:id="rId25"/>
    <p:sldId id="421" r:id="rId26"/>
    <p:sldId id="422" r:id="rId27"/>
    <p:sldId id="416" r:id="rId28"/>
    <p:sldId id="419" r:id="rId29"/>
    <p:sldId id="424" r:id="rId30"/>
    <p:sldId id="423" r:id="rId31"/>
    <p:sldId id="425" r:id="rId32"/>
    <p:sldId id="377" r:id="rId33"/>
    <p:sldId id="383" r:id="rId34"/>
    <p:sldId id="384" r:id="rId35"/>
    <p:sldId id="385" r:id="rId36"/>
    <p:sldId id="387" r:id="rId37"/>
    <p:sldId id="388" r:id="rId38"/>
    <p:sldId id="389" r:id="rId39"/>
    <p:sldId id="272" r:id="rId40"/>
    <p:sldId id="273" r:id="rId41"/>
    <p:sldId id="390" r:id="rId42"/>
    <p:sldId id="391" r:id="rId43"/>
    <p:sldId id="392" r:id="rId44"/>
    <p:sldId id="393" r:id="rId45"/>
    <p:sldId id="394" r:id="rId46"/>
    <p:sldId id="396" r:id="rId47"/>
    <p:sldId id="401" r:id="rId48"/>
    <p:sldId id="395" r:id="rId49"/>
    <p:sldId id="274" r:id="rId50"/>
    <p:sldId id="275" r:id="rId51"/>
    <p:sldId id="333" r:id="rId52"/>
    <p:sldId id="318" r:id="rId53"/>
    <p:sldId id="317" r:id="rId54"/>
    <p:sldId id="276" r:id="rId55"/>
    <p:sldId id="339" r:id="rId56"/>
    <p:sldId id="321" r:id="rId57"/>
    <p:sldId id="324" r:id="rId58"/>
    <p:sldId id="325" r:id="rId59"/>
    <p:sldId id="328" r:id="rId60"/>
    <p:sldId id="329" r:id="rId61"/>
    <p:sldId id="340" r:id="rId62"/>
    <p:sldId id="299" r:id="rId63"/>
    <p:sldId id="375" r:id="rId64"/>
    <p:sldId id="335" r:id="rId65"/>
    <p:sldId id="300" r:id="rId66"/>
    <p:sldId id="336" r:id="rId67"/>
    <p:sldId id="337" r:id="rId68"/>
    <p:sldId id="338" r:id="rId69"/>
    <p:sldId id="341" r:id="rId70"/>
    <p:sldId id="343" r:id="rId71"/>
    <p:sldId id="345" r:id="rId72"/>
    <p:sldId id="346" r:id="rId73"/>
    <p:sldId id="347" r:id="rId74"/>
    <p:sldId id="349" r:id="rId75"/>
    <p:sldId id="350" r:id="rId76"/>
    <p:sldId id="351" r:id="rId77"/>
    <p:sldId id="352" r:id="rId78"/>
    <p:sldId id="353" r:id="rId79"/>
    <p:sldId id="354" r:id="rId80"/>
    <p:sldId id="355" r:id="rId81"/>
    <p:sldId id="358" r:id="rId82"/>
    <p:sldId id="303" r:id="rId83"/>
    <p:sldId id="304" r:id="rId84"/>
    <p:sldId id="359" r:id="rId85"/>
    <p:sldId id="365" r:id="rId86"/>
    <p:sldId id="361" r:id="rId87"/>
    <p:sldId id="367" r:id="rId88"/>
    <p:sldId id="368" r:id="rId89"/>
    <p:sldId id="369" r:id="rId90"/>
    <p:sldId id="370" r:id="rId91"/>
    <p:sldId id="305" r:id="rId92"/>
    <p:sldId id="306" r:id="rId93"/>
  </p:sldIdLst>
  <p:sldSz cx="12192000" cy="6858000"/>
  <p:notesSz cx="6858000" cy="9144000"/>
  <p:embeddedFontLst>
    <p:embeddedFont>
      <p:font typeface="Calibri" panose="020F0502020204030204" pitchFamily="34" charset="0"/>
      <p:regular r:id="rId95"/>
      <p:bold r:id="rId96"/>
      <p:italic r:id="rId97"/>
      <p:boldItalic r:id="rId98"/>
    </p:embeddedFont>
    <p:embeddedFont>
      <p:font typeface="Cambria Math" panose="02040503050406030204" pitchFamily="18" charset="0"/>
      <p:regular r:id="rId99"/>
    </p:embeddedFont>
    <p:embeddedFont>
      <p:font typeface="Consolas" panose="020B0609020204030204" pitchFamily="49" charset="0"/>
      <p:regular r:id="rId100"/>
      <p:bold r:id="rId101"/>
      <p:italic r:id="rId102"/>
      <p:boldItalic r:id="rId103"/>
    </p:embeddedFont>
    <p:embeddedFont>
      <p:font typeface="Roboto" panose="02000000000000000000" pitchFamily="2" charset="0"/>
      <p:regular r:id="rId104"/>
      <p:bold r:id="rId105"/>
      <p:italic r:id="rId106"/>
      <p:boldItalic r:id="rId107"/>
    </p:embeddedFont>
    <p:embeddedFont>
      <p:font typeface="Roboto Slab" panose="020B0604020202020204" charset="0"/>
      <p:regular r:id="rId108"/>
      <p:bold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ry Arcila" initials="HA" lastIdx="1" clrIdx="0">
    <p:extLst>
      <p:ext uri="{19B8F6BF-5375-455C-9EA6-DF929625EA0E}">
        <p15:presenceInfo xmlns:p15="http://schemas.microsoft.com/office/powerpoint/2012/main" userId="fa81e750b1be233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6A3598-7CB8-4345-8D95-17CE05F158A0}">
  <a:tblStyle styleId="{AD6A3598-7CB8-4345-8D95-17CE05F158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91" autoAdjust="0"/>
  </p:normalViewPr>
  <p:slideViewPr>
    <p:cSldViewPr snapToGrid="0">
      <p:cViewPr varScale="1">
        <p:scale>
          <a:sx n="69" d="100"/>
          <a:sy n="69" d="100"/>
        </p:scale>
        <p:origin x="672" y="6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13.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9.fntdata"/><Relationship Id="rId108" Type="http://schemas.openxmlformats.org/officeDocument/2006/relationships/font" Target="fonts/font1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2.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5.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3.fntdata"/><Relationship Id="rId104"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6.fntdata"/><Relationship Id="rId105"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se.iitb.ac.in/~mythili/os/anno_slides/lecture1.pdf"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cse.iitb.ac.in/~mythili/os/anno_slides/lecture1.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cse.iitb.ac.in/~mythili/os/anno_slides/lecture1.pdf"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se.iitb.ac.in/~mythili/os/anno_slides/lecture1.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cse.iitb.ac.in/~mythili/os/anno_slides/lecture1.pdf"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cse.iitb.ac.in/~mythili/os/anno_slides/lecture1.pdf"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cse.iitb.ac.in/~mythili/os/anno_slides/lecture1.pdf"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cse.iitb.ac.in/~mythili/os/anno_slides/lecture1.pdf"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cse.iitb.ac.in/~mythili/os/anno_slides/lecture1.pd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cse.iitb.ac.in/~mythili/os/anno_slides/lecture1.pd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cse.iitb.ac.in/~mythili/os/anno_slides/lecture1.p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cse.iitb.ac.in/~mythili/os/anno_slides/lecture1.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cse.iitb.ac.in/~mythili/os/anno_slides/lecture1.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cse.iitb.ac.in/~mythili/os/anno_slides/lecture1.pdf"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cse.iitb.ac.in/~mythili/os/anno_slides/lecture1.pd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cse.iitb.ac.in/~mythili/os/anno_slides/lecture1.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cse.iitb.ac.in/~mythili/os/anno_slides/lecture1.pdf"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cse.iitb.ac.in/~mythili/os/anno_slides/lecture1.pdf"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8358aba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8358aba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endParaRPr sz="2400" dirty="0">
              <a:solidFill>
                <a:schemeClr val="dk1"/>
              </a:solidFill>
              <a:latin typeface="Roboto"/>
              <a:ea typeface="Roboto"/>
              <a:cs typeface="Roboto"/>
              <a:sym typeface="Roboto"/>
            </a:endParaRPr>
          </a:p>
          <a:p>
            <a:pPr marL="457200" lvl="0" indent="-381000" algn="l" rtl="0">
              <a:lnSpc>
                <a:spcPct val="90000"/>
              </a:lnSpc>
              <a:spcBef>
                <a:spcPts val="500"/>
              </a:spcBef>
              <a:spcAft>
                <a:spcPts val="0"/>
              </a:spcAft>
              <a:buClr>
                <a:schemeClr val="dk1"/>
              </a:buClr>
              <a:buSzPts val="2400"/>
              <a:buFont typeface="Roboto"/>
              <a:buChar char="●"/>
            </a:pPr>
            <a:endParaRPr sz="2400" dirty="0">
              <a:solidFill>
                <a:schemeClr val="dk1"/>
              </a:solidFill>
              <a:latin typeface="Roboto"/>
              <a:ea typeface="Roboto"/>
              <a:cs typeface="Roboto"/>
              <a:sym typeface="Roboto"/>
            </a:endParaRPr>
          </a:p>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0318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endParaRPr sz="2400" dirty="0">
              <a:solidFill>
                <a:schemeClr val="dk1"/>
              </a:solidFill>
              <a:latin typeface="Roboto"/>
              <a:ea typeface="Roboto"/>
              <a:cs typeface="Roboto"/>
              <a:sym typeface="Roboto"/>
            </a:endParaRPr>
          </a:p>
          <a:p>
            <a:pPr marL="457200" lvl="0" indent="-381000" algn="l" rtl="0">
              <a:lnSpc>
                <a:spcPct val="90000"/>
              </a:lnSpc>
              <a:spcBef>
                <a:spcPts val="500"/>
              </a:spcBef>
              <a:spcAft>
                <a:spcPts val="0"/>
              </a:spcAft>
              <a:buClr>
                <a:schemeClr val="dk1"/>
              </a:buClr>
              <a:buSzPts val="2400"/>
              <a:buFont typeface="Roboto"/>
              <a:buChar char="●"/>
            </a:pPr>
            <a:endParaRPr sz="2400" dirty="0">
              <a:solidFill>
                <a:schemeClr val="dk1"/>
              </a:solidFill>
              <a:latin typeface="Roboto"/>
              <a:ea typeface="Roboto"/>
              <a:cs typeface="Roboto"/>
              <a:sym typeface="Roboto"/>
            </a:endParaRPr>
          </a:p>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5442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endParaRPr sz="2400" dirty="0">
              <a:solidFill>
                <a:schemeClr val="dk1"/>
              </a:solidFill>
              <a:latin typeface="Roboto"/>
              <a:ea typeface="Roboto"/>
              <a:cs typeface="Roboto"/>
              <a:sym typeface="Roboto"/>
            </a:endParaRPr>
          </a:p>
          <a:p>
            <a:pPr marL="457200" lvl="0" indent="-381000" algn="l" rtl="0">
              <a:lnSpc>
                <a:spcPct val="90000"/>
              </a:lnSpc>
              <a:spcBef>
                <a:spcPts val="500"/>
              </a:spcBef>
              <a:spcAft>
                <a:spcPts val="0"/>
              </a:spcAft>
              <a:buClr>
                <a:schemeClr val="dk1"/>
              </a:buClr>
              <a:buSzPts val="2400"/>
              <a:buFont typeface="Roboto"/>
              <a:buChar char="●"/>
            </a:pPr>
            <a:endParaRPr sz="2400" dirty="0">
              <a:solidFill>
                <a:schemeClr val="dk1"/>
              </a:solidFill>
              <a:latin typeface="Roboto"/>
              <a:ea typeface="Roboto"/>
              <a:cs typeface="Roboto"/>
              <a:sym typeface="Roboto"/>
            </a:endParaRPr>
          </a:p>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2470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endParaRPr sz="2400" dirty="0">
              <a:solidFill>
                <a:schemeClr val="dk1"/>
              </a:solidFill>
              <a:latin typeface="Roboto"/>
              <a:ea typeface="Roboto"/>
              <a:cs typeface="Roboto"/>
              <a:sym typeface="Roboto"/>
            </a:endParaRPr>
          </a:p>
          <a:p>
            <a:pPr marL="457200" lvl="0" indent="-381000" algn="l" rtl="0">
              <a:lnSpc>
                <a:spcPct val="90000"/>
              </a:lnSpc>
              <a:spcBef>
                <a:spcPts val="500"/>
              </a:spcBef>
              <a:spcAft>
                <a:spcPts val="0"/>
              </a:spcAft>
              <a:buClr>
                <a:schemeClr val="dk1"/>
              </a:buClr>
              <a:buSzPts val="2400"/>
              <a:buFont typeface="Roboto"/>
              <a:buChar char="●"/>
            </a:pPr>
            <a:endParaRPr sz="2400" dirty="0">
              <a:solidFill>
                <a:schemeClr val="dk1"/>
              </a:solidFill>
              <a:latin typeface="Roboto"/>
              <a:ea typeface="Roboto"/>
              <a:cs typeface="Roboto"/>
              <a:sym typeface="Roboto"/>
            </a:endParaRPr>
          </a:p>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0061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hlinkClick r:id="rId3"/>
              </a:rPr>
              <a:t>https://www.cse.iitb.ac.in/~mythili/os/anno_slides/lecture1.pdf</a:t>
            </a:r>
            <a:endParaRPr sz="2400"/>
          </a:p>
        </p:txBody>
      </p:sp>
    </p:spTree>
    <p:extLst>
      <p:ext uri="{BB962C8B-B14F-4D97-AF65-F5344CB8AC3E}">
        <p14:creationId xmlns:p14="http://schemas.microsoft.com/office/powerpoint/2010/main" val="45153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hlinkClick r:id="rId3"/>
              </a:rPr>
              <a:t>https://www.cse.iitb.ac.in/~mythili/os/anno_slides/lecture1.pdf</a:t>
            </a:r>
            <a:endParaRPr sz="2400"/>
          </a:p>
        </p:txBody>
      </p:sp>
    </p:spTree>
    <p:extLst>
      <p:ext uri="{BB962C8B-B14F-4D97-AF65-F5344CB8AC3E}">
        <p14:creationId xmlns:p14="http://schemas.microsoft.com/office/powerpoint/2010/main" val="1760384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hlinkClick r:id="rId3"/>
              </a:rPr>
              <a:t>https://www.cse.iitb.ac.in/~mythili/os/anno_slides/lecture1.pdf</a:t>
            </a:r>
            <a:endParaRPr sz="2400"/>
          </a:p>
        </p:txBody>
      </p:sp>
    </p:spTree>
    <p:extLst>
      <p:ext uri="{BB962C8B-B14F-4D97-AF65-F5344CB8AC3E}">
        <p14:creationId xmlns:p14="http://schemas.microsoft.com/office/powerpoint/2010/main" val="941687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hlinkClick r:id="rId3"/>
              </a:rPr>
              <a:t>https://www.cse.iitb.ac.in/~mythili/os/anno_slides/lecture1.pdf</a:t>
            </a:r>
            <a:endParaRPr sz="2400"/>
          </a:p>
        </p:txBody>
      </p:sp>
    </p:spTree>
    <p:extLst>
      <p:ext uri="{BB962C8B-B14F-4D97-AF65-F5344CB8AC3E}">
        <p14:creationId xmlns:p14="http://schemas.microsoft.com/office/powerpoint/2010/main" val="2262457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hlinkClick r:id="rId3"/>
              </a:rPr>
              <a:t>https://www.cse.iitb.ac.in/~mythili/os/anno_slides/lecture1.pdf</a:t>
            </a:r>
            <a:endParaRPr sz="2400"/>
          </a:p>
        </p:txBody>
      </p:sp>
    </p:spTree>
    <p:extLst>
      <p:ext uri="{BB962C8B-B14F-4D97-AF65-F5344CB8AC3E}">
        <p14:creationId xmlns:p14="http://schemas.microsoft.com/office/powerpoint/2010/main" val="3592217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hlinkClick r:id="rId3"/>
              </a:rPr>
              <a:t>https://www.cse.iitb.ac.in/~mythili/os/anno_slides/lecture1.pdf</a:t>
            </a:r>
            <a:endParaRPr sz="2400"/>
          </a:p>
        </p:txBody>
      </p:sp>
    </p:spTree>
    <p:extLst>
      <p:ext uri="{BB962C8B-B14F-4D97-AF65-F5344CB8AC3E}">
        <p14:creationId xmlns:p14="http://schemas.microsoft.com/office/powerpoint/2010/main" val="948079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endParaRPr sz="2400" dirty="0">
              <a:solidFill>
                <a:schemeClr val="dk1"/>
              </a:solidFill>
              <a:latin typeface="Roboto"/>
              <a:ea typeface="Roboto"/>
              <a:cs typeface="Roboto"/>
              <a:sym typeface="Roboto"/>
            </a:endParaRPr>
          </a:p>
          <a:p>
            <a:pPr marL="457200" lvl="0" indent="-381000" algn="l" rtl="0">
              <a:lnSpc>
                <a:spcPct val="90000"/>
              </a:lnSpc>
              <a:spcBef>
                <a:spcPts val="500"/>
              </a:spcBef>
              <a:spcAft>
                <a:spcPts val="0"/>
              </a:spcAft>
              <a:buClr>
                <a:schemeClr val="dk1"/>
              </a:buClr>
              <a:buSzPts val="2400"/>
              <a:buFont typeface="Roboto"/>
              <a:buChar char="●"/>
            </a:pPr>
            <a:endParaRPr sz="2400" dirty="0">
              <a:solidFill>
                <a:schemeClr val="dk1"/>
              </a:solidFill>
              <a:latin typeface="Roboto"/>
              <a:ea typeface="Roboto"/>
              <a:cs typeface="Roboto"/>
              <a:sym typeface="Roboto"/>
            </a:endParaRPr>
          </a:p>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642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hlinkClick r:id="rId3"/>
              </a:rPr>
              <a:t>https://www.cse.iitb.ac.in/~mythili/os/anno_slides/lecture1.pdf</a:t>
            </a:r>
            <a:endParaRPr sz="2400"/>
          </a:p>
        </p:txBody>
      </p:sp>
    </p:spTree>
    <p:extLst>
      <p:ext uri="{BB962C8B-B14F-4D97-AF65-F5344CB8AC3E}">
        <p14:creationId xmlns:p14="http://schemas.microsoft.com/office/powerpoint/2010/main" val="2877776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hlinkClick r:id="rId3"/>
              </a:rPr>
              <a:t>https://www.cse.iitb.ac.in/~mythili/os/anno_slides/lecture1.pdf</a:t>
            </a:r>
            <a:endParaRPr sz="2400"/>
          </a:p>
        </p:txBody>
      </p:sp>
    </p:spTree>
    <p:extLst>
      <p:ext uri="{BB962C8B-B14F-4D97-AF65-F5344CB8AC3E}">
        <p14:creationId xmlns:p14="http://schemas.microsoft.com/office/powerpoint/2010/main" val="576261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hlinkClick r:id="rId3"/>
              </a:rPr>
              <a:t>https://www.cse.iitb.ac.in/~mythili/os/anno_slides/lecture1.pdf</a:t>
            </a:r>
            <a:endParaRPr sz="2400"/>
          </a:p>
        </p:txBody>
      </p:sp>
    </p:spTree>
    <p:extLst>
      <p:ext uri="{BB962C8B-B14F-4D97-AF65-F5344CB8AC3E}">
        <p14:creationId xmlns:p14="http://schemas.microsoft.com/office/powerpoint/2010/main" val="39454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hlinkClick r:id="rId3"/>
              </a:rPr>
              <a:t>https://www.cse.iitb.ac.in/~mythili/os/anno_slides/lecture1.pdf</a:t>
            </a:r>
            <a:endParaRPr sz="2400"/>
          </a:p>
        </p:txBody>
      </p:sp>
    </p:spTree>
    <p:extLst>
      <p:ext uri="{BB962C8B-B14F-4D97-AF65-F5344CB8AC3E}">
        <p14:creationId xmlns:p14="http://schemas.microsoft.com/office/powerpoint/2010/main" val="9623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hlinkClick r:id="rId3"/>
              </a:rPr>
              <a:t>https://www.cse.iitb.ac.in/~mythili/os/anno_slides/lecture1.pdf</a:t>
            </a:r>
            <a:endParaRPr sz="2400"/>
          </a:p>
        </p:txBody>
      </p:sp>
    </p:spTree>
    <p:extLst>
      <p:ext uri="{BB962C8B-B14F-4D97-AF65-F5344CB8AC3E}">
        <p14:creationId xmlns:p14="http://schemas.microsoft.com/office/powerpoint/2010/main" val="2087112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hlinkClick r:id="rId3"/>
              </a:rPr>
              <a:t>https://www.cse.iitb.ac.in/~mythili/os/anno_slides/lecture1.pdf</a:t>
            </a:r>
            <a:endParaRPr sz="2400"/>
          </a:p>
        </p:txBody>
      </p:sp>
    </p:spTree>
    <p:extLst>
      <p:ext uri="{BB962C8B-B14F-4D97-AF65-F5344CB8AC3E}">
        <p14:creationId xmlns:p14="http://schemas.microsoft.com/office/powerpoint/2010/main" val="359565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hlinkClick r:id="rId3"/>
              </a:rPr>
              <a:t>https://www.cse.iitb.ac.in/~mythili/os/anno_slides/lecture1.pdf</a:t>
            </a:r>
            <a:endParaRPr sz="2400"/>
          </a:p>
        </p:txBody>
      </p:sp>
    </p:spTree>
    <p:extLst>
      <p:ext uri="{BB962C8B-B14F-4D97-AF65-F5344CB8AC3E}">
        <p14:creationId xmlns:p14="http://schemas.microsoft.com/office/powerpoint/2010/main" val="3089259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hlinkClick r:id="rId3"/>
              </a:rPr>
              <a:t>https://www.cse.iitb.ac.in/~mythili/os/anno_slides/lecture1.pdf</a:t>
            </a:r>
            <a:endParaRPr sz="2400"/>
          </a:p>
        </p:txBody>
      </p:sp>
    </p:spTree>
    <p:extLst>
      <p:ext uri="{BB962C8B-B14F-4D97-AF65-F5344CB8AC3E}">
        <p14:creationId xmlns:p14="http://schemas.microsoft.com/office/powerpoint/2010/main" val="474542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hlinkClick r:id="rId3"/>
              </a:rPr>
              <a:t>https://www.cse.iitb.ac.in/~mythili/os/anno_slides/lecture1.pdf</a:t>
            </a:r>
            <a:endParaRPr sz="2400"/>
          </a:p>
        </p:txBody>
      </p:sp>
    </p:spTree>
    <p:extLst>
      <p:ext uri="{BB962C8B-B14F-4D97-AF65-F5344CB8AC3E}">
        <p14:creationId xmlns:p14="http://schemas.microsoft.com/office/powerpoint/2010/main" val="25763126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hlinkClick r:id="rId3"/>
              </a:rPr>
              <a:t>https://www.cse.iitb.ac.in/~mythili/os/anno_slides/lecture1.pdf</a:t>
            </a:r>
            <a:endParaRPr sz="2400"/>
          </a:p>
        </p:txBody>
      </p:sp>
    </p:spTree>
    <p:extLst>
      <p:ext uri="{BB962C8B-B14F-4D97-AF65-F5344CB8AC3E}">
        <p14:creationId xmlns:p14="http://schemas.microsoft.com/office/powerpoint/2010/main" val="4017092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endParaRPr sz="2400" dirty="0">
              <a:solidFill>
                <a:schemeClr val="dk1"/>
              </a:solidFill>
              <a:latin typeface="Roboto"/>
              <a:ea typeface="Roboto"/>
              <a:cs typeface="Roboto"/>
              <a:sym typeface="Roboto"/>
            </a:endParaRPr>
          </a:p>
          <a:p>
            <a:pPr marL="457200" lvl="0" indent="-381000" algn="l" rtl="0">
              <a:lnSpc>
                <a:spcPct val="90000"/>
              </a:lnSpc>
              <a:spcBef>
                <a:spcPts val="500"/>
              </a:spcBef>
              <a:spcAft>
                <a:spcPts val="0"/>
              </a:spcAft>
              <a:buClr>
                <a:schemeClr val="dk1"/>
              </a:buClr>
              <a:buSzPts val="2400"/>
              <a:buFont typeface="Roboto"/>
              <a:buChar char="●"/>
            </a:pPr>
            <a:endParaRPr sz="2400" dirty="0">
              <a:solidFill>
                <a:schemeClr val="dk1"/>
              </a:solidFill>
              <a:latin typeface="Roboto"/>
              <a:ea typeface="Roboto"/>
              <a:cs typeface="Roboto"/>
              <a:sym typeface="Roboto"/>
            </a:endParaRPr>
          </a:p>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836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hlinkClick r:id="rId3"/>
              </a:rPr>
              <a:t>https://www.cse.iitb.ac.in/~mythili/os/anno_slides/lecture1.pdf</a:t>
            </a:r>
            <a:endParaRPr sz="2400"/>
          </a:p>
        </p:txBody>
      </p:sp>
    </p:spTree>
    <p:extLst>
      <p:ext uri="{BB962C8B-B14F-4D97-AF65-F5344CB8AC3E}">
        <p14:creationId xmlns:p14="http://schemas.microsoft.com/office/powerpoint/2010/main" val="1928391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hlinkClick r:id="rId3"/>
              </a:rPr>
              <a:t>https://www.cse.iitb.ac.in/~mythili/os/anno_slides/lecture1.pdf</a:t>
            </a:r>
            <a:endParaRPr sz="2400"/>
          </a:p>
        </p:txBody>
      </p:sp>
    </p:spTree>
    <p:extLst>
      <p:ext uri="{BB962C8B-B14F-4D97-AF65-F5344CB8AC3E}">
        <p14:creationId xmlns:p14="http://schemas.microsoft.com/office/powerpoint/2010/main" val="216541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endParaRPr sz="2400" dirty="0">
              <a:solidFill>
                <a:schemeClr val="dk1"/>
              </a:solidFill>
              <a:latin typeface="Roboto"/>
              <a:ea typeface="Roboto"/>
              <a:cs typeface="Roboto"/>
              <a:sym typeface="Roboto"/>
            </a:endParaRPr>
          </a:p>
          <a:p>
            <a:pPr marL="457200" lvl="0" indent="-381000" algn="l" rtl="0">
              <a:lnSpc>
                <a:spcPct val="90000"/>
              </a:lnSpc>
              <a:spcBef>
                <a:spcPts val="500"/>
              </a:spcBef>
              <a:spcAft>
                <a:spcPts val="0"/>
              </a:spcAft>
              <a:buClr>
                <a:schemeClr val="dk1"/>
              </a:buClr>
              <a:buSzPts val="2400"/>
              <a:buFont typeface="Roboto"/>
              <a:buChar char="●"/>
            </a:pPr>
            <a:endParaRPr sz="2400" dirty="0">
              <a:solidFill>
                <a:schemeClr val="dk1"/>
              </a:solidFill>
              <a:latin typeface="Roboto"/>
              <a:ea typeface="Roboto"/>
              <a:cs typeface="Roboto"/>
              <a:sym typeface="Roboto"/>
            </a:endParaRPr>
          </a:p>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3205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1168561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34858892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38266361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37632838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3652611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358aba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358aba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1681992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81000" algn="l" rtl="0">
              <a:lnSpc>
                <a:spcPct val="90000"/>
              </a:lnSpc>
              <a:spcBef>
                <a:spcPts val="50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Dinámicos o estáticos</a:t>
            </a:r>
            <a:endParaRPr sz="2400">
              <a:solidFill>
                <a:schemeClr val="dk1"/>
              </a:solidFill>
              <a:latin typeface="Roboto"/>
              <a:ea typeface="Roboto"/>
              <a:cs typeface="Roboto"/>
              <a:sym typeface="Roboto"/>
            </a:endParaRPr>
          </a:p>
          <a:p>
            <a:pPr marL="914400" lvl="1"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Alto desempeño</a:t>
            </a:r>
            <a:endParaRPr sz="2400">
              <a:solidFill>
                <a:schemeClr val="dk1"/>
              </a:solidFill>
              <a:latin typeface="Roboto"/>
              <a:ea typeface="Roboto"/>
              <a:cs typeface="Roboto"/>
              <a:sym typeface="Roboto"/>
            </a:endParaRPr>
          </a:p>
          <a:p>
            <a:pPr marL="0" lvl="0" indent="0" algn="l" rtl="0">
              <a:lnSpc>
                <a:spcPct val="90000"/>
              </a:lnSpc>
              <a:spcBef>
                <a:spcPts val="1000"/>
              </a:spcBef>
              <a:spcAft>
                <a:spcPts val="0"/>
              </a:spcAft>
              <a:buNone/>
            </a:pPr>
            <a:endParaRPr sz="2400">
              <a:solidFill>
                <a:schemeClr val="dk1"/>
              </a:solidFill>
              <a:latin typeface="Roboto"/>
              <a:ea typeface="Roboto"/>
              <a:cs typeface="Roboto"/>
              <a:sym typeface="Roboto"/>
            </a:endParaRPr>
          </a:p>
          <a:p>
            <a:pPr marL="914400" lvl="1" indent="-381000" algn="l" rtl="0">
              <a:lnSpc>
                <a:spcPct val="90000"/>
              </a:lnSpc>
              <a:spcBef>
                <a:spcPts val="50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Puede presentar problemas de sincronización (</a:t>
            </a:r>
            <a:r>
              <a:rPr lang="es-ES" sz="2400" i="1">
                <a:solidFill>
                  <a:schemeClr val="dk1"/>
                </a:solidFill>
                <a:latin typeface="Roboto"/>
                <a:ea typeface="Roboto"/>
                <a:cs typeface="Roboto"/>
                <a:sym typeface="Roboto"/>
              </a:rPr>
              <a:t>race condition</a:t>
            </a:r>
            <a:r>
              <a:rPr lang="es-ES" sz="2400">
                <a:solidFill>
                  <a:schemeClr val="dk1"/>
                </a:solidFill>
                <a:latin typeface="Roboto"/>
                <a:ea typeface="Roboto"/>
                <a:cs typeface="Roboto"/>
                <a:sym typeface="Roboto"/>
              </a:rPr>
              <a:t>).</a:t>
            </a:r>
            <a:endParaRPr sz="2400">
              <a:solidFill>
                <a:schemeClr val="dk1"/>
              </a:solidFill>
              <a:latin typeface="Roboto"/>
              <a:ea typeface="Roboto"/>
              <a:cs typeface="Roboto"/>
              <a:sym typeface="Roboto"/>
            </a:endParaRPr>
          </a:p>
          <a:p>
            <a:pPr marL="0" lvl="0" indent="0" algn="l" rtl="0">
              <a:lnSpc>
                <a:spcPct val="90000"/>
              </a:lnSpc>
              <a:spcBef>
                <a:spcPts val="500"/>
              </a:spcBef>
              <a:spcAft>
                <a:spcPts val="0"/>
              </a:spcAft>
              <a:buNone/>
            </a:pPr>
            <a:endParaRPr sz="2400">
              <a:solidFill>
                <a:schemeClr val="dk1"/>
              </a:solidFill>
              <a:latin typeface="Roboto"/>
              <a:ea typeface="Roboto"/>
              <a:cs typeface="Roboto"/>
              <a:sym typeface="Roboto"/>
            </a:endParaRPr>
          </a:p>
        </p:txBody>
      </p:sp>
      <p:sp>
        <p:nvSpPr>
          <p:cNvPr id="298" name="Google Shape;29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endParaRPr sz="2400" dirty="0">
              <a:solidFill>
                <a:schemeClr val="dk1"/>
              </a:solidFill>
              <a:latin typeface="Roboto"/>
              <a:ea typeface="Roboto"/>
              <a:cs typeface="Roboto"/>
              <a:sym typeface="Roboto"/>
            </a:endParaRPr>
          </a:p>
          <a:p>
            <a:pPr marL="457200" lvl="0" indent="-381000" algn="l" rtl="0">
              <a:lnSpc>
                <a:spcPct val="90000"/>
              </a:lnSpc>
              <a:spcBef>
                <a:spcPts val="500"/>
              </a:spcBef>
              <a:spcAft>
                <a:spcPts val="0"/>
              </a:spcAft>
              <a:buClr>
                <a:schemeClr val="dk1"/>
              </a:buClr>
              <a:buSzPts val="2400"/>
              <a:buFont typeface="Roboto"/>
              <a:buChar char="●"/>
            </a:pPr>
            <a:endParaRPr sz="2400" dirty="0">
              <a:solidFill>
                <a:schemeClr val="dk1"/>
              </a:solidFill>
              <a:latin typeface="Roboto"/>
              <a:ea typeface="Roboto"/>
              <a:cs typeface="Roboto"/>
              <a:sym typeface="Roboto"/>
            </a:endParaRPr>
          </a:p>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66122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78358aba08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78358aba0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81000" algn="l" rtl="0">
              <a:lnSpc>
                <a:spcPct val="90000"/>
              </a:lnSpc>
              <a:spcBef>
                <a:spcPts val="1000"/>
              </a:spcBef>
              <a:spcAft>
                <a:spcPts val="0"/>
              </a:spcAft>
              <a:buClr>
                <a:schemeClr val="dk1"/>
              </a:buClr>
              <a:buSzPts val="2400"/>
              <a:buFont typeface="Roboto"/>
              <a:buChar char="●"/>
            </a:pPr>
            <a:r>
              <a:rPr lang="es-ES" sz="2400" b="1">
                <a:solidFill>
                  <a:schemeClr val="dk1"/>
                </a:solidFill>
                <a:latin typeface="Roboto"/>
                <a:ea typeface="Roboto"/>
                <a:cs typeface="Roboto"/>
                <a:sym typeface="Roboto"/>
              </a:rPr>
              <a:t>Librería pthreads</a:t>
            </a:r>
            <a:endParaRPr sz="240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rgbClr val="F8A02B"/>
              </a:buClr>
              <a:buSzPts val="2400"/>
              <a:buFont typeface="Roboto"/>
              <a:buChar char="●"/>
            </a:pPr>
            <a:r>
              <a:rPr lang="es-ES" sz="2400" b="1">
                <a:solidFill>
                  <a:srgbClr val="F8A02B"/>
                </a:solidFill>
                <a:latin typeface="Roboto"/>
                <a:ea typeface="Roboto"/>
                <a:cs typeface="Roboto"/>
                <a:sym typeface="Roboto"/>
              </a:rPr>
              <a:t>OpenMP</a:t>
            </a:r>
            <a:endParaRPr sz="240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Cilk, TBB, ...</a:t>
            </a:r>
            <a:endParaRPr sz="2400">
              <a:solidFill>
                <a:schemeClr val="dk1"/>
              </a:solidFill>
              <a:latin typeface="Roboto"/>
              <a:ea typeface="Roboto"/>
              <a:cs typeface="Roboto"/>
              <a:sym typeface="Roboto"/>
            </a:endParaRPr>
          </a:p>
          <a:p>
            <a:pPr marL="0" lvl="0" indent="0" algn="l" rtl="0">
              <a:spcBef>
                <a:spcPts val="0"/>
              </a:spcBef>
              <a:spcAft>
                <a:spcPts val="0"/>
              </a:spcAft>
              <a:buNone/>
            </a:pPr>
            <a:endParaRPr sz="24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78358aba08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78358aba0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81000" algn="l" rtl="0">
              <a:lnSpc>
                <a:spcPct val="90000"/>
              </a:lnSpc>
              <a:spcBef>
                <a:spcPts val="1000"/>
              </a:spcBef>
              <a:spcAft>
                <a:spcPts val="0"/>
              </a:spcAft>
              <a:buClr>
                <a:schemeClr val="dk1"/>
              </a:buClr>
              <a:buSzPts val="2400"/>
              <a:buFont typeface="Roboto"/>
              <a:buChar char="●"/>
            </a:pPr>
            <a:r>
              <a:rPr lang="es-ES" sz="2400" b="1">
                <a:solidFill>
                  <a:schemeClr val="dk1"/>
                </a:solidFill>
                <a:latin typeface="Roboto"/>
                <a:ea typeface="Roboto"/>
                <a:cs typeface="Roboto"/>
                <a:sym typeface="Roboto"/>
              </a:rPr>
              <a:t>Librería pthreads</a:t>
            </a:r>
            <a:endParaRPr sz="240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rgbClr val="F8A02B"/>
              </a:buClr>
              <a:buSzPts val="2400"/>
              <a:buFont typeface="Roboto"/>
              <a:buChar char="●"/>
            </a:pPr>
            <a:r>
              <a:rPr lang="es-ES" sz="2400" b="1">
                <a:solidFill>
                  <a:srgbClr val="F8A02B"/>
                </a:solidFill>
                <a:latin typeface="Roboto"/>
                <a:ea typeface="Roboto"/>
                <a:cs typeface="Roboto"/>
                <a:sym typeface="Roboto"/>
              </a:rPr>
              <a:t>OpenMP</a:t>
            </a:r>
            <a:endParaRPr sz="240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Cilk, TBB, ...</a:t>
            </a:r>
            <a:endParaRPr sz="2400">
              <a:solidFill>
                <a:schemeClr val="dk1"/>
              </a:solidFill>
              <a:latin typeface="Roboto"/>
              <a:ea typeface="Roboto"/>
              <a:cs typeface="Roboto"/>
              <a:sym typeface="Roboto"/>
            </a:endParaRPr>
          </a:p>
          <a:p>
            <a:pPr marL="0" lvl="0" indent="0" algn="l" rtl="0">
              <a:spcBef>
                <a:spcPts val="0"/>
              </a:spcBef>
              <a:spcAft>
                <a:spcPts val="0"/>
              </a:spcAft>
              <a:buNone/>
            </a:pPr>
            <a:endParaRPr sz="2400"/>
          </a:p>
        </p:txBody>
      </p:sp>
    </p:spTree>
    <p:extLst>
      <p:ext uri="{BB962C8B-B14F-4D97-AF65-F5344CB8AC3E}">
        <p14:creationId xmlns:p14="http://schemas.microsoft.com/office/powerpoint/2010/main" val="11633265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78358aba08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78358aba0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81000" algn="l" rtl="0">
              <a:lnSpc>
                <a:spcPct val="90000"/>
              </a:lnSpc>
              <a:spcBef>
                <a:spcPts val="1000"/>
              </a:spcBef>
              <a:spcAft>
                <a:spcPts val="0"/>
              </a:spcAft>
              <a:buClr>
                <a:schemeClr val="dk1"/>
              </a:buClr>
              <a:buSzPts val="2400"/>
              <a:buFont typeface="Roboto"/>
              <a:buChar char="●"/>
            </a:pPr>
            <a:r>
              <a:rPr lang="es-ES" sz="2400" b="1">
                <a:solidFill>
                  <a:schemeClr val="dk1"/>
                </a:solidFill>
                <a:latin typeface="Roboto"/>
                <a:ea typeface="Roboto"/>
                <a:cs typeface="Roboto"/>
                <a:sym typeface="Roboto"/>
              </a:rPr>
              <a:t>Librería pthreads</a:t>
            </a:r>
            <a:endParaRPr sz="240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rgbClr val="F8A02B"/>
              </a:buClr>
              <a:buSzPts val="2400"/>
              <a:buFont typeface="Roboto"/>
              <a:buChar char="●"/>
            </a:pPr>
            <a:r>
              <a:rPr lang="es-ES" sz="2400" b="1">
                <a:solidFill>
                  <a:srgbClr val="F8A02B"/>
                </a:solidFill>
                <a:latin typeface="Roboto"/>
                <a:ea typeface="Roboto"/>
                <a:cs typeface="Roboto"/>
                <a:sym typeface="Roboto"/>
              </a:rPr>
              <a:t>OpenMP</a:t>
            </a:r>
            <a:endParaRPr sz="240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Cilk, TBB, ...</a:t>
            </a:r>
            <a:endParaRPr sz="2400">
              <a:solidFill>
                <a:schemeClr val="dk1"/>
              </a:solidFill>
              <a:latin typeface="Roboto"/>
              <a:ea typeface="Roboto"/>
              <a:cs typeface="Roboto"/>
              <a:sym typeface="Roboto"/>
            </a:endParaRPr>
          </a:p>
          <a:p>
            <a:pPr marL="0" lvl="0" indent="0" algn="l" rtl="0">
              <a:spcBef>
                <a:spcPts val="0"/>
              </a:spcBef>
              <a:spcAft>
                <a:spcPts val="0"/>
              </a:spcAft>
              <a:buNone/>
            </a:pPr>
            <a:endParaRPr sz="2400"/>
          </a:p>
        </p:txBody>
      </p:sp>
    </p:spTree>
    <p:extLst>
      <p:ext uri="{BB962C8B-B14F-4D97-AF65-F5344CB8AC3E}">
        <p14:creationId xmlns:p14="http://schemas.microsoft.com/office/powerpoint/2010/main" val="32587073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78358aba08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78358aba0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81000" algn="l" rtl="0">
              <a:lnSpc>
                <a:spcPct val="90000"/>
              </a:lnSpc>
              <a:spcBef>
                <a:spcPts val="1000"/>
              </a:spcBef>
              <a:spcAft>
                <a:spcPts val="0"/>
              </a:spcAft>
              <a:buClr>
                <a:schemeClr val="dk1"/>
              </a:buClr>
              <a:buSzPts val="2400"/>
              <a:buFont typeface="Roboto"/>
              <a:buChar char="●"/>
            </a:pPr>
            <a:r>
              <a:rPr lang="es-ES" sz="2400" b="1">
                <a:solidFill>
                  <a:schemeClr val="dk1"/>
                </a:solidFill>
                <a:latin typeface="Roboto"/>
                <a:ea typeface="Roboto"/>
                <a:cs typeface="Roboto"/>
                <a:sym typeface="Roboto"/>
              </a:rPr>
              <a:t>Librería pthreads</a:t>
            </a:r>
            <a:endParaRPr sz="240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rgbClr val="F8A02B"/>
              </a:buClr>
              <a:buSzPts val="2400"/>
              <a:buFont typeface="Roboto"/>
              <a:buChar char="●"/>
            </a:pPr>
            <a:r>
              <a:rPr lang="es-ES" sz="2400" b="1">
                <a:solidFill>
                  <a:srgbClr val="F8A02B"/>
                </a:solidFill>
                <a:latin typeface="Roboto"/>
                <a:ea typeface="Roboto"/>
                <a:cs typeface="Roboto"/>
                <a:sym typeface="Roboto"/>
              </a:rPr>
              <a:t>OpenMP</a:t>
            </a:r>
            <a:endParaRPr sz="240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Cilk, TBB, ...</a:t>
            </a:r>
            <a:endParaRPr sz="2400">
              <a:solidFill>
                <a:schemeClr val="dk1"/>
              </a:solidFill>
              <a:latin typeface="Roboto"/>
              <a:ea typeface="Roboto"/>
              <a:cs typeface="Roboto"/>
              <a:sym typeface="Roboto"/>
            </a:endParaRPr>
          </a:p>
          <a:p>
            <a:pPr marL="0" lvl="0" indent="0" algn="l" rtl="0">
              <a:spcBef>
                <a:spcPts val="0"/>
              </a:spcBef>
              <a:spcAft>
                <a:spcPts val="0"/>
              </a:spcAft>
              <a:buNone/>
            </a:pPr>
            <a:endParaRPr sz="2400"/>
          </a:p>
        </p:txBody>
      </p:sp>
    </p:spTree>
    <p:extLst>
      <p:ext uri="{BB962C8B-B14F-4D97-AF65-F5344CB8AC3E}">
        <p14:creationId xmlns:p14="http://schemas.microsoft.com/office/powerpoint/2010/main" val="2763031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78358aba08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78358aba0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81000" algn="l" rtl="0">
              <a:lnSpc>
                <a:spcPct val="90000"/>
              </a:lnSpc>
              <a:spcBef>
                <a:spcPts val="1000"/>
              </a:spcBef>
              <a:spcAft>
                <a:spcPts val="0"/>
              </a:spcAft>
              <a:buClr>
                <a:schemeClr val="dk1"/>
              </a:buClr>
              <a:buSzPts val="2400"/>
              <a:buFont typeface="Roboto"/>
              <a:buChar char="●"/>
            </a:pPr>
            <a:r>
              <a:rPr lang="es-ES" sz="2400" b="1">
                <a:solidFill>
                  <a:schemeClr val="dk1"/>
                </a:solidFill>
                <a:latin typeface="Roboto"/>
                <a:ea typeface="Roboto"/>
                <a:cs typeface="Roboto"/>
                <a:sym typeface="Roboto"/>
              </a:rPr>
              <a:t>Librería pthreads</a:t>
            </a:r>
            <a:endParaRPr sz="240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rgbClr val="F8A02B"/>
              </a:buClr>
              <a:buSzPts val="2400"/>
              <a:buFont typeface="Roboto"/>
              <a:buChar char="●"/>
            </a:pPr>
            <a:r>
              <a:rPr lang="es-ES" sz="2400" b="1">
                <a:solidFill>
                  <a:srgbClr val="F8A02B"/>
                </a:solidFill>
                <a:latin typeface="Roboto"/>
                <a:ea typeface="Roboto"/>
                <a:cs typeface="Roboto"/>
                <a:sym typeface="Roboto"/>
              </a:rPr>
              <a:t>OpenMP</a:t>
            </a:r>
            <a:endParaRPr sz="240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Cilk, TBB, ...</a:t>
            </a:r>
            <a:endParaRPr sz="2400">
              <a:solidFill>
                <a:schemeClr val="dk1"/>
              </a:solidFill>
              <a:latin typeface="Roboto"/>
              <a:ea typeface="Roboto"/>
              <a:cs typeface="Roboto"/>
              <a:sym typeface="Roboto"/>
            </a:endParaRPr>
          </a:p>
          <a:p>
            <a:pPr marL="0" lvl="0" indent="0" algn="l" rtl="0">
              <a:spcBef>
                <a:spcPts val="0"/>
              </a:spcBef>
              <a:spcAft>
                <a:spcPts val="0"/>
              </a:spcAft>
              <a:buNone/>
            </a:pPr>
            <a:endParaRPr sz="2400"/>
          </a:p>
        </p:txBody>
      </p:sp>
    </p:spTree>
    <p:extLst>
      <p:ext uri="{BB962C8B-B14F-4D97-AF65-F5344CB8AC3E}">
        <p14:creationId xmlns:p14="http://schemas.microsoft.com/office/powerpoint/2010/main" val="8554940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78358aba08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78358aba0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39066989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78358aba08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78358aba0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305140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78358aba08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78358aba0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19431533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78358aba08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78358aba0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22206897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26a7ab3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26a7ab3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endParaRPr sz="2400" dirty="0">
              <a:solidFill>
                <a:schemeClr val="dk1"/>
              </a:solidFill>
              <a:latin typeface="Roboto"/>
              <a:ea typeface="Roboto"/>
              <a:cs typeface="Roboto"/>
              <a:sym typeface="Roboto"/>
            </a:endParaRPr>
          </a:p>
          <a:p>
            <a:pPr marL="457200" lvl="0" indent="-381000" algn="l" rtl="0">
              <a:lnSpc>
                <a:spcPct val="90000"/>
              </a:lnSpc>
              <a:spcBef>
                <a:spcPts val="500"/>
              </a:spcBef>
              <a:spcAft>
                <a:spcPts val="0"/>
              </a:spcAft>
              <a:buClr>
                <a:schemeClr val="dk1"/>
              </a:buClr>
              <a:buSzPts val="2400"/>
              <a:buFont typeface="Roboto"/>
              <a:buChar char="●"/>
            </a:pPr>
            <a:endParaRPr sz="2400" dirty="0">
              <a:solidFill>
                <a:schemeClr val="dk1"/>
              </a:solidFill>
              <a:latin typeface="Roboto"/>
              <a:ea typeface="Roboto"/>
              <a:cs typeface="Roboto"/>
              <a:sym typeface="Roboto"/>
            </a:endParaRPr>
          </a:p>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06833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
        <p:nvSpPr>
          <p:cNvPr id="326" name="Google Shape;3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8358aba08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8358aba0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1894109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8358aba08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8358aba0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25296210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8358aba08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8358aba0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2865259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8358aba08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8358aba0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81000" algn="l" rtl="0">
              <a:lnSpc>
                <a:spcPct val="90000"/>
              </a:lnSpc>
              <a:spcBef>
                <a:spcPts val="1000"/>
              </a:spcBef>
              <a:spcAft>
                <a:spcPts val="0"/>
              </a:spcAft>
              <a:buClr>
                <a:schemeClr val="dk1"/>
              </a:buClr>
              <a:buSzPts val="2400"/>
              <a:buFont typeface="Roboto"/>
              <a:buChar char="●"/>
            </a:pPr>
            <a:r>
              <a:rPr lang="es-ES" sz="2400" dirty="0">
                <a:solidFill>
                  <a:schemeClr val="dk1"/>
                </a:solidFill>
                <a:latin typeface="Roboto"/>
                <a:ea typeface="Roboto"/>
                <a:cs typeface="Roboto"/>
                <a:sym typeface="Roboto"/>
              </a:rPr>
              <a:t>MPI (</a:t>
            </a:r>
            <a:r>
              <a:rPr lang="es-ES" sz="2400" i="1" dirty="0" err="1">
                <a:solidFill>
                  <a:schemeClr val="dk1"/>
                </a:solidFill>
                <a:latin typeface="Roboto"/>
                <a:ea typeface="Roboto"/>
                <a:cs typeface="Roboto"/>
                <a:sym typeface="Roboto"/>
              </a:rPr>
              <a:t>Message</a:t>
            </a:r>
            <a:r>
              <a:rPr lang="es-ES" sz="2400" i="1" dirty="0">
                <a:solidFill>
                  <a:schemeClr val="dk1"/>
                </a:solidFill>
                <a:latin typeface="Roboto"/>
                <a:ea typeface="Roboto"/>
                <a:cs typeface="Roboto"/>
                <a:sym typeface="Roboto"/>
              </a:rPr>
              <a:t> </a:t>
            </a:r>
            <a:r>
              <a:rPr lang="es-ES" sz="2400" i="1" dirty="0" err="1">
                <a:solidFill>
                  <a:schemeClr val="dk1"/>
                </a:solidFill>
                <a:latin typeface="Roboto"/>
                <a:ea typeface="Roboto"/>
                <a:cs typeface="Roboto"/>
                <a:sym typeface="Roboto"/>
              </a:rPr>
              <a:t>Passing</a:t>
            </a:r>
            <a:r>
              <a:rPr lang="es-ES" sz="2400" i="1" dirty="0">
                <a:solidFill>
                  <a:schemeClr val="dk1"/>
                </a:solidFill>
                <a:latin typeface="Roboto"/>
                <a:ea typeface="Roboto"/>
                <a:cs typeface="Roboto"/>
                <a:sym typeface="Roboto"/>
              </a:rPr>
              <a:t> Interface</a:t>
            </a:r>
            <a:r>
              <a:rPr lang="es-ES" sz="2400" dirty="0">
                <a:solidFill>
                  <a:schemeClr val="dk1"/>
                </a:solidFill>
                <a:latin typeface="Roboto"/>
                <a:ea typeface="Roboto"/>
                <a:cs typeface="Roboto"/>
                <a:sym typeface="Roboto"/>
              </a:rPr>
              <a:t>)</a:t>
            </a:r>
            <a:endParaRPr sz="2400" dirty="0">
              <a:solidFill>
                <a:schemeClr val="dk1"/>
              </a:solidFill>
              <a:latin typeface="Roboto"/>
              <a:ea typeface="Roboto"/>
              <a:cs typeface="Roboto"/>
              <a:sym typeface="Roboto"/>
            </a:endParaRPr>
          </a:p>
          <a:p>
            <a:pPr marL="457200" lvl="0" indent="0" algn="l" rtl="0">
              <a:lnSpc>
                <a:spcPct val="90000"/>
              </a:lnSpc>
              <a:spcBef>
                <a:spcPts val="1000"/>
              </a:spcBef>
              <a:spcAft>
                <a:spcPts val="0"/>
              </a:spcAft>
              <a:buClr>
                <a:schemeClr val="dk1"/>
              </a:buClr>
              <a:buSzPts val="1100"/>
              <a:buFont typeface="Arial"/>
              <a:buNone/>
            </a:pPr>
            <a:endParaRPr sz="2400" dirty="0">
              <a:solidFill>
                <a:schemeClr val="dk1"/>
              </a:solidFill>
              <a:latin typeface="Roboto"/>
              <a:ea typeface="Roboto"/>
              <a:cs typeface="Roboto"/>
              <a:sym typeface="Roboto"/>
            </a:endParaRPr>
          </a:p>
          <a:p>
            <a:pPr marL="457200" lvl="0" indent="-381000" algn="l" rtl="0">
              <a:lnSpc>
                <a:spcPct val="90000"/>
              </a:lnSpc>
              <a:spcBef>
                <a:spcPts val="1000"/>
              </a:spcBef>
              <a:spcAft>
                <a:spcPts val="0"/>
              </a:spcAft>
              <a:buClr>
                <a:schemeClr val="dk1"/>
              </a:buClr>
              <a:buSzPts val="2400"/>
              <a:buFont typeface="Roboto"/>
              <a:buChar char="●"/>
            </a:pPr>
            <a:r>
              <a:rPr lang="es-ES" sz="2400" dirty="0">
                <a:solidFill>
                  <a:schemeClr val="dk1"/>
                </a:solidFill>
                <a:latin typeface="Roboto"/>
                <a:ea typeface="Roboto"/>
                <a:cs typeface="Roboto"/>
                <a:sym typeface="Roboto"/>
              </a:rPr>
              <a:t>RPC (</a:t>
            </a:r>
            <a:r>
              <a:rPr lang="es-ES" sz="2400" i="1" dirty="0" err="1">
                <a:solidFill>
                  <a:schemeClr val="dk1"/>
                </a:solidFill>
                <a:latin typeface="Roboto"/>
                <a:ea typeface="Roboto"/>
                <a:cs typeface="Roboto"/>
                <a:sym typeface="Roboto"/>
              </a:rPr>
              <a:t>Remote</a:t>
            </a:r>
            <a:r>
              <a:rPr lang="es-ES" sz="2400" i="1" dirty="0">
                <a:solidFill>
                  <a:schemeClr val="dk1"/>
                </a:solidFill>
                <a:latin typeface="Roboto"/>
                <a:ea typeface="Roboto"/>
                <a:cs typeface="Roboto"/>
                <a:sym typeface="Roboto"/>
              </a:rPr>
              <a:t> </a:t>
            </a:r>
            <a:r>
              <a:rPr lang="es-ES" sz="2400" i="1" dirty="0" err="1">
                <a:solidFill>
                  <a:schemeClr val="dk1"/>
                </a:solidFill>
                <a:latin typeface="Roboto"/>
                <a:ea typeface="Roboto"/>
                <a:cs typeface="Roboto"/>
                <a:sym typeface="Roboto"/>
              </a:rPr>
              <a:t>Procedure</a:t>
            </a:r>
            <a:r>
              <a:rPr lang="es-ES" sz="2400" i="1" dirty="0">
                <a:solidFill>
                  <a:schemeClr val="dk1"/>
                </a:solidFill>
                <a:latin typeface="Roboto"/>
                <a:ea typeface="Roboto"/>
                <a:cs typeface="Roboto"/>
                <a:sym typeface="Roboto"/>
              </a:rPr>
              <a:t> </a:t>
            </a:r>
            <a:r>
              <a:rPr lang="es-ES" sz="2400" i="1" dirty="0" err="1">
                <a:solidFill>
                  <a:schemeClr val="dk1"/>
                </a:solidFill>
                <a:latin typeface="Roboto"/>
                <a:ea typeface="Roboto"/>
                <a:cs typeface="Roboto"/>
                <a:sym typeface="Roboto"/>
              </a:rPr>
              <a:t>Calls</a:t>
            </a:r>
            <a:r>
              <a:rPr lang="es-ES" sz="2400" dirty="0">
                <a:solidFill>
                  <a:schemeClr val="dk1"/>
                </a:solidFill>
                <a:latin typeface="Roboto"/>
                <a:ea typeface="Roboto"/>
                <a:cs typeface="Roboto"/>
                <a:sym typeface="Roboto"/>
              </a:rPr>
              <a:t>)</a:t>
            </a:r>
            <a:endParaRPr sz="2400" dirty="0">
              <a:solidFill>
                <a:schemeClr val="dk1"/>
              </a:solidFill>
              <a:latin typeface="Roboto"/>
              <a:ea typeface="Roboto"/>
              <a:cs typeface="Roboto"/>
              <a:sym typeface="Roboto"/>
            </a:endParaRPr>
          </a:p>
          <a:p>
            <a:pPr marL="0" lvl="0" indent="0" algn="l" rtl="0">
              <a:lnSpc>
                <a:spcPct val="90000"/>
              </a:lnSpc>
              <a:spcBef>
                <a:spcPts val="1000"/>
              </a:spcBef>
              <a:spcAft>
                <a:spcPts val="0"/>
              </a:spcAft>
              <a:buClr>
                <a:schemeClr val="dk1"/>
              </a:buClr>
              <a:buSzPts val="1100"/>
              <a:buFont typeface="Arial"/>
              <a:buNone/>
            </a:pPr>
            <a:endParaRPr sz="2400" dirty="0">
              <a:solidFill>
                <a:schemeClr val="dk1"/>
              </a:solidFill>
              <a:latin typeface="Roboto"/>
              <a:ea typeface="Roboto"/>
              <a:cs typeface="Roboto"/>
              <a:sym typeface="Roboto"/>
            </a:endParaRPr>
          </a:p>
          <a:p>
            <a:pPr marL="457200" lvl="0" indent="-381000" algn="l" rtl="0">
              <a:lnSpc>
                <a:spcPct val="90000"/>
              </a:lnSpc>
              <a:spcBef>
                <a:spcPts val="1000"/>
              </a:spcBef>
              <a:spcAft>
                <a:spcPts val="0"/>
              </a:spcAft>
              <a:buClr>
                <a:schemeClr val="dk1"/>
              </a:buClr>
              <a:buSzPts val="2400"/>
              <a:buFont typeface="Roboto"/>
              <a:buChar char="●"/>
            </a:pPr>
            <a:r>
              <a:rPr lang="es-ES" sz="2400" dirty="0">
                <a:solidFill>
                  <a:schemeClr val="dk1"/>
                </a:solidFill>
                <a:latin typeface="Roboto"/>
                <a:ea typeface="Roboto"/>
                <a:cs typeface="Roboto"/>
                <a:sym typeface="Roboto"/>
              </a:rPr>
              <a:t>Java RMI (</a:t>
            </a:r>
            <a:r>
              <a:rPr lang="es-ES" sz="2400" i="1" dirty="0" err="1">
                <a:solidFill>
                  <a:schemeClr val="dk1"/>
                </a:solidFill>
                <a:latin typeface="Roboto"/>
                <a:ea typeface="Roboto"/>
                <a:cs typeface="Roboto"/>
                <a:sym typeface="Roboto"/>
              </a:rPr>
              <a:t>Remote</a:t>
            </a:r>
            <a:r>
              <a:rPr lang="es-ES" sz="2400" i="1" dirty="0">
                <a:solidFill>
                  <a:schemeClr val="dk1"/>
                </a:solidFill>
                <a:latin typeface="Roboto"/>
                <a:ea typeface="Roboto"/>
                <a:cs typeface="Roboto"/>
                <a:sym typeface="Roboto"/>
              </a:rPr>
              <a:t> </a:t>
            </a:r>
            <a:r>
              <a:rPr lang="es-ES" sz="2400" i="1" dirty="0" err="1">
                <a:solidFill>
                  <a:schemeClr val="dk1"/>
                </a:solidFill>
                <a:latin typeface="Roboto"/>
                <a:ea typeface="Roboto"/>
                <a:cs typeface="Roboto"/>
                <a:sym typeface="Roboto"/>
              </a:rPr>
              <a:t>Method</a:t>
            </a:r>
            <a:r>
              <a:rPr lang="es-ES" sz="2400" i="1" dirty="0">
                <a:solidFill>
                  <a:schemeClr val="dk1"/>
                </a:solidFill>
                <a:latin typeface="Roboto"/>
                <a:ea typeface="Roboto"/>
                <a:cs typeface="Roboto"/>
                <a:sym typeface="Roboto"/>
              </a:rPr>
              <a:t> </a:t>
            </a:r>
            <a:r>
              <a:rPr lang="es-ES" sz="2400" i="1" dirty="0" err="1">
                <a:solidFill>
                  <a:schemeClr val="dk1"/>
                </a:solidFill>
                <a:latin typeface="Roboto"/>
                <a:ea typeface="Roboto"/>
                <a:cs typeface="Roboto"/>
                <a:sym typeface="Roboto"/>
              </a:rPr>
              <a:t>Invocation</a:t>
            </a:r>
            <a:r>
              <a:rPr lang="es-ES" sz="2400" dirty="0">
                <a:solidFill>
                  <a:schemeClr val="dk1"/>
                </a:solidFill>
                <a:latin typeface="Roboto"/>
                <a:ea typeface="Roboto"/>
                <a:cs typeface="Roboto"/>
                <a:sym typeface="Roboto"/>
              </a:rPr>
              <a:t>)</a:t>
            </a:r>
            <a:endParaRPr sz="2400" dirty="0">
              <a:solidFill>
                <a:schemeClr val="dk1"/>
              </a:solidFill>
              <a:latin typeface="Roboto"/>
              <a:ea typeface="Roboto"/>
              <a:cs typeface="Roboto"/>
              <a:sym typeface="Robot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8358aba08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8358aba0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19751096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8358aba08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8358aba0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39859241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8358aba08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8358aba0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30608453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8358aba08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8358aba0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38765210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8358aba08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8358aba0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3391137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endParaRPr sz="2400" dirty="0">
              <a:solidFill>
                <a:schemeClr val="dk1"/>
              </a:solidFill>
              <a:latin typeface="Roboto"/>
              <a:ea typeface="Roboto"/>
              <a:cs typeface="Roboto"/>
              <a:sym typeface="Roboto"/>
            </a:endParaRPr>
          </a:p>
          <a:p>
            <a:pPr marL="457200" lvl="0" indent="-381000" algn="l" rtl="0">
              <a:lnSpc>
                <a:spcPct val="90000"/>
              </a:lnSpc>
              <a:spcBef>
                <a:spcPts val="500"/>
              </a:spcBef>
              <a:spcAft>
                <a:spcPts val="0"/>
              </a:spcAft>
              <a:buClr>
                <a:schemeClr val="dk1"/>
              </a:buClr>
              <a:buSzPts val="2400"/>
              <a:buFont typeface="Roboto"/>
              <a:buChar char="●"/>
            </a:pPr>
            <a:endParaRPr sz="2400" dirty="0">
              <a:solidFill>
                <a:schemeClr val="dk1"/>
              </a:solidFill>
              <a:latin typeface="Roboto"/>
              <a:ea typeface="Roboto"/>
              <a:cs typeface="Roboto"/>
              <a:sym typeface="Roboto"/>
            </a:endParaRPr>
          </a:p>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89201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8358aba08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8358aba0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35677699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8358aba08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8358aba0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33433911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926a7ab31e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
        <p:nvSpPr>
          <p:cNvPr id="657" name="Google Shape;657;g926a7ab31e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80316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81000" algn="l" rtl="0">
              <a:lnSpc>
                <a:spcPct val="90000"/>
              </a:lnSpc>
              <a:spcBef>
                <a:spcPts val="50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Cuda</a:t>
            </a:r>
            <a:endParaRPr sz="2400">
              <a:solidFill>
                <a:schemeClr val="dk1"/>
              </a:solidFill>
              <a:latin typeface="Roboto"/>
              <a:ea typeface="Roboto"/>
              <a:cs typeface="Roboto"/>
              <a:sym typeface="Roboto"/>
            </a:endParaRPr>
          </a:p>
          <a:p>
            <a:pPr marL="914400" lvl="1"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OpenCL</a:t>
            </a:r>
            <a:endParaRPr sz="2400">
              <a:solidFill>
                <a:schemeClr val="dk1"/>
              </a:solidFill>
              <a:latin typeface="Roboto"/>
              <a:ea typeface="Roboto"/>
              <a:cs typeface="Roboto"/>
              <a:sym typeface="Roboto"/>
            </a:endParaRPr>
          </a:p>
          <a:p>
            <a:pPr marL="914400" lvl="1"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OpenACC</a:t>
            </a:r>
            <a:endParaRPr sz="240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X10</a:t>
            </a:r>
            <a:endParaRPr sz="240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Chapel</a:t>
            </a:r>
            <a:endParaRPr sz="240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UPC</a:t>
            </a:r>
            <a:endParaRPr sz="2400">
              <a:solidFill>
                <a:schemeClr val="dk1"/>
              </a:solidFill>
              <a:latin typeface="Roboto"/>
              <a:ea typeface="Roboto"/>
              <a:cs typeface="Roboto"/>
              <a:sym typeface="Roboto"/>
            </a:endParaRPr>
          </a:p>
          <a:p>
            <a:pPr marL="0" lvl="0" indent="0" algn="l" rtl="0">
              <a:lnSpc>
                <a:spcPct val="90000"/>
              </a:lnSpc>
              <a:spcBef>
                <a:spcPts val="1000"/>
              </a:spcBef>
              <a:spcAft>
                <a:spcPts val="0"/>
              </a:spcAft>
              <a:buNone/>
            </a:pPr>
            <a:endParaRPr sz="2400">
              <a:solidFill>
                <a:schemeClr val="dk1"/>
              </a:solidFill>
              <a:latin typeface="Roboto"/>
              <a:ea typeface="Roboto"/>
              <a:cs typeface="Roboto"/>
              <a:sym typeface="Roboto"/>
            </a:endParaRPr>
          </a:p>
          <a:p>
            <a:pPr marL="457200" lvl="0" indent="-381000" algn="l" rtl="0">
              <a:lnSpc>
                <a:spcPct val="90000"/>
              </a:lnSpc>
              <a:spcBef>
                <a:spcPts val="500"/>
              </a:spcBef>
              <a:spcAft>
                <a:spcPts val="0"/>
              </a:spcAft>
              <a:buClr>
                <a:schemeClr val="dk1"/>
              </a:buClr>
              <a:buSzPts val="2400"/>
              <a:buFont typeface="Roboto"/>
              <a:buChar char="●"/>
            </a:pPr>
            <a:endParaRPr sz="2400">
              <a:solidFill>
                <a:schemeClr val="dk1"/>
              </a:solidFill>
              <a:latin typeface="Roboto"/>
              <a:ea typeface="Roboto"/>
              <a:cs typeface="Roboto"/>
              <a:sym typeface="Roboto"/>
            </a:endParaRPr>
          </a:p>
          <a:p>
            <a:pPr marL="0" lvl="0" indent="0" algn="l" rtl="0">
              <a:spcBef>
                <a:spcPts val="0"/>
              </a:spcBef>
              <a:spcAft>
                <a:spcPts val="0"/>
              </a:spcAft>
              <a:buNone/>
            </a:pPr>
            <a:endParaRPr sz="240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130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81000" algn="l" rtl="0">
              <a:lnSpc>
                <a:spcPct val="90000"/>
              </a:lnSpc>
              <a:spcBef>
                <a:spcPts val="500"/>
              </a:spcBef>
              <a:spcAft>
                <a:spcPts val="0"/>
              </a:spcAft>
              <a:buClr>
                <a:schemeClr val="dk1"/>
              </a:buClr>
              <a:buSzPts val="2400"/>
              <a:buFont typeface="Roboto"/>
              <a:buChar char="○"/>
            </a:pPr>
            <a:r>
              <a:rPr lang="es-ES" sz="2400" dirty="0" err="1">
                <a:solidFill>
                  <a:schemeClr val="dk1"/>
                </a:solidFill>
                <a:latin typeface="Roboto"/>
                <a:ea typeface="Roboto"/>
                <a:cs typeface="Roboto"/>
                <a:sym typeface="Roboto"/>
              </a:rPr>
              <a:t>Cuda</a:t>
            </a:r>
            <a:endParaRPr sz="2400" dirty="0">
              <a:solidFill>
                <a:schemeClr val="dk1"/>
              </a:solidFill>
              <a:latin typeface="Roboto"/>
              <a:ea typeface="Roboto"/>
              <a:cs typeface="Roboto"/>
              <a:sym typeface="Roboto"/>
            </a:endParaRPr>
          </a:p>
          <a:p>
            <a:pPr marL="914400" lvl="1" indent="-381000" algn="l" rtl="0">
              <a:lnSpc>
                <a:spcPct val="90000"/>
              </a:lnSpc>
              <a:spcBef>
                <a:spcPts val="0"/>
              </a:spcBef>
              <a:spcAft>
                <a:spcPts val="0"/>
              </a:spcAft>
              <a:buClr>
                <a:schemeClr val="dk1"/>
              </a:buClr>
              <a:buSzPts val="2400"/>
              <a:buFont typeface="Roboto"/>
              <a:buChar char="○"/>
            </a:pPr>
            <a:r>
              <a:rPr lang="es-ES" sz="2400" dirty="0">
                <a:solidFill>
                  <a:schemeClr val="dk1"/>
                </a:solidFill>
                <a:latin typeface="Roboto"/>
                <a:ea typeface="Roboto"/>
                <a:cs typeface="Roboto"/>
                <a:sym typeface="Roboto"/>
              </a:rPr>
              <a:t>OpenCL</a:t>
            </a:r>
            <a:endParaRPr sz="2400" dirty="0">
              <a:solidFill>
                <a:schemeClr val="dk1"/>
              </a:solidFill>
              <a:latin typeface="Roboto"/>
              <a:ea typeface="Roboto"/>
              <a:cs typeface="Roboto"/>
              <a:sym typeface="Roboto"/>
            </a:endParaRPr>
          </a:p>
          <a:p>
            <a:pPr marL="914400" lvl="1" indent="-381000" algn="l" rtl="0">
              <a:lnSpc>
                <a:spcPct val="90000"/>
              </a:lnSpc>
              <a:spcBef>
                <a:spcPts val="0"/>
              </a:spcBef>
              <a:spcAft>
                <a:spcPts val="0"/>
              </a:spcAft>
              <a:buClr>
                <a:schemeClr val="dk1"/>
              </a:buClr>
              <a:buSzPts val="2400"/>
              <a:buFont typeface="Roboto"/>
              <a:buChar char="○"/>
            </a:pPr>
            <a:r>
              <a:rPr lang="es-ES" sz="2400" dirty="0" err="1">
                <a:solidFill>
                  <a:schemeClr val="dk1"/>
                </a:solidFill>
                <a:latin typeface="Roboto"/>
                <a:ea typeface="Roboto"/>
                <a:cs typeface="Roboto"/>
                <a:sym typeface="Roboto"/>
              </a:rPr>
              <a:t>OpenACC</a:t>
            </a:r>
            <a:endParaRPr sz="2400" dirty="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dirty="0">
                <a:solidFill>
                  <a:schemeClr val="dk1"/>
                </a:solidFill>
                <a:latin typeface="Roboto"/>
                <a:ea typeface="Roboto"/>
                <a:cs typeface="Roboto"/>
                <a:sym typeface="Roboto"/>
              </a:rPr>
              <a:t>X10</a:t>
            </a:r>
            <a:endParaRPr sz="2400" dirty="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dirty="0">
                <a:solidFill>
                  <a:schemeClr val="dk1"/>
                </a:solidFill>
                <a:latin typeface="Roboto"/>
                <a:ea typeface="Roboto"/>
                <a:cs typeface="Roboto"/>
                <a:sym typeface="Roboto"/>
              </a:rPr>
              <a:t>Chapel</a:t>
            </a:r>
            <a:endParaRPr sz="2400" dirty="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dirty="0">
                <a:solidFill>
                  <a:schemeClr val="dk1"/>
                </a:solidFill>
                <a:latin typeface="Roboto"/>
                <a:ea typeface="Roboto"/>
                <a:cs typeface="Roboto"/>
                <a:sym typeface="Roboto"/>
              </a:rPr>
              <a:t>UPC</a:t>
            </a:r>
            <a:endParaRPr sz="2400" dirty="0">
              <a:solidFill>
                <a:schemeClr val="dk1"/>
              </a:solidFill>
              <a:latin typeface="Roboto"/>
              <a:ea typeface="Roboto"/>
              <a:cs typeface="Roboto"/>
              <a:sym typeface="Roboto"/>
            </a:endParaRPr>
          </a:p>
          <a:p>
            <a:pPr marL="0" lvl="0" indent="0" algn="l" rtl="0">
              <a:lnSpc>
                <a:spcPct val="90000"/>
              </a:lnSpc>
              <a:spcBef>
                <a:spcPts val="1000"/>
              </a:spcBef>
              <a:spcAft>
                <a:spcPts val="0"/>
              </a:spcAft>
              <a:buNone/>
            </a:pPr>
            <a:endParaRPr sz="2400" dirty="0">
              <a:solidFill>
                <a:schemeClr val="dk1"/>
              </a:solidFill>
              <a:latin typeface="Roboto"/>
              <a:ea typeface="Roboto"/>
              <a:cs typeface="Roboto"/>
              <a:sym typeface="Roboto"/>
            </a:endParaRPr>
          </a:p>
          <a:p>
            <a:pPr marL="457200" lvl="0" indent="-381000" algn="l" rtl="0">
              <a:lnSpc>
                <a:spcPct val="90000"/>
              </a:lnSpc>
              <a:spcBef>
                <a:spcPts val="500"/>
              </a:spcBef>
              <a:spcAft>
                <a:spcPts val="0"/>
              </a:spcAft>
              <a:buClr>
                <a:schemeClr val="dk1"/>
              </a:buClr>
              <a:buSzPts val="2400"/>
              <a:buFont typeface="Roboto"/>
              <a:buChar char="●"/>
            </a:pPr>
            <a:endParaRPr sz="2400" dirty="0">
              <a:solidFill>
                <a:schemeClr val="dk1"/>
              </a:solidFill>
              <a:latin typeface="Roboto"/>
              <a:ea typeface="Roboto"/>
              <a:cs typeface="Roboto"/>
              <a:sym typeface="Roboto"/>
            </a:endParaRPr>
          </a:p>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81000" algn="l" rtl="0">
              <a:lnSpc>
                <a:spcPct val="90000"/>
              </a:lnSpc>
              <a:spcBef>
                <a:spcPts val="50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Cuda</a:t>
            </a:r>
            <a:endParaRPr sz="2400">
              <a:solidFill>
                <a:schemeClr val="dk1"/>
              </a:solidFill>
              <a:latin typeface="Roboto"/>
              <a:ea typeface="Roboto"/>
              <a:cs typeface="Roboto"/>
              <a:sym typeface="Roboto"/>
            </a:endParaRPr>
          </a:p>
          <a:p>
            <a:pPr marL="914400" lvl="1"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OpenCL</a:t>
            </a:r>
            <a:endParaRPr sz="2400">
              <a:solidFill>
                <a:schemeClr val="dk1"/>
              </a:solidFill>
              <a:latin typeface="Roboto"/>
              <a:ea typeface="Roboto"/>
              <a:cs typeface="Roboto"/>
              <a:sym typeface="Roboto"/>
            </a:endParaRPr>
          </a:p>
          <a:p>
            <a:pPr marL="914400" lvl="1"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OpenACC</a:t>
            </a:r>
            <a:endParaRPr sz="240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X10</a:t>
            </a:r>
            <a:endParaRPr sz="240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Chapel</a:t>
            </a:r>
            <a:endParaRPr sz="240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UPC</a:t>
            </a:r>
            <a:endParaRPr sz="2400">
              <a:solidFill>
                <a:schemeClr val="dk1"/>
              </a:solidFill>
              <a:latin typeface="Roboto"/>
              <a:ea typeface="Roboto"/>
              <a:cs typeface="Roboto"/>
              <a:sym typeface="Roboto"/>
            </a:endParaRPr>
          </a:p>
          <a:p>
            <a:pPr marL="0" lvl="0" indent="0" algn="l" rtl="0">
              <a:lnSpc>
                <a:spcPct val="90000"/>
              </a:lnSpc>
              <a:spcBef>
                <a:spcPts val="1000"/>
              </a:spcBef>
              <a:spcAft>
                <a:spcPts val="0"/>
              </a:spcAft>
              <a:buNone/>
            </a:pPr>
            <a:endParaRPr sz="2400">
              <a:solidFill>
                <a:schemeClr val="dk1"/>
              </a:solidFill>
              <a:latin typeface="Roboto"/>
              <a:ea typeface="Roboto"/>
              <a:cs typeface="Roboto"/>
              <a:sym typeface="Roboto"/>
            </a:endParaRPr>
          </a:p>
          <a:p>
            <a:pPr marL="457200" lvl="0" indent="-381000" algn="l" rtl="0">
              <a:lnSpc>
                <a:spcPct val="90000"/>
              </a:lnSpc>
              <a:spcBef>
                <a:spcPts val="500"/>
              </a:spcBef>
              <a:spcAft>
                <a:spcPts val="0"/>
              </a:spcAft>
              <a:buClr>
                <a:schemeClr val="dk1"/>
              </a:buClr>
              <a:buSzPts val="2400"/>
              <a:buFont typeface="Roboto"/>
              <a:buChar char="●"/>
            </a:pPr>
            <a:endParaRPr sz="2400">
              <a:solidFill>
                <a:schemeClr val="dk1"/>
              </a:solidFill>
              <a:latin typeface="Roboto"/>
              <a:ea typeface="Roboto"/>
              <a:cs typeface="Roboto"/>
              <a:sym typeface="Roboto"/>
            </a:endParaRPr>
          </a:p>
          <a:p>
            <a:pPr marL="0" lvl="0" indent="0" algn="l" rtl="0">
              <a:spcBef>
                <a:spcPts val="0"/>
              </a:spcBef>
              <a:spcAft>
                <a:spcPts val="0"/>
              </a:spcAft>
              <a:buNone/>
            </a:pPr>
            <a:endParaRPr sz="240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42034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39248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81000" algn="l" rtl="0">
              <a:lnSpc>
                <a:spcPct val="90000"/>
              </a:lnSpc>
              <a:spcBef>
                <a:spcPts val="50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Cuda</a:t>
            </a:r>
            <a:endParaRPr sz="2400">
              <a:solidFill>
                <a:schemeClr val="dk1"/>
              </a:solidFill>
              <a:latin typeface="Roboto"/>
              <a:ea typeface="Roboto"/>
              <a:cs typeface="Roboto"/>
              <a:sym typeface="Roboto"/>
            </a:endParaRPr>
          </a:p>
          <a:p>
            <a:pPr marL="914400" lvl="1"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OpenCL</a:t>
            </a:r>
            <a:endParaRPr sz="2400">
              <a:solidFill>
                <a:schemeClr val="dk1"/>
              </a:solidFill>
              <a:latin typeface="Roboto"/>
              <a:ea typeface="Roboto"/>
              <a:cs typeface="Roboto"/>
              <a:sym typeface="Roboto"/>
            </a:endParaRPr>
          </a:p>
          <a:p>
            <a:pPr marL="914400" lvl="1"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OpenACC</a:t>
            </a:r>
            <a:endParaRPr sz="240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X10</a:t>
            </a:r>
            <a:endParaRPr sz="240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Chapel</a:t>
            </a:r>
            <a:endParaRPr sz="240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UPC</a:t>
            </a:r>
            <a:endParaRPr sz="2400">
              <a:solidFill>
                <a:schemeClr val="dk1"/>
              </a:solidFill>
              <a:latin typeface="Roboto"/>
              <a:ea typeface="Roboto"/>
              <a:cs typeface="Roboto"/>
              <a:sym typeface="Roboto"/>
            </a:endParaRPr>
          </a:p>
          <a:p>
            <a:pPr marL="0" lvl="0" indent="0" algn="l" rtl="0">
              <a:lnSpc>
                <a:spcPct val="90000"/>
              </a:lnSpc>
              <a:spcBef>
                <a:spcPts val="1000"/>
              </a:spcBef>
              <a:spcAft>
                <a:spcPts val="0"/>
              </a:spcAft>
              <a:buNone/>
            </a:pPr>
            <a:endParaRPr sz="2400">
              <a:solidFill>
                <a:schemeClr val="dk1"/>
              </a:solidFill>
              <a:latin typeface="Roboto"/>
              <a:ea typeface="Roboto"/>
              <a:cs typeface="Roboto"/>
              <a:sym typeface="Roboto"/>
            </a:endParaRPr>
          </a:p>
          <a:p>
            <a:pPr marL="457200" lvl="0" indent="-381000" algn="l" rtl="0">
              <a:lnSpc>
                <a:spcPct val="90000"/>
              </a:lnSpc>
              <a:spcBef>
                <a:spcPts val="500"/>
              </a:spcBef>
              <a:spcAft>
                <a:spcPts val="0"/>
              </a:spcAft>
              <a:buClr>
                <a:schemeClr val="dk1"/>
              </a:buClr>
              <a:buSzPts val="2400"/>
              <a:buFont typeface="Roboto"/>
              <a:buChar char="●"/>
            </a:pPr>
            <a:endParaRPr sz="2400">
              <a:solidFill>
                <a:schemeClr val="dk1"/>
              </a:solidFill>
              <a:latin typeface="Roboto"/>
              <a:ea typeface="Roboto"/>
              <a:cs typeface="Roboto"/>
              <a:sym typeface="Roboto"/>
            </a:endParaRPr>
          </a:p>
          <a:p>
            <a:pPr marL="0" lvl="0" indent="0" algn="l" rtl="0">
              <a:spcBef>
                <a:spcPts val="0"/>
              </a:spcBef>
              <a:spcAft>
                <a:spcPts val="0"/>
              </a:spcAft>
              <a:buNone/>
            </a:pPr>
            <a:endParaRPr sz="240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31410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9268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endParaRPr sz="2400" dirty="0">
              <a:solidFill>
                <a:schemeClr val="dk1"/>
              </a:solidFill>
              <a:latin typeface="Roboto"/>
              <a:ea typeface="Roboto"/>
              <a:cs typeface="Roboto"/>
              <a:sym typeface="Roboto"/>
            </a:endParaRPr>
          </a:p>
          <a:p>
            <a:pPr marL="457200" lvl="0" indent="-381000" algn="l" rtl="0">
              <a:lnSpc>
                <a:spcPct val="90000"/>
              </a:lnSpc>
              <a:spcBef>
                <a:spcPts val="500"/>
              </a:spcBef>
              <a:spcAft>
                <a:spcPts val="0"/>
              </a:spcAft>
              <a:buClr>
                <a:schemeClr val="dk1"/>
              </a:buClr>
              <a:buSzPts val="2400"/>
              <a:buFont typeface="Roboto"/>
              <a:buChar char="●"/>
            </a:pPr>
            <a:endParaRPr sz="2400" dirty="0">
              <a:solidFill>
                <a:schemeClr val="dk1"/>
              </a:solidFill>
              <a:latin typeface="Roboto"/>
              <a:ea typeface="Roboto"/>
              <a:cs typeface="Roboto"/>
              <a:sym typeface="Roboto"/>
            </a:endParaRPr>
          </a:p>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08696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81000" algn="l" rtl="0">
              <a:lnSpc>
                <a:spcPct val="90000"/>
              </a:lnSpc>
              <a:spcBef>
                <a:spcPts val="50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Cuda</a:t>
            </a:r>
            <a:endParaRPr sz="2400">
              <a:solidFill>
                <a:schemeClr val="dk1"/>
              </a:solidFill>
              <a:latin typeface="Roboto"/>
              <a:ea typeface="Roboto"/>
              <a:cs typeface="Roboto"/>
              <a:sym typeface="Roboto"/>
            </a:endParaRPr>
          </a:p>
          <a:p>
            <a:pPr marL="914400" lvl="1"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OpenCL</a:t>
            </a:r>
            <a:endParaRPr sz="2400">
              <a:solidFill>
                <a:schemeClr val="dk1"/>
              </a:solidFill>
              <a:latin typeface="Roboto"/>
              <a:ea typeface="Roboto"/>
              <a:cs typeface="Roboto"/>
              <a:sym typeface="Roboto"/>
            </a:endParaRPr>
          </a:p>
          <a:p>
            <a:pPr marL="914400" lvl="1"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OpenACC</a:t>
            </a:r>
            <a:endParaRPr sz="240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X10</a:t>
            </a:r>
            <a:endParaRPr sz="240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Chapel</a:t>
            </a:r>
            <a:endParaRPr sz="240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UPC</a:t>
            </a:r>
            <a:endParaRPr sz="2400">
              <a:solidFill>
                <a:schemeClr val="dk1"/>
              </a:solidFill>
              <a:latin typeface="Roboto"/>
              <a:ea typeface="Roboto"/>
              <a:cs typeface="Roboto"/>
              <a:sym typeface="Roboto"/>
            </a:endParaRPr>
          </a:p>
          <a:p>
            <a:pPr marL="0" lvl="0" indent="0" algn="l" rtl="0">
              <a:lnSpc>
                <a:spcPct val="90000"/>
              </a:lnSpc>
              <a:spcBef>
                <a:spcPts val="1000"/>
              </a:spcBef>
              <a:spcAft>
                <a:spcPts val="0"/>
              </a:spcAft>
              <a:buNone/>
            </a:pPr>
            <a:endParaRPr sz="2400">
              <a:solidFill>
                <a:schemeClr val="dk1"/>
              </a:solidFill>
              <a:latin typeface="Roboto"/>
              <a:ea typeface="Roboto"/>
              <a:cs typeface="Roboto"/>
              <a:sym typeface="Roboto"/>
            </a:endParaRPr>
          </a:p>
          <a:p>
            <a:pPr marL="457200" lvl="0" indent="-381000" algn="l" rtl="0">
              <a:lnSpc>
                <a:spcPct val="90000"/>
              </a:lnSpc>
              <a:spcBef>
                <a:spcPts val="500"/>
              </a:spcBef>
              <a:spcAft>
                <a:spcPts val="0"/>
              </a:spcAft>
              <a:buClr>
                <a:schemeClr val="dk1"/>
              </a:buClr>
              <a:buSzPts val="2400"/>
              <a:buFont typeface="Roboto"/>
              <a:buChar char="●"/>
            </a:pPr>
            <a:endParaRPr sz="2400">
              <a:solidFill>
                <a:schemeClr val="dk1"/>
              </a:solidFill>
              <a:latin typeface="Roboto"/>
              <a:ea typeface="Roboto"/>
              <a:cs typeface="Roboto"/>
              <a:sym typeface="Roboto"/>
            </a:endParaRPr>
          </a:p>
          <a:p>
            <a:pPr marL="0" lvl="0" indent="0" algn="l" rtl="0">
              <a:spcBef>
                <a:spcPts val="0"/>
              </a:spcBef>
              <a:spcAft>
                <a:spcPts val="0"/>
              </a:spcAft>
              <a:buNone/>
            </a:pPr>
            <a:endParaRPr sz="240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22449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81000" algn="l" rtl="0">
              <a:lnSpc>
                <a:spcPct val="90000"/>
              </a:lnSpc>
              <a:spcBef>
                <a:spcPts val="500"/>
              </a:spcBef>
              <a:spcAft>
                <a:spcPts val="0"/>
              </a:spcAft>
              <a:buClr>
                <a:schemeClr val="dk1"/>
              </a:buClr>
              <a:buSzPts val="2400"/>
              <a:buFont typeface="Roboto"/>
              <a:buChar char="○"/>
            </a:pPr>
            <a:r>
              <a:rPr lang="es-ES" sz="2400" dirty="0" err="1">
                <a:solidFill>
                  <a:schemeClr val="dk1"/>
                </a:solidFill>
                <a:latin typeface="Roboto"/>
                <a:ea typeface="Roboto"/>
                <a:cs typeface="Roboto"/>
                <a:sym typeface="Roboto"/>
              </a:rPr>
              <a:t>Cuda</a:t>
            </a:r>
            <a:endParaRPr sz="2400" dirty="0">
              <a:solidFill>
                <a:schemeClr val="dk1"/>
              </a:solidFill>
              <a:latin typeface="Roboto"/>
              <a:ea typeface="Roboto"/>
              <a:cs typeface="Roboto"/>
              <a:sym typeface="Roboto"/>
            </a:endParaRPr>
          </a:p>
          <a:p>
            <a:pPr marL="914400" lvl="1" indent="-381000" algn="l" rtl="0">
              <a:lnSpc>
                <a:spcPct val="90000"/>
              </a:lnSpc>
              <a:spcBef>
                <a:spcPts val="0"/>
              </a:spcBef>
              <a:spcAft>
                <a:spcPts val="0"/>
              </a:spcAft>
              <a:buClr>
                <a:schemeClr val="dk1"/>
              </a:buClr>
              <a:buSzPts val="2400"/>
              <a:buFont typeface="Roboto"/>
              <a:buChar char="○"/>
            </a:pPr>
            <a:r>
              <a:rPr lang="es-ES" sz="2400" dirty="0">
                <a:solidFill>
                  <a:schemeClr val="dk1"/>
                </a:solidFill>
                <a:latin typeface="Roboto"/>
                <a:ea typeface="Roboto"/>
                <a:cs typeface="Roboto"/>
                <a:sym typeface="Roboto"/>
              </a:rPr>
              <a:t>OpenCL</a:t>
            </a:r>
            <a:endParaRPr sz="2400" dirty="0">
              <a:solidFill>
                <a:schemeClr val="dk1"/>
              </a:solidFill>
              <a:latin typeface="Roboto"/>
              <a:ea typeface="Roboto"/>
              <a:cs typeface="Roboto"/>
              <a:sym typeface="Roboto"/>
            </a:endParaRPr>
          </a:p>
          <a:p>
            <a:pPr marL="914400" lvl="1" indent="-381000" algn="l" rtl="0">
              <a:lnSpc>
                <a:spcPct val="90000"/>
              </a:lnSpc>
              <a:spcBef>
                <a:spcPts val="0"/>
              </a:spcBef>
              <a:spcAft>
                <a:spcPts val="0"/>
              </a:spcAft>
              <a:buClr>
                <a:schemeClr val="dk1"/>
              </a:buClr>
              <a:buSzPts val="2400"/>
              <a:buFont typeface="Roboto"/>
              <a:buChar char="○"/>
            </a:pPr>
            <a:r>
              <a:rPr lang="es-ES" sz="2400" dirty="0" err="1">
                <a:solidFill>
                  <a:schemeClr val="dk1"/>
                </a:solidFill>
                <a:latin typeface="Roboto"/>
                <a:ea typeface="Roboto"/>
                <a:cs typeface="Roboto"/>
                <a:sym typeface="Roboto"/>
              </a:rPr>
              <a:t>OpenACC</a:t>
            </a:r>
            <a:endParaRPr sz="2400" dirty="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dirty="0">
                <a:solidFill>
                  <a:schemeClr val="dk1"/>
                </a:solidFill>
                <a:latin typeface="Roboto"/>
                <a:ea typeface="Roboto"/>
                <a:cs typeface="Roboto"/>
                <a:sym typeface="Roboto"/>
              </a:rPr>
              <a:t>X10</a:t>
            </a:r>
            <a:endParaRPr sz="2400" dirty="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dirty="0">
                <a:solidFill>
                  <a:schemeClr val="dk1"/>
                </a:solidFill>
                <a:latin typeface="Roboto"/>
                <a:ea typeface="Roboto"/>
                <a:cs typeface="Roboto"/>
                <a:sym typeface="Roboto"/>
              </a:rPr>
              <a:t>Chapel</a:t>
            </a:r>
            <a:endParaRPr sz="2400" dirty="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dirty="0">
                <a:solidFill>
                  <a:schemeClr val="dk1"/>
                </a:solidFill>
                <a:latin typeface="Roboto"/>
                <a:ea typeface="Roboto"/>
                <a:cs typeface="Roboto"/>
                <a:sym typeface="Roboto"/>
              </a:rPr>
              <a:t>UPC</a:t>
            </a:r>
            <a:endParaRPr sz="2400" dirty="0">
              <a:solidFill>
                <a:schemeClr val="dk1"/>
              </a:solidFill>
              <a:latin typeface="Roboto"/>
              <a:ea typeface="Roboto"/>
              <a:cs typeface="Roboto"/>
              <a:sym typeface="Roboto"/>
            </a:endParaRPr>
          </a:p>
          <a:p>
            <a:pPr marL="0" lvl="0" indent="0" algn="l" rtl="0">
              <a:lnSpc>
                <a:spcPct val="90000"/>
              </a:lnSpc>
              <a:spcBef>
                <a:spcPts val="1000"/>
              </a:spcBef>
              <a:spcAft>
                <a:spcPts val="0"/>
              </a:spcAft>
              <a:buNone/>
            </a:pPr>
            <a:endParaRPr sz="2400" dirty="0">
              <a:solidFill>
                <a:schemeClr val="dk1"/>
              </a:solidFill>
              <a:latin typeface="Roboto"/>
              <a:ea typeface="Roboto"/>
              <a:cs typeface="Roboto"/>
              <a:sym typeface="Roboto"/>
            </a:endParaRPr>
          </a:p>
          <a:p>
            <a:pPr marL="457200" lvl="0" indent="-381000" algn="l" rtl="0">
              <a:lnSpc>
                <a:spcPct val="90000"/>
              </a:lnSpc>
              <a:spcBef>
                <a:spcPts val="500"/>
              </a:spcBef>
              <a:spcAft>
                <a:spcPts val="0"/>
              </a:spcAft>
              <a:buClr>
                <a:schemeClr val="dk1"/>
              </a:buClr>
              <a:buSzPts val="2400"/>
              <a:buFont typeface="Roboto"/>
              <a:buChar char="●"/>
            </a:pPr>
            <a:endParaRPr sz="2400" dirty="0">
              <a:solidFill>
                <a:schemeClr val="dk1"/>
              </a:solidFill>
              <a:latin typeface="Roboto"/>
              <a:ea typeface="Roboto"/>
              <a:cs typeface="Roboto"/>
              <a:sym typeface="Roboto"/>
            </a:endParaRPr>
          </a:p>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10875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93724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77799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42285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3474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1057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47654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81000" algn="l" rtl="0">
              <a:lnSpc>
                <a:spcPct val="90000"/>
              </a:lnSpc>
              <a:spcBef>
                <a:spcPts val="500"/>
              </a:spcBef>
              <a:spcAft>
                <a:spcPts val="0"/>
              </a:spcAft>
              <a:buClr>
                <a:schemeClr val="dk1"/>
              </a:buClr>
              <a:buSzPts val="2400"/>
              <a:buFont typeface="Roboto"/>
              <a:buChar char="○"/>
            </a:pPr>
            <a:r>
              <a:rPr lang="es-ES" sz="2400" dirty="0" err="1">
                <a:solidFill>
                  <a:schemeClr val="dk1"/>
                </a:solidFill>
                <a:latin typeface="Roboto"/>
                <a:ea typeface="Roboto"/>
                <a:cs typeface="Roboto"/>
                <a:sym typeface="Roboto"/>
              </a:rPr>
              <a:t>Cuda</a:t>
            </a:r>
            <a:endParaRPr sz="2400" dirty="0">
              <a:solidFill>
                <a:schemeClr val="dk1"/>
              </a:solidFill>
              <a:latin typeface="Roboto"/>
              <a:ea typeface="Roboto"/>
              <a:cs typeface="Roboto"/>
              <a:sym typeface="Roboto"/>
            </a:endParaRPr>
          </a:p>
          <a:p>
            <a:pPr marL="914400" lvl="1" indent="-381000" algn="l" rtl="0">
              <a:lnSpc>
                <a:spcPct val="90000"/>
              </a:lnSpc>
              <a:spcBef>
                <a:spcPts val="0"/>
              </a:spcBef>
              <a:spcAft>
                <a:spcPts val="0"/>
              </a:spcAft>
              <a:buClr>
                <a:schemeClr val="dk1"/>
              </a:buClr>
              <a:buSzPts val="2400"/>
              <a:buFont typeface="Roboto"/>
              <a:buChar char="○"/>
            </a:pPr>
            <a:r>
              <a:rPr lang="es-ES" sz="2400" dirty="0">
                <a:solidFill>
                  <a:schemeClr val="dk1"/>
                </a:solidFill>
                <a:latin typeface="Roboto"/>
                <a:ea typeface="Roboto"/>
                <a:cs typeface="Roboto"/>
                <a:sym typeface="Roboto"/>
              </a:rPr>
              <a:t>OpenCL</a:t>
            </a:r>
            <a:endParaRPr sz="2400" dirty="0">
              <a:solidFill>
                <a:schemeClr val="dk1"/>
              </a:solidFill>
              <a:latin typeface="Roboto"/>
              <a:ea typeface="Roboto"/>
              <a:cs typeface="Roboto"/>
              <a:sym typeface="Roboto"/>
            </a:endParaRPr>
          </a:p>
          <a:p>
            <a:pPr marL="914400" lvl="1" indent="-381000" algn="l" rtl="0">
              <a:lnSpc>
                <a:spcPct val="90000"/>
              </a:lnSpc>
              <a:spcBef>
                <a:spcPts val="0"/>
              </a:spcBef>
              <a:spcAft>
                <a:spcPts val="0"/>
              </a:spcAft>
              <a:buClr>
                <a:schemeClr val="dk1"/>
              </a:buClr>
              <a:buSzPts val="2400"/>
              <a:buFont typeface="Roboto"/>
              <a:buChar char="○"/>
            </a:pPr>
            <a:r>
              <a:rPr lang="es-ES" sz="2400" dirty="0" err="1">
                <a:solidFill>
                  <a:schemeClr val="dk1"/>
                </a:solidFill>
                <a:latin typeface="Roboto"/>
                <a:ea typeface="Roboto"/>
                <a:cs typeface="Roboto"/>
                <a:sym typeface="Roboto"/>
              </a:rPr>
              <a:t>OpenACC</a:t>
            </a:r>
            <a:endParaRPr sz="2400" dirty="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dirty="0">
                <a:solidFill>
                  <a:schemeClr val="dk1"/>
                </a:solidFill>
                <a:latin typeface="Roboto"/>
                <a:ea typeface="Roboto"/>
                <a:cs typeface="Roboto"/>
                <a:sym typeface="Roboto"/>
              </a:rPr>
              <a:t>X10</a:t>
            </a:r>
            <a:endParaRPr sz="2400" dirty="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dirty="0">
                <a:solidFill>
                  <a:schemeClr val="dk1"/>
                </a:solidFill>
                <a:latin typeface="Roboto"/>
                <a:ea typeface="Roboto"/>
                <a:cs typeface="Roboto"/>
                <a:sym typeface="Roboto"/>
              </a:rPr>
              <a:t>Chapel</a:t>
            </a:r>
            <a:endParaRPr sz="2400" dirty="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s-ES" sz="2400" dirty="0">
                <a:solidFill>
                  <a:schemeClr val="dk1"/>
                </a:solidFill>
                <a:latin typeface="Roboto"/>
                <a:ea typeface="Roboto"/>
                <a:cs typeface="Roboto"/>
                <a:sym typeface="Roboto"/>
              </a:rPr>
              <a:t>UPC</a:t>
            </a:r>
            <a:endParaRPr sz="2400" dirty="0">
              <a:solidFill>
                <a:schemeClr val="dk1"/>
              </a:solidFill>
              <a:latin typeface="Roboto"/>
              <a:ea typeface="Roboto"/>
              <a:cs typeface="Roboto"/>
              <a:sym typeface="Roboto"/>
            </a:endParaRPr>
          </a:p>
          <a:p>
            <a:pPr marL="0" lvl="0" indent="0" algn="l" rtl="0">
              <a:lnSpc>
                <a:spcPct val="90000"/>
              </a:lnSpc>
              <a:spcBef>
                <a:spcPts val="1000"/>
              </a:spcBef>
              <a:spcAft>
                <a:spcPts val="0"/>
              </a:spcAft>
              <a:buNone/>
            </a:pPr>
            <a:endParaRPr sz="2400" dirty="0">
              <a:solidFill>
                <a:schemeClr val="dk1"/>
              </a:solidFill>
              <a:latin typeface="Roboto"/>
              <a:ea typeface="Roboto"/>
              <a:cs typeface="Roboto"/>
              <a:sym typeface="Roboto"/>
            </a:endParaRPr>
          </a:p>
          <a:p>
            <a:pPr marL="457200" lvl="0" indent="-381000" algn="l" rtl="0">
              <a:lnSpc>
                <a:spcPct val="90000"/>
              </a:lnSpc>
              <a:spcBef>
                <a:spcPts val="500"/>
              </a:spcBef>
              <a:spcAft>
                <a:spcPts val="0"/>
              </a:spcAft>
              <a:buClr>
                <a:schemeClr val="dk1"/>
              </a:buClr>
              <a:buSzPts val="2400"/>
              <a:buFont typeface="Roboto"/>
              <a:buChar char="●"/>
            </a:pPr>
            <a:endParaRPr sz="2400" dirty="0">
              <a:solidFill>
                <a:schemeClr val="dk1"/>
              </a:solidFill>
              <a:latin typeface="Roboto"/>
              <a:ea typeface="Roboto"/>
              <a:cs typeface="Roboto"/>
              <a:sym typeface="Roboto"/>
            </a:endParaRPr>
          </a:p>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96927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328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endParaRPr sz="2400" dirty="0">
              <a:solidFill>
                <a:schemeClr val="dk1"/>
              </a:solidFill>
              <a:latin typeface="Roboto"/>
              <a:ea typeface="Roboto"/>
              <a:cs typeface="Roboto"/>
              <a:sym typeface="Roboto"/>
            </a:endParaRPr>
          </a:p>
          <a:p>
            <a:pPr marL="457200" lvl="0" indent="-381000" algn="l" rtl="0">
              <a:lnSpc>
                <a:spcPct val="90000"/>
              </a:lnSpc>
              <a:spcBef>
                <a:spcPts val="500"/>
              </a:spcBef>
              <a:spcAft>
                <a:spcPts val="0"/>
              </a:spcAft>
              <a:buClr>
                <a:schemeClr val="dk1"/>
              </a:buClr>
              <a:buSzPts val="2400"/>
              <a:buFont typeface="Roboto"/>
              <a:buChar char="●"/>
            </a:pPr>
            <a:endParaRPr sz="2400" dirty="0">
              <a:solidFill>
                <a:schemeClr val="dk1"/>
              </a:solidFill>
              <a:latin typeface="Roboto"/>
              <a:ea typeface="Roboto"/>
              <a:cs typeface="Roboto"/>
              <a:sym typeface="Roboto"/>
            </a:endParaRPr>
          </a:p>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72842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08014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82081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926a7ab31e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81000" algn="l" rtl="0">
              <a:lnSpc>
                <a:spcPct val="90000"/>
              </a:lnSpc>
              <a:spcBef>
                <a:spcPts val="50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Está presente en casi todos los computadores que nos rodean.</a:t>
            </a:r>
            <a:endParaRPr sz="2400">
              <a:solidFill>
                <a:schemeClr val="dk1"/>
              </a:solidFill>
              <a:latin typeface="Roboto"/>
              <a:ea typeface="Roboto"/>
              <a:cs typeface="Roboto"/>
              <a:sym typeface="Roboto"/>
            </a:endParaRPr>
          </a:p>
          <a:p>
            <a:pPr marL="914400" lvl="1" indent="-381000" algn="l" rtl="0">
              <a:lnSpc>
                <a:spcPct val="90000"/>
              </a:lnSpc>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Los lenguajes de programación más populares no fueron diseñados para programación paralela.</a:t>
            </a:r>
            <a:endParaRPr sz="2400">
              <a:solidFill>
                <a:schemeClr val="dk1"/>
              </a:solidFill>
              <a:latin typeface="Roboto"/>
              <a:ea typeface="Roboto"/>
              <a:cs typeface="Roboto"/>
              <a:sym typeface="Roboto"/>
            </a:endParaRPr>
          </a:p>
          <a:p>
            <a:pPr marL="914400" lvl="0" indent="0" algn="l" rtl="0">
              <a:lnSpc>
                <a:spcPct val="90000"/>
              </a:lnSpc>
              <a:spcBef>
                <a:spcPts val="500"/>
              </a:spcBef>
              <a:spcAft>
                <a:spcPts val="0"/>
              </a:spcAft>
              <a:buNone/>
            </a:pPr>
            <a:endParaRPr sz="2400">
              <a:solidFill>
                <a:schemeClr val="dk1"/>
              </a:solidFill>
              <a:latin typeface="Roboto"/>
              <a:ea typeface="Roboto"/>
              <a:cs typeface="Roboto"/>
              <a:sym typeface="Roboto"/>
            </a:endParaRPr>
          </a:p>
        </p:txBody>
      </p:sp>
      <p:sp>
        <p:nvSpPr>
          <p:cNvPr id="700" name="Google Shape;700;g926a7ab31e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926a7ab31e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90000"/>
              </a:lnSpc>
              <a:spcBef>
                <a:spcPts val="500"/>
              </a:spcBef>
              <a:spcAft>
                <a:spcPts val="0"/>
              </a:spcAft>
              <a:buNone/>
            </a:pPr>
            <a:endParaRPr sz="2400" dirty="0">
              <a:solidFill>
                <a:schemeClr val="dk1"/>
              </a:solidFill>
              <a:latin typeface="Roboto"/>
              <a:ea typeface="Roboto"/>
              <a:cs typeface="Roboto"/>
              <a:sym typeface="Roboto"/>
            </a:endParaRPr>
          </a:p>
        </p:txBody>
      </p:sp>
      <p:sp>
        <p:nvSpPr>
          <p:cNvPr id="706" name="Google Shape;706;g926a7ab31e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926a7ab31e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90000"/>
              </a:lnSpc>
              <a:spcBef>
                <a:spcPts val="500"/>
              </a:spcBef>
              <a:spcAft>
                <a:spcPts val="0"/>
              </a:spcAft>
              <a:buNone/>
            </a:pPr>
            <a:endParaRPr sz="2400" dirty="0">
              <a:solidFill>
                <a:schemeClr val="dk1"/>
              </a:solidFill>
              <a:latin typeface="Roboto"/>
              <a:ea typeface="Roboto"/>
              <a:cs typeface="Roboto"/>
              <a:sym typeface="Roboto"/>
            </a:endParaRPr>
          </a:p>
        </p:txBody>
      </p:sp>
      <p:sp>
        <p:nvSpPr>
          <p:cNvPr id="706" name="Google Shape;706;g926a7ab31e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13478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926a7ab31e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90000"/>
              </a:lnSpc>
              <a:spcBef>
                <a:spcPts val="500"/>
              </a:spcBef>
              <a:spcAft>
                <a:spcPts val="0"/>
              </a:spcAft>
              <a:buNone/>
            </a:pPr>
            <a:endParaRPr sz="2400" dirty="0">
              <a:solidFill>
                <a:schemeClr val="dk1"/>
              </a:solidFill>
              <a:latin typeface="Roboto"/>
              <a:ea typeface="Roboto"/>
              <a:cs typeface="Roboto"/>
              <a:sym typeface="Roboto"/>
            </a:endParaRPr>
          </a:p>
        </p:txBody>
      </p:sp>
      <p:sp>
        <p:nvSpPr>
          <p:cNvPr id="706" name="Google Shape;706;g926a7ab31e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43464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926a7ab31e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90000"/>
              </a:lnSpc>
              <a:spcBef>
                <a:spcPts val="500"/>
              </a:spcBef>
              <a:spcAft>
                <a:spcPts val="0"/>
              </a:spcAft>
              <a:buNone/>
            </a:pPr>
            <a:endParaRPr sz="2400" dirty="0">
              <a:solidFill>
                <a:schemeClr val="dk1"/>
              </a:solidFill>
              <a:latin typeface="Roboto"/>
              <a:ea typeface="Roboto"/>
              <a:cs typeface="Roboto"/>
              <a:sym typeface="Roboto"/>
            </a:endParaRPr>
          </a:p>
        </p:txBody>
      </p:sp>
      <p:sp>
        <p:nvSpPr>
          <p:cNvPr id="706" name="Google Shape;706;g926a7ab31e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8834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926a7ab31e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90000"/>
              </a:lnSpc>
              <a:spcBef>
                <a:spcPts val="500"/>
              </a:spcBef>
              <a:spcAft>
                <a:spcPts val="0"/>
              </a:spcAft>
              <a:buNone/>
            </a:pPr>
            <a:endParaRPr sz="2400" dirty="0">
              <a:solidFill>
                <a:schemeClr val="dk1"/>
              </a:solidFill>
              <a:latin typeface="Roboto"/>
              <a:ea typeface="Roboto"/>
              <a:cs typeface="Roboto"/>
              <a:sym typeface="Roboto"/>
            </a:endParaRPr>
          </a:p>
        </p:txBody>
      </p:sp>
      <p:sp>
        <p:nvSpPr>
          <p:cNvPr id="706" name="Google Shape;706;g926a7ab31e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65286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500"/>
              </a:spcBef>
              <a:spcAft>
                <a:spcPts val="0"/>
              </a:spcAft>
              <a:buNone/>
            </a:pPr>
            <a:endParaRPr sz="2400" dirty="0">
              <a:solidFill>
                <a:schemeClr val="dk1"/>
              </a:solidFill>
              <a:latin typeface="Roboto"/>
              <a:ea typeface="Roboto"/>
              <a:cs typeface="Roboto"/>
              <a:sym typeface="Roboto"/>
            </a:endParaRPr>
          </a:p>
        </p:txBody>
      </p:sp>
      <p:sp>
        <p:nvSpPr>
          <p:cNvPr id="298" name="Google Shape;29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06752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78358aba08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78358aba0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1106025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26a7ab31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endParaRPr sz="2400" dirty="0">
              <a:solidFill>
                <a:schemeClr val="dk1"/>
              </a:solidFill>
              <a:latin typeface="Roboto"/>
              <a:ea typeface="Roboto"/>
              <a:cs typeface="Roboto"/>
              <a:sym typeface="Roboto"/>
            </a:endParaRPr>
          </a:p>
          <a:p>
            <a:pPr marL="457200" lvl="0" indent="-381000" algn="l" rtl="0">
              <a:lnSpc>
                <a:spcPct val="90000"/>
              </a:lnSpc>
              <a:spcBef>
                <a:spcPts val="500"/>
              </a:spcBef>
              <a:spcAft>
                <a:spcPts val="0"/>
              </a:spcAft>
              <a:buClr>
                <a:schemeClr val="dk1"/>
              </a:buClr>
              <a:buSzPts val="2400"/>
              <a:buFont typeface="Roboto"/>
              <a:buChar char="●"/>
            </a:pPr>
            <a:endParaRPr sz="2400" dirty="0">
              <a:solidFill>
                <a:schemeClr val="dk1"/>
              </a:solidFill>
              <a:latin typeface="Roboto"/>
              <a:ea typeface="Roboto"/>
              <a:cs typeface="Roboto"/>
              <a:sym typeface="Roboto"/>
            </a:endParaRPr>
          </a:p>
          <a:p>
            <a:pPr marL="0" lvl="0" indent="0" algn="l" rtl="0">
              <a:spcBef>
                <a:spcPts val="0"/>
              </a:spcBef>
              <a:spcAft>
                <a:spcPts val="0"/>
              </a:spcAft>
              <a:buNone/>
            </a:pPr>
            <a:endParaRPr sz="2400" dirty="0"/>
          </a:p>
        </p:txBody>
      </p:sp>
      <p:sp>
        <p:nvSpPr>
          <p:cNvPr id="664" name="Google Shape;664;g926a7ab31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65960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78358aba08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78358aba0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32913073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91542c71b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91542c71b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78358aba08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78358aba08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UdeA-Nueva"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lvl1pPr marL="0" marR="0" lvl="0" indent="0" algn="l" rtl="0">
              <a:lnSpc>
                <a:spcPct val="90000"/>
              </a:lnSpc>
              <a:spcBef>
                <a:spcPts val="0"/>
              </a:spcBef>
              <a:spcAft>
                <a:spcPts val="0"/>
              </a:spcAft>
              <a:buClr>
                <a:srgbClr val="0B6937"/>
              </a:buClr>
              <a:buSzPts val="2880"/>
              <a:buFont typeface="Roboto Slab"/>
              <a:buNone/>
              <a:defRPr b="1">
                <a:solidFill>
                  <a:srgbClr val="0B6937"/>
                </a:solidFill>
                <a:latin typeface="Roboto Slab"/>
                <a:ea typeface="Roboto Slab"/>
                <a:cs typeface="Roboto Slab"/>
                <a:sym typeface="Roboto Slab"/>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838200" y="1318001"/>
            <a:ext cx="10515600" cy="4859100"/>
          </a:xfrm>
          <a:prstGeom prst="rect">
            <a:avLst/>
          </a:prstGeom>
          <a:noFill/>
          <a:ln>
            <a:noFill/>
          </a:ln>
        </p:spPr>
        <p:txBody>
          <a:bodyPr spcFirstLastPara="1" wrap="square" lIns="91425" tIns="45700" rIns="91425" bIns="45700" anchor="t" anchorCtr="0">
            <a:noAutofit/>
          </a:bodyPr>
          <a:lstStyle>
            <a:lvl1pPr marL="457200" lvl="0" indent="-330200" algn="l">
              <a:lnSpc>
                <a:spcPct val="90000"/>
              </a:lnSpc>
              <a:spcBef>
                <a:spcPts val="1000"/>
              </a:spcBef>
              <a:spcAft>
                <a:spcPts val="0"/>
              </a:spcAft>
              <a:buClr>
                <a:schemeClr val="dk1"/>
              </a:buClr>
              <a:buSzPts val="1600"/>
              <a:buFont typeface="Roboto"/>
              <a:buChar char="●"/>
              <a:defRPr sz="2600">
                <a:latin typeface="Roboto"/>
                <a:ea typeface="Roboto"/>
                <a:cs typeface="Roboto"/>
                <a:sym typeface="Roboto"/>
              </a:defRPr>
            </a:lvl1pPr>
            <a:lvl2pPr marL="914400" lvl="1" indent="-330200" algn="l">
              <a:lnSpc>
                <a:spcPct val="90000"/>
              </a:lnSpc>
              <a:spcBef>
                <a:spcPts val="500"/>
              </a:spcBef>
              <a:spcAft>
                <a:spcPts val="0"/>
              </a:spcAft>
              <a:buClr>
                <a:schemeClr val="dk1"/>
              </a:buClr>
              <a:buSzPts val="1600"/>
              <a:buFont typeface="Roboto"/>
              <a:buChar char="○"/>
              <a:defRPr sz="2200">
                <a:latin typeface="Roboto"/>
                <a:ea typeface="Roboto"/>
                <a:cs typeface="Roboto"/>
                <a:sym typeface="Roboto"/>
              </a:defRPr>
            </a:lvl2pPr>
            <a:lvl3pPr marL="1371600" lvl="2" indent="-342900" algn="l">
              <a:lnSpc>
                <a:spcPct val="90000"/>
              </a:lnSpc>
              <a:spcBef>
                <a:spcPts val="5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90000"/>
              </a:lnSpc>
              <a:spcBef>
                <a:spcPts val="5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90000"/>
              </a:lnSpc>
              <a:spcBef>
                <a:spcPts val="500"/>
              </a:spcBef>
              <a:spcAft>
                <a:spcPts val="0"/>
              </a:spcAft>
              <a:buClr>
                <a:schemeClr val="dk1"/>
              </a:buClr>
              <a:buSzPts val="1800"/>
              <a:buFont typeface="Roboto"/>
              <a:buChar char="○"/>
              <a:defRPr>
                <a:latin typeface="Roboto"/>
                <a:ea typeface="Roboto"/>
                <a:cs typeface="Roboto"/>
                <a:sym typeface="Roboto"/>
              </a:defRPr>
            </a:lvl5pPr>
            <a:lvl6pPr marL="2743200" lvl="5" indent="-342900" algn="l">
              <a:lnSpc>
                <a:spcPct val="90000"/>
              </a:lnSpc>
              <a:spcBef>
                <a:spcPts val="500"/>
              </a:spcBef>
              <a:spcAft>
                <a:spcPts val="0"/>
              </a:spcAft>
              <a:buClr>
                <a:schemeClr val="dk1"/>
              </a:buClr>
              <a:buSzPts val="1800"/>
              <a:buFont typeface="Roboto"/>
              <a:buChar char="■"/>
              <a:defRPr>
                <a:latin typeface="Roboto"/>
                <a:ea typeface="Roboto"/>
                <a:cs typeface="Roboto"/>
                <a:sym typeface="Roboto"/>
              </a:defRPr>
            </a:lvl6pPr>
            <a:lvl7pPr marL="3200400" lvl="6" indent="-342900" algn="l">
              <a:lnSpc>
                <a:spcPct val="90000"/>
              </a:lnSpc>
              <a:spcBef>
                <a:spcPts val="500"/>
              </a:spcBef>
              <a:spcAft>
                <a:spcPts val="0"/>
              </a:spcAft>
              <a:buClr>
                <a:schemeClr val="dk1"/>
              </a:buClr>
              <a:buSzPts val="1800"/>
              <a:buFont typeface="Roboto"/>
              <a:buChar char="●"/>
              <a:defRPr>
                <a:latin typeface="Roboto"/>
                <a:ea typeface="Roboto"/>
                <a:cs typeface="Roboto"/>
                <a:sym typeface="Roboto"/>
              </a:defRPr>
            </a:lvl7pPr>
            <a:lvl8pPr marL="3657600" lvl="7" indent="-342900" algn="l">
              <a:lnSpc>
                <a:spcPct val="90000"/>
              </a:lnSpc>
              <a:spcBef>
                <a:spcPts val="500"/>
              </a:spcBef>
              <a:spcAft>
                <a:spcPts val="0"/>
              </a:spcAft>
              <a:buClr>
                <a:schemeClr val="dk1"/>
              </a:buClr>
              <a:buSzPts val="1800"/>
              <a:buFont typeface="Roboto"/>
              <a:buChar char="○"/>
              <a:defRPr>
                <a:latin typeface="Roboto"/>
                <a:ea typeface="Roboto"/>
                <a:cs typeface="Roboto"/>
                <a:sym typeface="Roboto"/>
              </a:defRPr>
            </a:lvl8pPr>
            <a:lvl9pPr marL="4114800" lvl="8" indent="-342900" algn="l">
              <a:lnSpc>
                <a:spcPct val="90000"/>
              </a:lnSpc>
              <a:spcBef>
                <a:spcPts val="50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14" name="Google Shape;14;p2"/>
          <p:cNvSpPr txBox="1">
            <a:spLocks noGrp="1"/>
          </p:cNvSpPr>
          <p:nvPr>
            <p:ph type="dt" idx="10"/>
          </p:nvPr>
        </p:nvSpPr>
        <p:spPr>
          <a:xfrm>
            <a:off x="916650" y="62801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477925" y="62801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151400" y="62801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17" name="Google Shape;17;p2"/>
          <p:cNvSpPr/>
          <p:nvPr/>
        </p:nvSpPr>
        <p:spPr>
          <a:xfrm rot="5400000">
            <a:off x="-3061973" y="3062100"/>
            <a:ext cx="6858000" cy="733800"/>
          </a:xfrm>
          <a:prstGeom prst="rect">
            <a:avLst/>
          </a:prstGeom>
          <a:solidFill>
            <a:srgbClr val="0B69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000"/>
              </a:solidFill>
              <a:latin typeface="Calibri"/>
              <a:ea typeface="Calibri"/>
              <a:cs typeface="Calibri"/>
              <a:sym typeface="Calibri"/>
            </a:endParaRPr>
          </a:p>
        </p:txBody>
      </p:sp>
      <p:sp>
        <p:nvSpPr>
          <p:cNvPr id="18" name="Google Shape;18;p2"/>
          <p:cNvSpPr/>
          <p:nvPr/>
        </p:nvSpPr>
        <p:spPr>
          <a:xfrm>
            <a:off x="271779" y="466585"/>
            <a:ext cx="178200" cy="178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9" name="Google Shape;19;p2"/>
          <p:cNvPicPr preferRelativeResize="0"/>
          <p:nvPr/>
        </p:nvPicPr>
        <p:blipFill rotWithShape="1">
          <a:blip r:embed="rId2">
            <a:alphaModFix/>
          </a:blip>
          <a:srcRect/>
          <a:stretch/>
        </p:blipFill>
        <p:spPr>
          <a:xfrm>
            <a:off x="9403368" y="200380"/>
            <a:ext cx="2262624" cy="710577"/>
          </a:xfrm>
          <a:prstGeom prst="rect">
            <a:avLst/>
          </a:prstGeom>
          <a:noFill/>
          <a:ln>
            <a:noFill/>
          </a:ln>
        </p:spPr>
      </p:pic>
      <p:sp>
        <p:nvSpPr>
          <p:cNvPr id="20" name="Google Shape;20;p2"/>
          <p:cNvSpPr/>
          <p:nvPr/>
        </p:nvSpPr>
        <p:spPr>
          <a:xfrm>
            <a:off x="11347918" y="6390907"/>
            <a:ext cx="178200" cy="178200"/>
          </a:xfrm>
          <a:prstGeom prst="rect">
            <a:avLst/>
          </a:prstGeom>
          <a:solidFill>
            <a:srgbClr val="0B69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2"/>
          <p:cNvSpPr/>
          <p:nvPr/>
        </p:nvSpPr>
        <p:spPr>
          <a:xfrm>
            <a:off x="11042181" y="6386352"/>
            <a:ext cx="178200" cy="178200"/>
          </a:xfrm>
          <a:prstGeom prst="rect">
            <a:avLst/>
          </a:prstGeom>
          <a:solidFill>
            <a:srgbClr val="F8A02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2"/>
          <p:cNvSpPr/>
          <p:nvPr/>
        </p:nvSpPr>
        <p:spPr>
          <a:xfrm>
            <a:off x="10736444" y="6390907"/>
            <a:ext cx="178200" cy="178200"/>
          </a:xfrm>
          <a:prstGeom prst="rect">
            <a:avLst/>
          </a:prstGeom>
          <a:solidFill>
            <a:srgbClr val="8CC6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1"/>
          <p:cNvSpPr txBox="1">
            <a:spLocks noGrp="1"/>
          </p:cNvSpPr>
          <p:nvPr>
            <p:ph type="dt" idx="10"/>
          </p:nvPr>
        </p:nvSpPr>
        <p:spPr>
          <a:xfrm>
            <a:off x="1219200" y="62039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1"/>
          <p:cNvSpPr txBox="1">
            <a:spLocks noGrp="1"/>
          </p:cNvSpPr>
          <p:nvPr>
            <p:ph type="ftr" idx="11"/>
          </p:nvPr>
        </p:nvSpPr>
        <p:spPr>
          <a:xfrm>
            <a:off x="4876800" y="62039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1"/>
          <p:cNvSpPr txBox="1">
            <a:spLocks noGrp="1"/>
          </p:cNvSpPr>
          <p:nvPr>
            <p:ph type="sldNum" idx="12"/>
          </p:nvPr>
        </p:nvSpPr>
        <p:spPr>
          <a:xfrm>
            <a:off x="9296400" y="62039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05"/>
        <p:cNvGrpSpPr/>
        <p:nvPr/>
      </p:nvGrpSpPr>
      <p:grpSpPr>
        <a:xfrm>
          <a:off x="0" y="0"/>
          <a:ext cx="0" cy="0"/>
          <a:chOff x="0" y="0"/>
          <a:chExt cx="0" cy="0"/>
        </a:xfrm>
      </p:grpSpPr>
      <p:sp>
        <p:nvSpPr>
          <p:cNvPr id="106" name="Google Shape;106;p12"/>
          <p:cNvSpPr txBox="1">
            <a:spLocks noGrp="1"/>
          </p:cNvSpPr>
          <p:nvPr>
            <p:ph type="dt" idx="10"/>
          </p:nvPr>
        </p:nvSpPr>
        <p:spPr>
          <a:xfrm>
            <a:off x="1219200" y="62039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2"/>
          <p:cNvSpPr txBox="1">
            <a:spLocks noGrp="1"/>
          </p:cNvSpPr>
          <p:nvPr>
            <p:ph type="ftr" idx="11"/>
          </p:nvPr>
        </p:nvSpPr>
        <p:spPr>
          <a:xfrm>
            <a:off x="4876800" y="62039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2"/>
          <p:cNvSpPr txBox="1">
            <a:spLocks noGrp="1"/>
          </p:cNvSpPr>
          <p:nvPr>
            <p:ph type="sldNum" idx="12"/>
          </p:nvPr>
        </p:nvSpPr>
        <p:spPr>
          <a:xfrm>
            <a:off x="9296400" y="62039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09"/>
        <p:cNvGrpSpPr/>
        <p:nvPr/>
      </p:nvGrpSpPr>
      <p:grpSpPr>
        <a:xfrm>
          <a:off x="0" y="0"/>
          <a:ext cx="0" cy="0"/>
          <a:chOff x="0" y="0"/>
          <a:chExt cx="0" cy="0"/>
        </a:xfrm>
      </p:grpSpPr>
      <p:sp>
        <p:nvSpPr>
          <p:cNvPr id="110" name="Google Shape;110;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2" name="Google Shape;112;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3" name="Google Shape;113;p13"/>
          <p:cNvSpPr txBox="1">
            <a:spLocks noGrp="1"/>
          </p:cNvSpPr>
          <p:nvPr>
            <p:ph type="dt" idx="10"/>
          </p:nvPr>
        </p:nvSpPr>
        <p:spPr>
          <a:xfrm>
            <a:off x="1219200" y="62039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3"/>
          <p:cNvSpPr txBox="1">
            <a:spLocks noGrp="1"/>
          </p:cNvSpPr>
          <p:nvPr>
            <p:ph type="ftr" idx="11"/>
          </p:nvPr>
        </p:nvSpPr>
        <p:spPr>
          <a:xfrm>
            <a:off x="4876800" y="62039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3"/>
          <p:cNvSpPr txBox="1">
            <a:spLocks noGrp="1"/>
          </p:cNvSpPr>
          <p:nvPr>
            <p:ph type="sldNum" idx="12"/>
          </p:nvPr>
        </p:nvSpPr>
        <p:spPr>
          <a:xfrm>
            <a:off x="9296400" y="62039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16"/>
        <p:cNvGrpSpPr/>
        <p:nvPr/>
      </p:nvGrpSpPr>
      <p:grpSpPr>
        <a:xfrm>
          <a:off x="0" y="0"/>
          <a:ext cx="0" cy="0"/>
          <a:chOff x="0" y="0"/>
          <a:chExt cx="0" cy="0"/>
        </a:xfrm>
      </p:grpSpPr>
      <p:sp>
        <p:nvSpPr>
          <p:cNvPr id="117" name="Google Shape;117;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1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9" name="Google Shape;119;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0" name="Google Shape;120;p14"/>
          <p:cNvSpPr txBox="1">
            <a:spLocks noGrp="1"/>
          </p:cNvSpPr>
          <p:nvPr>
            <p:ph type="dt" idx="10"/>
          </p:nvPr>
        </p:nvSpPr>
        <p:spPr>
          <a:xfrm>
            <a:off x="1219200" y="62039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4"/>
          <p:cNvSpPr txBox="1">
            <a:spLocks noGrp="1"/>
          </p:cNvSpPr>
          <p:nvPr>
            <p:ph type="ftr" idx="11"/>
          </p:nvPr>
        </p:nvSpPr>
        <p:spPr>
          <a:xfrm>
            <a:off x="4876800" y="62039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4"/>
          <p:cNvSpPr txBox="1">
            <a:spLocks noGrp="1"/>
          </p:cNvSpPr>
          <p:nvPr>
            <p:ph type="sldNum" idx="12"/>
          </p:nvPr>
        </p:nvSpPr>
        <p:spPr>
          <a:xfrm>
            <a:off x="9296400" y="62039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23"/>
        <p:cNvGrpSpPr/>
        <p:nvPr/>
      </p:nvGrpSpPr>
      <p:grpSpPr>
        <a:xfrm>
          <a:off x="0" y="0"/>
          <a:ext cx="0" cy="0"/>
          <a:chOff x="0" y="0"/>
          <a:chExt cx="0" cy="0"/>
        </a:xfrm>
      </p:grpSpPr>
      <p:sp>
        <p:nvSpPr>
          <p:cNvPr id="124" name="Google Shape;12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15"/>
          <p:cNvSpPr txBox="1">
            <a:spLocks noGrp="1"/>
          </p:cNvSpPr>
          <p:nvPr>
            <p:ph type="dt" idx="10"/>
          </p:nvPr>
        </p:nvSpPr>
        <p:spPr>
          <a:xfrm>
            <a:off x="1219200" y="62039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5"/>
          <p:cNvSpPr txBox="1">
            <a:spLocks noGrp="1"/>
          </p:cNvSpPr>
          <p:nvPr>
            <p:ph type="ftr" idx="11"/>
          </p:nvPr>
        </p:nvSpPr>
        <p:spPr>
          <a:xfrm>
            <a:off x="4876800" y="62039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15"/>
          <p:cNvSpPr txBox="1">
            <a:spLocks noGrp="1"/>
          </p:cNvSpPr>
          <p:nvPr>
            <p:ph type="sldNum" idx="12"/>
          </p:nvPr>
        </p:nvSpPr>
        <p:spPr>
          <a:xfrm>
            <a:off x="9296400" y="62039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16"/>
          <p:cNvSpPr txBox="1">
            <a:spLocks noGrp="1"/>
          </p:cNvSpPr>
          <p:nvPr>
            <p:ph type="dt" idx="10"/>
          </p:nvPr>
        </p:nvSpPr>
        <p:spPr>
          <a:xfrm>
            <a:off x="1219200" y="62039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6"/>
          <p:cNvSpPr txBox="1">
            <a:spLocks noGrp="1"/>
          </p:cNvSpPr>
          <p:nvPr>
            <p:ph type="ftr" idx="11"/>
          </p:nvPr>
        </p:nvSpPr>
        <p:spPr>
          <a:xfrm>
            <a:off x="4876800" y="62039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6"/>
          <p:cNvSpPr txBox="1">
            <a:spLocks noGrp="1"/>
          </p:cNvSpPr>
          <p:nvPr>
            <p:ph type="sldNum" idx="12"/>
          </p:nvPr>
        </p:nvSpPr>
        <p:spPr>
          <a:xfrm>
            <a:off x="9296400" y="62039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UdeA-Nueva 1">
  <p:cSld name="OBJECT_1">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lvl1pPr marL="0" marR="0" lvl="0" indent="0" algn="l" rtl="0">
              <a:lnSpc>
                <a:spcPct val="90000"/>
              </a:lnSpc>
              <a:spcBef>
                <a:spcPts val="0"/>
              </a:spcBef>
              <a:spcAft>
                <a:spcPts val="0"/>
              </a:spcAft>
              <a:buNone/>
              <a:defRPr b="1">
                <a:solidFill>
                  <a:srgbClr val="F8A02B"/>
                </a:solidFill>
                <a:latin typeface="Roboto Slab"/>
                <a:ea typeface="Roboto Slab"/>
                <a:cs typeface="Roboto Slab"/>
                <a:sym typeface="Roboto Slab"/>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838200" y="1318001"/>
            <a:ext cx="10515600" cy="48591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Font typeface="Roboto"/>
              <a:buChar char="●"/>
              <a:defRPr>
                <a:latin typeface="Roboto"/>
                <a:ea typeface="Roboto"/>
                <a:cs typeface="Roboto"/>
                <a:sym typeface="Roboto"/>
              </a:defRPr>
            </a:lvl1pPr>
            <a:lvl2pPr marL="914400" lvl="1"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2pPr>
            <a:lvl3pPr marL="1371600" lvl="2"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3pPr>
            <a:lvl4pPr marL="1828800" lvl="3"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4pPr>
            <a:lvl5pPr marL="2286000" lvl="4"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5pPr>
            <a:lvl6pPr marL="2743200" lvl="5"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6pPr>
            <a:lvl7pPr marL="3200400" lvl="6"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7pPr>
            <a:lvl8pPr marL="3657600" lvl="7"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8pPr>
            <a:lvl9pPr marL="4114800" lvl="8"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26" name="Google Shape;26;p3"/>
          <p:cNvSpPr txBox="1">
            <a:spLocks noGrp="1"/>
          </p:cNvSpPr>
          <p:nvPr>
            <p:ph type="dt" idx="10"/>
          </p:nvPr>
        </p:nvSpPr>
        <p:spPr>
          <a:xfrm>
            <a:off x="1204075" y="62974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4861675" y="62801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9144000" y="62801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29" name="Google Shape;29;p3"/>
          <p:cNvSpPr/>
          <p:nvPr/>
        </p:nvSpPr>
        <p:spPr>
          <a:xfrm>
            <a:off x="271779" y="466585"/>
            <a:ext cx="178200" cy="178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0" name="Google Shape;30;p3"/>
          <p:cNvPicPr preferRelativeResize="0"/>
          <p:nvPr/>
        </p:nvPicPr>
        <p:blipFill rotWithShape="1">
          <a:blip r:embed="rId2">
            <a:alphaModFix/>
          </a:blip>
          <a:srcRect/>
          <a:stretch/>
        </p:blipFill>
        <p:spPr>
          <a:xfrm>
            <a:off x="9403368" y="200380"/>
            <a:ext cx="2262624" cy="710577"/>
          </a:xfrm>
          <a:prstGeom prst="rect">
            <a:avLst/>
          </a:prstGeom>
          <a:noFill/>
          <a:ln>
            <a:noFill/>
          </a:ln>
        </p:spPr>
      </p:pic>
      <p:sp>
        <p:nvSpPr>
          <p:cNvPr id="31" name="Google Shape;31;p3"/>
          <p:cNvSpPr/>
          <p:nvPr/>
        </p:nvSpPr>
        <p:spPr>
          <a:xfrm rot="5400000">
            <a:off x="-3061973" y="3062100"/>
            <a:ext cx="6858000" cy="733800"/>
          </a:xfrm>
          <a:prstGeom prst="rect">
            <a:avLst/>
          </a:prstGeom>
          <a:solidFill>
            <a:srgbClr val="F8A02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000"/>
              </a:solidFill>
              <a:latin typeface="Calibri"/>
              <a:ea typeface="Calibri"/>
              <a:cs typeface="Calibri"/>
              <a:sym typeface="Calibri"/>
            </a:endParaRPr>
          </a:p>
        </p:txBody>
      </p:sp>
      <p:sp>
        <p:nvSpPr>
          <p:cNvPr id="32" name="Google Shape;32;p3"/>
          <p:cNvSpPr/>
          <p:nvPr/>
        </p:nvSpPr>
        <p:spPr>
          <a:xfrm>
            <a:off x="271779" y="466585"/>
            <a:ext cx="178200" cy="178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3"/>
          <p:cNvSpPr/>
          <p:nvPr/>
        </p:nvSpPr>
        <p:spPr>
          <a:xfrm>
            <a:off x="11347918" y="6390907"/>
            <a:ext cx="178200" cy="178200"/>
          </a:xfrm>
          <a:prstGeom prst="rect">
            <a:avLst/>
          </a:prstGeom>
          <a:solidFill>
            <a:srgbClr val="F8A02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3"/>
          <p:cNvSpPr/>
          <p:nvPr/>
        </p:nvSpPr>
        <p:spPr>
          <a:xfrm>
            <a:off x="11042181" y="6386352"/>
            <a:ext cx="178200" cy="178200"/>
          </a:xfrm>
          <a:prstGeom prst="rect">
            <a:avLst/>
          </a:prstGeom>
          <a:solidFill>
            <a:srgbClr val="8CC6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3"/>
          <p:cNvSpPr/>
          <p:nvPr/>
        </p:nvSpPr>
        <p:spPr>
          <a:xfrm>
            <a:off x="10736444" y="6390907"/>
            <a:ext cx="178200" cy="178200"/>
          </a:xfrm>
          <a:prstGeom prst="rect">
            <a:avLst/>
          </a:prstGeom>
          <a:solidFill>
            <a:srgbClr val="701E5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UdeA-Nueva 1 1">
  <p:cSld name="OBJECT_1_1">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lvl1pPr marL="0" marR="0" lvl="0" indent="0" algn="l" rtl="0">
              <a:lnSpc>
                <a:spcPct val="90000"/>
              </a:lnSpc>
              <a:spcBef>
                <a:spcPts val="0"/>
              </a:spcBef>
              <a:spcAft>
                <a:spcPts val="0"/>
              </a:spcAft>
              <a:buNone/>
              <a:defRPr b="1">
                <a:solidFill>
                  <a:srgbClr val="8CC63E"/>
                </a:solidFill>
                <a:latin typeface="Roboto Slab"/>
                <a:ea typeface="Roboto Slab"/>
                <a:cs typeface="Roboto Slab"/>
                <a:sym typeface="Roboto Slab"/>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838200" y="1318001"/>
            <a:ext cx="10515600" cy="48591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Font typeface="Roboto"/>
              <a:buChar char="●"/>
              <a:defRPr>
                <a:latin typeface="Roboto"/>
                <a:ea typeface="Roboto"/>
                <a:cs typeface="Roboto"/>
                <a:sym typeface="Roboto"/>
              </a:defRPr>
            </a:lvl1pPr>
            <a:lvl2pPr marL="914400" lvl="1"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2pPr>
            <a:lvl3pPr marL="1371600" lvl="2"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3pPr>
            <a:lvl4pPr marL="1828800" lvl="3"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4pPr>
            <a:lvl5pPr marL="2286000" lvl="4"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5pPr>
            <a:lvl6pPr marL="2743200" lvl="5"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6pPr>
            <a:lvl7pPr marL="3200400" lvl="6"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7pPr>
            <a:lvl8pPr marL="3657600" lvl="7"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8pPr>
            <a:lvl9pPr marL="4114800" lvl="8"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39" name="Google Shape;39;p4"/>
          <p:cNvSpPr txBox="1">
            <a:spLocks noGrp="1"/>
          </p:cNvSpPr>
          <p:nvPr>
            <p:ph type="dt" idx="10"/>
          </p:nvPr>
        </p:nvSpPr>
        <p:spPr>
          <a:xfrm>
            <a:off x="1264600" y="62801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0" name="Google Shape;40;p4"/>
          <p:cNvSpPr txBox="1">
            <a:spLocks noGrp="1"/>
          </p:cNvSpPr>
          <p:nvPr>
            <p:ph type="ftr" idx="11"/>
          </p:nvPr>
        </p:nvSpPr>
        <p:spPr>
          <a:xfrm>
            <a:off x="4755775" y="62801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1" name="Google Shape;41;p4"/>
          <p:cNvSpPr txBox="1">
            <a:spLocks noGrp="1"/>
          </p:cNvSpPr>
          <p:nvPr>
            <p:ph type="sldNum" idx="12"/>
          </p:nvPr>
        </p:nvSpPr>
        <p:spPr>
          <a:xfrm>
            <a:off x="9144000" y="62801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pic>
        <p:nvPicPr>
          <p:cNvPr id="42" name="Google Shape;42;p4"/>
          <p:cNvPicPr preferRelativeResize="0"/>
          <p:nvPr/>
        </p:nvPicPr>
        <p:blipFill rotWithShape="1">
          <a:blip r:embed="rId2">
            <a:alphaModFix/>
          </a:blip>
          <a:srcRect/>
          <a:stretch/>
        </p:blipFill>
        <p:spPr>
          <a:xfrm>
            <a:off x="9403368" y="200380"/>
            <a:ext cx="2262624" cy="710577"/>
          </a:xfrm>
          <a:prstGeom prst="rect">
            <a:avLst/>
          </a:prstGeom>
          <a:noFill/>
          <a:ln>
            <a:noFill/>
          </a:ln>
        </p:spPr>
      </p:pic>
      <p:sp>
        <p:nvSpPr>
          <p:cNvPr id="43" name="Google Shape;43;p4"/>
          <p:cNvSpPr/>
          <p:nvPr/>
        </p:nvSpPr>
        <p:spPr>
          <a:xfrm rot="5400000">
            <a:off x="-3061973" y="3062100"/>
            <a:ext cx="6858000" cy="733800"/>
          </a:xfrm>
          <a:prstGeom prst="rect">
            <a:avLst/>
          </a:prstGeom>
          <a:solidFill>
            <a:srgbClr val="8CC6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000"/>
              </a:solidFill>
              <a:latin typeface="Calibri"/>
              <a:ea typeface="Calibri"/>
              <a:cs typeface="Calibri"/>
              <a:sym typeface="Calibri"/>
            </a:endParaRPr>
          </a:p>
        </p:txBody>
      </p:sp>
      <p:sp>
        <p:nvSpPr>
          <p:cNvPr id="44" name="Google Shape;44;p4"/>
          <p:cNvSpPr/>
          <p:nvPr/>
        </p:nvSpPr>
        <p:spPr>
          <a:xfrm>
            <a:off x="271779" y="466585"/>
            <a:ext cx="178200" cy="178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 name="Google Shape;45;p4"/>
          <p:cNvSpPr/>
          <p:nvPr/>
        </p:nvSpPr>
        <p:spPr>
          <a:xfrm>
            <a:off x="11347918" y="6390907"/>
            <a:ext cx="178200" cy="178200"/>
          </a:xfrm>
          <a:prstGeom prst="rect">
            <a:avLst/>
          </a:prstGeom>
          <a:solidFill>
            <a:srgbClr val="8CC6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 name="Google Shape;46;p4"/>
          <p:cNvSpPr/>
          <p:nvPr/>
        </p:nvSpPr>
        <p:spPr>
          <a:xfrm>
            <a:off x="11042181" y="6386352"/>
            <a:ext cx="178200" cy="178200"/>
          </a:xfrm>
          <a:prstGeom prst="rect">
            <a:avLst/>
          </a:prstGeom>
          <a:solidFill>
            <a:srgbClr val="701E5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 name="Google Shape;47;p4"/>
          <p:cNvSpPr/>
          <p:nvPr/>
        </p:nvSpPr>
        <p:spPr>
          <a:xfrm>
            <a:off x="10736444" y="6390907"/>
            <a:ext cx="178200" cy="178200"/>
          </a:xfrm>
          <a:prstGeom prst="rect">
            <a:avLst/>
          </a:prstGeom>
          <a:solidFill>
            <a:srgbClr val="0B69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UdeA-Nueva 1 1 1">
  <p:cSld name="OBJECT_1_1_1">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lvl1pPr marL="0" marR="0" lvl="0" indent="0" algn="l" rtl="0">
              <a:lnSpc>
                <a:spcPct val="90000"/>
              </a:lnSpc>
              <a:spcBef>
                <a:spcPts val="0"/>
              </a:spcBef>
              <a:spcAft>
                <a:spcPts val="0"/>
              </a:spcAft>
              <a:buNone/>
              <a:defRPr b="1">
                <a:solidFill>
                  <a:srgbClr val="701E5C"/>
                </a:solidFill>
                <a:latin typeface="Roboto Slab"/>
                <a:ea typeface="Roboto Slab"/>
                <a:cs typeface="Roboto Slab"/>
                <a:sym typeface="Roboto Slab"/>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 name="Google Shape;50;p5"/>
          <p:cNvSpPr txBox="1">
            <a:spLocks noGrp="1"/>
          </p:cNvSpPr>
          <p:nvPr>
            <p:ph type="body" idx="1"/>
          </p:nvPr>
        </p:nvSpPr>
        <p:spPr>
          <a:xfrm>
            <a:off x="838200" y="1318001"/>
            <a:ext cx="10515600" cy="48591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Font typeface="Roboto"/>
              <a:buChar char="●"/>
              <a:defRPr>
                <a:latin typeface="Roboto"/>
                <a:ea typeface="Roboto"/>
                <a:cs typeface="Roboto"/>
                <a:sym typeface="Roboto"/>
              </a:defRPr>
            </a:lvl1pPr>
            <a:lvl2pPr marL="914400" lvl="1"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2pPr>
            <a:lvl3pPr marL="1371600" lvl="2"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3pPr>
            <a:lvl4pPr marL="1828800" lvl="3"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4pPr>
            <a:lvl5pPr marL="2286000" lvl="4"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5pPr>
            <a:lvl6pPr marL="2743200" lvl="5"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6pPr>
            <a:lvl7pPr marL="3200400" lvl="6"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7pPr>
            <a:lvl8pPr marL="3657600" lvl="7"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8pPr>
            <a:lvl9pPr marL="4114800" lvl="8" indent="-342900" algn="l" rtl="0">
              <a:lnSpc>
                <a:spcPct val="90000"/>
              </a:lnSpc>
              <a:spcBef>
                <a:spcPts val="50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51" name="Google Shape;51;p5"/>
          <p:cNvSpPr txBox="1">
            <a:spLocks noGrp="1"/>
          </p:cNvSpPr>
          <p:nvPr>
            <p:ph type="dt" idx="10"/>
          </p:nvPr>
        </p:nvSpPr>
        <p:spPr>
          <a:xfrm>
            <a:off x="1264600" y="62801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5"/>
          <p:cNvSpPr txBox="1">
            <a:spLocks noGrp="1"/>
          </p:cNvSpPr>
          <p:nvPr>
            <p:ph type="ftr" idx="11"/>
          </p:nvPr>
        </p:nvSpPr>
        <p:spPr>
          <a:xfrm>
            <a:off x="4755775" y="62801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 name="Google Shape;53;p5"/>
          <p:cNvSpPr txBox="1">
            <a:spLocks noGrp="1"/>
          </p:cNvSpPr>
          <p:nvPr>
            <p:ph type="sldNum" idx="12"/>
          </p:nvPr>
        </p:nvSpPr>
        <p:spPr>
          <a:xfrm>
            <a:off x="9144000" y="62801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pic>
        <p:nvPicPr>
          <p:cNvPr id="54" name="Google Shape;54;p5"/>
          <p:cNvPicPr preferRelativeResize="0"/>
          <p:nvPr/>
        </p:nvPicPr>
        <p:blipFill rotWithShape="1">
          <a:blip r:embed="rId2">
            <a:alphaModFix/>
          </a:blip>
          <a:srcRect/>
          <a:stretch/>
        </p:blipFill>
        <p:spPr>
          <a:xfrm>
            <a:off x="9403368" y="200380"/>
            <a:ext cx="2262624" cy="710577"/>
          </a:xfrm>
          <a:prstGeom prst="rect">
            <a:avLst/>
          </a:prstGeom>
          <a:noFill/>
          <a:ln>
            <a:noFill/>
          </a:ln>
        </p:spPr>
      </p:pic>
      <p:sp>
        <p:nvSpPr>
          <p:cNvPr id="55" name="Google Shape;55;p5"/>
          <p:cNvSpPr/>
          <p:nvPr/>
        </p:nvSpPr>
        <p:spPr>
          <a:xfrm rot="5400000">
            <a:off x="-3061973" y="3062100"/>
            <a:ext cx="6858000" cy="733800"/>
          </a:xfrm>
          <a:prstGeom prst="rect">
            <a:avLst/>
          </a:prstGeom>
          <a:solidFill>
            <a:srgbClr val="701E5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000"/>
              </a:solidFill>
              <a:latin typeface="Calibri"/>
              <a:ea typeface="Calibri"/>
              <a:cs typeface="Calibri"/>
              <a:sym typeface="Calibri"/>
            </a:endParaRPr>
          </a:p>
        </p:txBody>
      </p:sp>
      <p:sp>
        <p:nvSpPr>
          <p:cNvPr id="56" name="Google Shape;56;p5"/>
          <p:cNvSpPr/>
          <p:nvPr/>
        </p:nvSpPr>
        <p:spPr>
          <a:xfrm>
            <a:off x="271779" y="466585"/>
            <a:ext cx="178200" cy="178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 name="Google Shape;57;p5"/>
          <p:cNvSpPr/>
          <p:nvPr/>
        </p:nvSpPr>
        <p:spPr>
          <a:xfrm>
            <a:off x="11347918" y="6390907"/>
            <a:ext cx="178200" cy="178200"/>
          </a:xfrm>
          <a:prstGeom prst="rect">
            <a:avLst/>
          </a:prstGeom>
          <a:solidFill>
            <a:srgbClr val="701E5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 name="Google Shape;58;p5"/>
          <p:cNvSpPr/>
          <p:nvPr/>
        </p:nvSpPr>
        <p:spPr>
          <a:xfrm>
            <a:off x="11042181" y="6386352"/>
            <a:ext cx="178200" cy="178200"/>
          </a:xfrm>
          <a:prstGeom prst="rect">
            <a:avLst/>
          </a:prstGeom>
          <a:solidFill>
            <a:srgbClr val="0B69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 name="Google Shape;59;p5"/>
          <p:cNvSpPr/>
          <p:nvPr/>
        </p:nvSpPr>
        <p:spPr>
          <a:xfrm>
            <a:off x="10736444" y="6390907"/>
            <a:ext cx="178200" cy="178200"/>
          </a:xfrm>
          <a:prstGeom prst="rect">
            <a:avLst/>
          </a:prstGeom>
          <a:solidFill>
            <a:srgbClr val="F8A02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60"/>
        <p:cNvGrpSpPr/>
        <p:nvPr/>
      </p:nvGrpSpPr>
      <p:grpSpPr>
        <a:xfrm>
          <a:off x="0" y="0"/>
          <a:ext cx="0" cy="0"/>
          <a:chOff x="0" y="0"/>
          <a:chExt cx="0" cy="0"/>
        </a:xfrm>
      </p:grpSpPr>
      <p:sp>
        <p:nvSpPr>
          <p:cNvPr id="61" name="Google Shape;61;p6"/>
          <p:cNvSpPr/>
          <p:nvPr/>
        </p:nvSpPr>
        <p:spPr>
          <a:xfrm>
            <a:off x="-1" y="0"/>
            <a:ext cx="12203100" cy="6858000"/>
          </a:xfrm>
          <a:prstGeom prst="rect">
            <a:avLst/>
          </a:prstGeom>
          <a:solidFill>
            <a:srgbClr val="8CC6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 name="Google Shape;62;p6"/>
          <p:cNvSpPr/>
          <p:nvPr/>
        </p:nvSpPr>
        <p:spPr>
          <a:xfrm>
            <a:off x="-3" y="2362201"/>
            <a:ext cx="12203100" cy="2133600"/>
          </a:xfrm>
          <a:prstGeom prst="rect">
            <a:avLst/>
          </a:prstGeom>
          <a:solidFill>
            <a:srgbClr val="0B69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3" name="Google Shape;63;p6"/>
          <p:cNvSpPr txBox="1">
            <a:spLocks noGrp="1"/>
          </p:cNvSpPr>
          <p:nvPr>
            <p:ph type="ctrTitle"/>
          </p:nvPr>
        </p:nvSpPr>
        <p:spPr>
          <a:xfrm>
            <a:off x="502025" y="2952025"/>
            <a:ext cx="7227600" cy="939600"/>
          </a:xfrm>
          <a:prstGeom prst="rect">
            <a:avLst/>
          </a:prstGeom>
          <a:noFill/>
          <a:ln>
            <a:noFill/>
          </a:ln>
        </p:spPr>
        <p:txBody>
          <a:bodyPr spcFirstLastPara="1" wrap="square" lIns="91425" tIns="45700" rIns="91425" bIns="45700" anchor="b" anchorCtr="0">
            <a:noAutofit/>
          </a:bodyPr>
          <a:lstStyle>
            <a:lvl1pPr lvl="0">
              <a:lnSpc>
                <a:spcPct val="90000"/>
              </a:lnSpc>
              <a:spcBef>
                <a:spcPts val="0"/>
              </a:spcBef>
              <a:spcAft>
                <a:spcPts val="0"/>
              </a:spcAft>
              <a:buClr>
                <a:schemeClr val="lt1"/>
              </a:buClr>
              <a:buSzPts val="32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6"/>
          <p:cNvSpPr txBox="1">
            <a:spLocks noGrp="1"/>
          </p:cNvSpPr>
          <p:nvPr>
            <p:ph type="subTitle" idx="1"/>
          </p:nvPr>
        </p:nvSpPr>
        <p:spPr>
          <a:xfrm>
            <a:off x="1524000" y="4872871"/>
            <a:ext cx="9144000" cy="11064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lt1"/>
              </a:buClr>
              <a:buSzPts val="2400"/>
              <a:buFont typeface="Roboto"/>
              <a:buNone/>
              <a:defRPr sz="2400">
                <a:solidFill>
                  <a:schemeClr val="lt1"/>
                </a:solidFill>
                <a:latin typeface="Roboto"/>
                <a:ea typeface="Roboto"/>
                <a:cs typeface="Roboto"/>
                <a:sym typeface="Robo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5" name="Google Shape;65;p6"/>
          <p:cNvSpPr txBox="1">
            <a:spLocks noGrp="1"/>
          </p:cNvSpPr>
          <p:nvPr>
            <p:ph type="dt" idx="10"/>
          </p:nvPr>
        </p:nvSpPr>
        <p:spPr>
          <a:xfrm>
            <a:off x="1219200" y="62039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
          <p:cNvSpPr txBox="1">
            <a:spLocks noGrp="1"/>
          </p:cNvSpPr>
          <p:nvPr>
            <p:ph type="ftr" idx="11"/>
          </p:nvPr>
        </p:nvSpPr>
        <p:spPr>
          <a:xfrm>
            <a:off x="4876800" y="62039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
          <p:cNvSpPr txBox="1">
            <a:spLocks noGrp="1"/>
          </p:cNvSpPr>
          <p:nvPr>
            <p:ph type="sldNum" idx="12"/>
          </p:nvPr>
        </p:nvSpPr>
        <p:spPr>
          <a:xfrm>
            <a:off x="9296400" y="62039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cxnSp>
        <p:nvCxnSpPr>
          <p:cNvPr id="68" name="Google Shape;68;p6"/>
          <p:cNvCxnSpPr/>
          <p:nvPr/>
        </p:nvCxnSpPr>
        <p:spPr>
          <a:xfrm>
            <a:off x="2239617" y="3190047"/>
            <a:ext cx="4731000" cy="0"/>
          </a:xfrm>
          <a:prstGeom prst="straightConnector1">
            <a:avLst/>
          </a:prstGeom>
          <a:noFill/>
          <a:ln w="38100" cap="flat" cmpd="sng">
            <a:solidFill>
              <a:schemeClr val="lt1"/>
            </a:solidFill>
            <a:prstDash val="solid"/>
            <a:miter lim="800000"/>
            <a:headEnd type="none" w="sm" len="sm"/>
            <a:tailEnd type="none" w="sm" len="sm"/>
          </a:ln>
        </p:spPr>
      </p:cxnSp>
      <p:pic>
        <p:nvPicPr>
          <p:cNvPr id="69" name="Google Shape;69;p6"/>
          <p:cNvPicPr preferRelativeResize="0"/>
          <p:nvPr/>
        </p:nvPicPr>
        <p:blipFill rotWithShape="1">
          <a:blip r:embed="rId2">
            <a:alphaModFix/>
          </a:blip>
          <a:srcRect/>
          <a:stretch/>
        </p:blipFill>
        <p:spPr>
          <a:xfrm>
            <a:off x="7993479" y="2875817"/>
            <a:ext cx="3522904" cy="110636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Final">
  <p:cSld name="TITLE_1">
    <p:spTree>
      <p:nvGrpSpPr>
        <p:cNvPr id="1" name="Shape 70"/>
        <p:cNvGrpSpPr/>
        <p:nvPr/>
      </p:nvGrpSpPr>
      <p:grpSpPr>
        <a:xfrm>
          <a:off x="0" y="0"/>
          <a:ext cx="0" cy="0"/>
          <a:chOff x="0" y="0"/>
          <a:chExt cx="0" cy="0"/>
        </a:xfrm>
      </p:grpSpPr>
      <p:sp>
        <p:nvSpPr>
          <p:cNvPr id="71" name="Google Shape;71;p7"/>
          <p:cNvSpPr/>
          <p:nvPr/>
        </p:nvSpPr>
        <p:spPr>
          <a:xfrm>
            <a:off x="-1" y="0"/>
            <a:ext cx="12203100" cy="6858000"/>
          </a:xfrm>
          <a:prstGeom prst="rect">
            <a:avLst/>
          </a:prstGeom>
          <a:solidFill>
            <a:srgbClr val="8CC6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 name="Google Shape;72;p7"/>
          <p:cNvSpPr/>
          <p:nvPr/>
        </p:nvSpPr>
        <p:spPr>
          <a:xfrm>
            <a:off x="-3" y="2362201"/>
            <a:ext cx="12203100" cy="2133600"/>
          </a:xfrm>
          <a:prstGeom prst="rect">
            <a:avLst/>
          </a:prstGeom>
          <a:solidFill>
            <a:srgbClr val="0B69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3" name="Google Shape;73;p7"/>
          <p:cNvSpPr txBox="1">
            <a:spLocks noGrp="1"/>
          </p:cNvSpPr>
          <p:nvPr>
            <p:ph type="subTitle" idx="1"/>
          </p:nvPr>
        </p:nvSpPr>
        <p:spPr>
          <a:xfrm>
            <a:off x="1524000" y="4872871"/>
            <a:ext cx="9144000" cy="11064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1000"/>
              </a:spcBef>
              <a:spcAft>
                <a:spcPts val="0"/>
              </a:spcAft>
              <a:buClr>
                <a:schemeClr val="lt1"/>
              </a:buClr>
              <a:buSzPts val="2400"/>
              <a:buFont typeface="Roboto"/>
              <a:buNone/>
              <a:defRPr sz="2400">
                <a:solidFill>
                  <a:schemeClr val="lt1"/>
                </a:solidFill>
                <a:latin typeface="Roboto"/>
                <a:ea typeface="Roboto"/>
                <a:cs typeface="Roboto"/>
                <a:sym typeface="Robot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74" name="Google Shape;74;p7"/>
          <p:cNvSpPr txBox="1">
            <a:spLocks noGrp="1"/>
          </p:cNvSpPr>
          <p:nvPr>
            <p:ph type="dt" idx="10"/>
          </p:nvPr>
        </p:nvSpPr>
        <p:spPr>
          <a:xfrm>
            <a:off x="1219200" y="62039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p7"/>
          <p:cNvSpPr txBox="1">
            <a:spLocks noGrp="1"/>
          </p:cNvSpPr>
          <p:nvPr>
            <p:ph type="ftr" idx="11"/>
          </p:nvPr>
        </p:nvSpPr>
        <p:spPr>
          <a:xfrm>
            <a:off x="4876800" y="62039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7"/>
          <p:cNvSpPr txBox="1">
            <a:spLocks noGrp="1"/>
          </p:cNvSpPr>
          <p:nvPr>
            <p:ph type="sldNum" idx="12"/>
          </p:nvPr>
        </p:nvSpPr>
        <p:spPr>
          <a:xfrm>
            <a:off x="9296400" y="62039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pic>
        <p:nvPicPr>
          <p:cNvPr id="77" name="Google Shape;77;p7"/>
          <p:cNvPicPr preferRelativeResize="0"/>
          <p:nvPr/>
        </p:nvPicPr>
        <p:blipFill rotWithShape="1">
          <a:blip r:embed="rId2">
            <a:alphaModFix/>
          </a:blip>
          <a:srcRect/>
          <a:stretch/>
        </p:blipFill>
        <p:spPr>
          <a:xfrm>
            <a:off x="3953153" y="2757784"/>
            <a:ext cx="4274582" cy="134243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78"/>
        <p:cNvGrpSpPr/>
        <p:nvPr/>
      </p:nvGrpSpPr>
      <p:grpSpPr>
        <a:xfrm>
          <a:off x="0" y="0"/>
          <a:ext cx="0" cy="0"/>
          <a:chOff x="0" y="0"/>
          <a:chExt cx="0" cy="0"/>
        </a:xfrm>
      </p:grpSpPr>
      <p:sp>
        <p:nvSpPr>
          <p:cNvPr id="79" name="Google Shape;7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1" name="Google Shape;81;p8"/>
          <p:cNvSpPr txBox="1">
            <a:spLocks noGrp="1"/>
          </p:cNvSpPr>
          <p:nvPr>
            <p:ph type="dt" idx="10"/>
          </p:nvPr>
        </p:nvSpPr>
        <p:spPr>
          <a:xfrm>
            <a:off x="1219200" y="62039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8"/>
          <p:cNvSpPr txBox="1">
            <a:spLocks noGrp="1"/>
          </p:cNvSpPr>
          <p:nvPr>
            <p:ph type="ftr" idx="11"/>
          </p:nvPr>
        </p:nvSpPr>
        <p:spPr>
          <a:xfrm>
            <a:off x="4876800" y="62039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8"/>
          <p:cNvSpPr txBox="1">
            <a:spLocks noGrp="1"/>
          </p:cNvSpPr>
          <p:nvPr>
            <p:ph type="sldNum" idx="12"/>
          </p:nvPr>
        </p:nvSpPr>
        <p:spPr>
          <a:xfrm>
            <a:off x="9296400" y="62039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84"/>
        <p:cNvGrpSpPr/>
        <p:nvPr/>
      </p:nvGrpSpPr>
      <p:grpSpPr>
        <a:xfrm>
          <a:off x="0" y="0"/>
          <a:ext cx="0" cy="0"/>
          <a:chOff x="0" y="0"/>
          <a:chExt cx="0" cy="0"/>
        </a:xfrm>
      </p:grpSpPr>
      <p:sp>
        <p:nvSpPr>
          <p:cNvPr id="85" name="Google Shape;8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9"/>
          <p:cNvSpPr txBox="1">
            <a:spLocks noGrp="1"/>
          </p:cNvSpPr>
          <p:nvPr>
            <p:ph type="dt" idx="10"/>
          </p:nvPr>
        </p:nvSpPr>
        <p:spPr>
          <a:xfrm>
            <a:off x="1219200" y="62039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9"/>
          <p:cNvSpPr txBox="1">
            <a:spLocks noGrp="1"/>
          </p:cNvSpPr>
          <p:nvPr>
            <p:ph type="ftr" idx="11"/>
          </p:nvPr>
        </p:nvSpPr>
        <p:spPr>
          <a:xfrm>
            <a:off x="4876800" y="62039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9"/>
          <p:cNvSpPr txBox="1">
            <a:spLocks noGrp="1"/>
          </p:cNvSpPr>
          <p:nvPr>
            <p:ph type="sldNum" idx="12"/>
          </p:nvPr>
        </p:nvSpPr>
        <p:spPr>
          <a:xfrm>
            <a:off x="9296400" y="62039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91"/>
        <p:cNvGrpSpPr/>
        <p:nvPr/>
      </p:nvGrpSpPr>
      <p:grpSpPr>
        <a:xfrm>
          <a:off x="0" y="0"/>
          <a:ext cx="0" cy="0"/>
          <a:chOff x="0" y="0"/>
          <a:chExt cx="0" cy="0"/>
        </a:xfrm>
      </p:grpSpPr>
      <p:sp>
        <p:nvSpPr>
          <p:cNvPr id="92" name="Google Shape;9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4" name="Google Shape;9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6" name="Google Shape;9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10"/>
          <p:cNvSpPr txBox="1">
            <a:spLocks noGrp="1"/>
          </p:cNvSpPr>
          <p:nvPr>
            <p:ph type="dt" idx="10"/>
          </p:nvPr>
        </p:nvSpPr>
        <p:spPr>
          <a:xfrm>
            <a:off x="1219200" y="62039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0"/>
          <p:cNvSpPr txBox="1">
            <a:spLocks noGrp="1"/>
          </p:cNvSpPr>
          <p:nvPr>
            <p:ph type="ftr" idx="11"/>
          </p:nvPr>
        </p:nvSpPr>
        <p:spPr>
          <a:xfrm>
            <a:off x="4876800" y="62039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0"/>
          <p:cNvSpPr txBox="1">
            <a:spLocks noGrp="1"/>
          </p:cNvSpPr>
          <p:nvPr>
            <p:ph type="sldNum" idx="12"/>
          </p:nvPr>
        </p:nvSpPr>
        <p:spPr>
          <a:xfrm>
            <a:off x="9296400" y="62039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200"/>
              <a:buFont typeface="Roboto Slab"/>
              <a:buNone/>
              <a:defRPr sz="3200" i="0" u="none" strike="noStrike" cap="none">
                <a:solidFill>
                  <a:schemeClr val="dk1"/>
                </a:solidFill>
                <a:latin typeface="Roboto Slab"/>
                <a:ea typeface="Roboto Slab"/>
                <a:cs typeface="Roboto Slab"/>
                <a:sym typeface="Roboto Slab"/>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393700" algn="l" rtl="0">
              <a:lnSpc>
                <a:spcPct val="90000"/>
              </a:lnSpc>
              <a:spcBef>
                <a:spcPts val="1000"/>
              </a:spcBef>
              <a:spcAft>
                <a:spcPts val="0"/>
              </a:spcAft>
              <a:buClr>
                <a:schemeClr val="dk1"/>
              </a:buClr>
              <a:buSzPts val="2600"/>
              <a:buChar char="●"/>
              <a:defRPr sz="2600" i="0" u="none" strike="noStrike" cap="none">
                <a:solidFill>
                  <a:schemeClr val="dk1"/>
                </a:solidFill>
              </a:defRPr>
            </a:lvl1pPr>
            <a:lvl2pPr marL="914400" marR="0" lvl="1" indent="-368300" algn="l" rtl="0">
              <a:lnSpc>
                <a:spcPct val="90000"/>
              </a:lnSpc>
              <a:spcBef>
                <a:spcPts val="500"/>
              </a:spcBef>
              <a:spcAft>
                <a:spcPts val="0"/>
              </a:spcAft>
              <a:buClr>
                <a:schemeClr val="dk1"/>
              </a:buClr>
              <a:buSzPts val="2200"/>
              <a:buChar char="○"/>
              <a:defRPr sz="2200" i="0" u="none" strike="noStrike" cap="none">
                <a:solidFill>
                  <a:schemeClr val="dk1"/>
                </a:solidFill>
              </a:defRPr>
            </a:lvl2pPr>
            <a:lvl3pPr marL="1371600" marR="0" lvl="2" indent="-342900" algn="l" rtl="0">
              <a:lnSpc>
                <a:spcPct val="90000"/>
              </a:lnSpc>
              <a:spcBef>
                <a:spcPts val="500"/>
              </a:spcBef>
              <a:spcAft>
                <a:spcPts val="0"/>
              </a:spcAft>
              <a:buClr>
                <a:schemeClr val="dk1"/>
              </a:buClr>
              <a:buSzPts val="1800"/>
              <a:buChar char="■"/>
              <a:defRPr sz="1800" i="0" u="none" strike="noStrike" cap="none">
                <a:solidFill>
                  <a:schemeClr val="dk1"/>
                </a:solidFill>
              </a:defRPr>
            </a:lvl3pPr>
            <a:lvl4pPr marL="1828800" marR="0" lvl="3" indent="-330200" algn="l" rtl="0">
              <a:lnSpc>
                <a:spcPct val="90000"/>
              </a:lnSpc>
              <a:spcBef>
                <a:spcPts val="500"/>
              </a:spcBef>
              <a:spcAft>
                <a:spcPts val="0"/>
              </a:spcAft>
              <a:buClr>
                <a:schemeClr val="dk1"/>
              </a:buClr>
              <a:buSzPts val="1600"/>
              <a:buChar char="●"/>
              <a:defRPr sz="1600" i="0" u="none" strike="noStrike" cap="none">
                <a:solidFill>
                  <a:schemeClr val="dk1"/>
                </a:solidFill>
              </a:defRPr>
            </a:lvl4pPr>
            <a:lvl5pPr marL="2286000" marR="0" lvl="4" indent="-330200" algn="l" rtl="0">
              <a:lnSpc>
                <a:spcPct val="90000"/>
              </a:lnSpc>
              <a:spcBef>
                <a:spcPts val="500"/>
              </a:spcBef>
              <a:spcAft>
                <a:spcPts val="0"/>
              </a:spcAft>
              <a:buClr>
                <a:schemeClr val="dk1"/>
              </a:buClr>
              <a:buSzPts val="1600"/>
              <a:buChar char="○"/>
              <a:defRPr sz="1600" i="0" u="none" strike="noStrike" cap="none">
                <a:solidFill>
                  <a:schemeClr val="dk1"/>
                </a:solidFill>
              </a:defRPr>
            </a:lvl5pPr>
            <a:lvl6pPr marL="2743200" marR="0" lvl="5" indent="-330200" algn="l" rtl="0">
              <a:lnSpc>
                <a:spcPct val="90000"/>
              </a:lnSpc>
              <a:spcBef>
                <a:spcPts val="500"/>
              </a:spcBef>
              <a:spcAft>
                <a:spcPts val="0"/>
              </a:spcAft>
              <a:buClr>
                <a:schemeClr val="dk1"/>
              </a:buClr>
              <a:buSzPts val="1600"/>
              <a:buChar char="■"/>
              <a:defRPr sz="1600" i="0" u="none" strike="noStrike" cap="none">
                <a:solidFill>
                  <a:schemeClr val="dk1"/>
                </a:solidFill>
              </a:defRPr>
            </a:lvl6pPr>
            <a:lvl7pPr marL="3200400" marR="0" lvl="6" indent="-330200" algn="l" rtl="0">
              <a:lnSpc>
                <a:spcPct val="90000"/>
              </a:lnSpc>
              <a:spcBef>
                <a:spcPts val="500"/>
              </a:spcBef>
              <a:spcAft>
                <a:spcPts val="0"/>
              </a:spcAft>
              <a:buClr>
                <a:schemeClr val="dk1"/>
              </a:buClr>
              <a:buSzPts val="1600"/>
              <a:buChar char="●"/>
              <a:defRPr sz="1600" i="0" u="none" strike="noStrike" cap="none">
                <a:solidFill>
                  <a:schemeClr val="dk1"/>
                </a:solidFill>
              </a:defRPr>
            </a:lvl7pPr>
            <a:lvl8pPr marL="3657600" marR="0" lvl="7" indent="-330200" algn="l" rtl="0">
              <a:lnSpc>
                <a:spcPct val="90000"/>
              </a:lnSpc>
              <a:spcBef>
                <a:spcPts val="500"/>
              </a:spcBef>
              <a:spcAft>
                <a:spcPts val="0"/>
              </a:spcAft>
              <a:buClr>
                <a:schemeClr val="dk1"/>
              </a:buClr>
              <a:buSzPts val="1600"/>
              <a:buChar char="○"/>
              <a:defRPr sz="1600" i="0" u="none" strike="noStrike" cap="none">
                <a:solidFill>
                  <a:schemeClr val="dk1"/>
                </a:solidFill>
              </a:defRPr>
            </a:lvl8pPr>
            <a:lvl9pPr marL="4114800" marR="0" lvl="8" indent="-330200" algn="l" rtl="0">
              <a:lnSpc>
                <a:spcPct val="90000"/>
              </a:lnSpc>
              <a:spcBef>
                <a:spcPts val="500"/>
              </a:spcBef>
              <a:spcAft>
                <a:spcPts val="0"/>
              </a:spcAft>
              <a:buClr>
                <a:schemeClr val="dk1"/>
              </a:buClr>
              <a:buSzPts val="1600"/>
              <a:buChar char="■"/>
              <a:defRPr sz="1600" i="0" u="none" strike="noStrike" cap="none">
                <a:solidFill>
                  <a:schemeClr val="dk1"/>
                </a:solidFill>
              </a:defRPr>
            </a:lvl9pPr>
          </a:lstStyle>
          <a:p>
            <a:endParaRPr/>
          </a:p>
        </p:txBody>
      </p:sp>
      <p:sp>
        <p:nvSpPr>
          <p:cNvPr id="8" name="Google Shape;8;p1"/>
          <p:cNvSpPr txBox="1">
            <a:spLocks noGrp="1"/>
          </p:cNvSpPr>
          <p:nvPr>
            <p:ph type="dt" idx="10"/>
          </p:nvPr>
        </p:nvSpPr>
        <p:spPr>
          <a:xfrm>
            <a:off x="1219200" y="62039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Font typeface="Roboto"/>
              <a:buNone/>
              <a:defRPr sz="1200" i="0" u="none" strike="noStrike" cap="none">
                <a:solidFill>
                  <a:srgbClr val="888888"/>
                </a:solidFill>
                <a:latin typeface="Roboto"/>
                <a:ea typeface="Roboto"/>
                <a:cs typeface="Roboto"/>
                <a:sym typeface="Robo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876800" y="62039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Font typeface="Roboto"/>
              <a:buNone/>
              <a:defRPr sz="1200" i="0" u="none" strike="noStrike" cap="none">
                <a:solidFill>
                  <a:srgbClr val="888888"/>
                </a:solidFill>
                <a:latin typeface="Roboto"/>
                <a:ea typeface="Roboto"/>
                <a:cs typeface="Roboto"/>
                <a:sym typeface="Robo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9296400" y="62039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888888"/>
                </a:solidFill>
                <a:latin typeface="Roboto"/>
                <a:ea typeface="Roboto"/>
                <a:cs typeface="Roboto"/>
                <a:sym typeface="Roboto"/>
              </a:defRPr>
            </a:lvl1pPr>
            <a:lvl2pPr marL="0" marR="0" lvl="1" indent="0" algn="r" rtl="0">
              <a:spcBef>
                <a:spcPts val="0"/>
              </a:spcBef>
              <a:buNone/>
              <a:defRPr sz="1200" i="0" u="none" strike="noStrike" cap="none">
                <a:solidFill>
                  <a:srgbClr val="888888"/>
                </a:solidFill>
                <a:latin typeface="Roboto"/>
                <a:ea typeface="Roboto"/>
                <a:cs typeface="Roboto"/>
                <a:sym typeface="Roboto"/>
              </a:defRPr>
            </a:lvl2pPr>
            <a:lvl3pPr marL="0" marR="0" lvl="2" indent="0" algn="r" rtl="0">
              <a:spcBef>
                <a:spcPts val="0"/>
              </a:spcBef>
              <a:buNone/>
              <a:defRPr sz="1200" i="0" u="none" strike="noStrike" cap="none">
                <a:solidFill>
                  <a:srgbClr val="888888"/>
                </a:solidFill>
                <a:latin typeface="Roboto"/>
                <a:ea typeface="Roboto"/>
                <a:cs typeface="Roboto"/>
                <a:sym typeface="Roboto"/>
              </a:defRPr>
            </a:lvl3pPr>
            <a:lvl4pPr marL="0" marR="0" lvl="3" indent="0" algn="r" rtl="0">
              <a:spcBef>
                <a:spcPts val="0"/>
              </a:spcBef>
              <a:buNone/>
              <a:defRPr sz="1200" i="0" u="none" strike="noStrike" cap="none">
                <a:solidFill>
                  <a:srgbClr val="888888"/>
                </a:solidFill>
                <a:latin typeface="Roboto"/>
                <a:ea typeface="Roboto"/>
                <a:cs typeface="Roboto"/>
                <a:sym typeface="Roboto"/>
              </a:defRPr>
            </a:lvl4pPr>
            <a:lvl5pPr marL="0" marR="0" lvl="4" indent="0" algn="r" rtl="0">
              <a:spcBef>
                <a:spcPts val="0"/>
              </a:spcBef>
              <a:buNone/>
              <a:defRPr sz="1200" i="0" u="none" strike="noStrike" cap="none">
                <a:solidFill>
                  <a:srgbClr val="888888"/>
                </a:solidFill>
                <a:latin typeface="Roboto"/>
                <a:ea typeface="Roboto"/>
                <a:cs typeface="Roboto"/>
                <a:sym typeface="Roboto"/>
              </a:defRPr>
            </a:lvl5pPr>
            <a:lvl6pPr marL="0" marR="0" lvl="5" indent="0" algn="r" rtl="0">
              <a:spcBef>
                <a:spcPts val="0"/>
              </a:spcBef>
              <a:buNone/>
              <a:defRPr sz="1200" i="0" u="none" strike="noStrike" cap="none">
                <a:solidFill>
                  <a:srgbClr val="888888"/>
                </a:solidFill>
                <a:latin typeface="Roboto"/>
                <a:ea typeface="Roboto"/>
                <a:cs typeface="Roboto"/>
                <a:sym typeface="Roboto"/>
              </a:defRPr>
            </a:lvl6pPr>
            <a:lvl7pPr marL="0" marR="0" lvl="6" indent="0" algn="r" rtl="0">
              <a:spcBef>
                <a:spcPts val="0"/>
              </a:spcBef>
              <a:buNone/>
              <a:defRPr sz="1200" i="0" u="none" strike="noStrike" cap="none">
                <a:solidFill>
                  <a:srgbClr val="888888"/>
                </a:solidFill>
                <a:latin typeface="Roboto"/>
                <a:ea typeface="Roboto"/>
                <a:cs typeface="Roboto"/>
                <a:sym typeface="Roboto"/>
              </a:defRPr>
            </a:lvl7pPr>
            <a:lvl8pPr marL="0" marR="0" lvl="7" indent="0" algn="r" rtl="0">
              <a:spcBef>
                <a:spcPts val="0"/>
              </a:spcBef>
              <a:buNone/>
              <a:defRPr sz="1200" i="0" u="none" strike="noStrike" cap="none">
                <a:solidFill>
                  <a:srgbClr val="888888"/>
                </a:solidFill>
                <a:latin typeface="Roboto"/>
                <a:ea typeface="Roboto"/>
                <a:cs typeface="Roboto"/>
                <a:sym typeface="Roboto"/>
              </a:defRPr>
            </a:lvl8pPr>
            <a:lvl9pPr marL="0" marR="0" lvl="8" indent="0" algn="r" rtl="0">
              <a:spcBef>
                <a:spcPts val="0"/>
              </a:spcBef>
              <a:buNone/>
              <a:defRPr sz="120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2.jpeg"/><Relationship Id="rId7" Type="http://schemas.openxmlformats.org/officeDocument/2006/relationships/hyperlink" Target="https://en.wikipedia.org/wiki/All_or_Nothing_at_All_(album)"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en.wikipedia.org/wiki/Billie_Holiday_Sings" TargetMode="External"/><Relationship Id="rId5" Type="http://schemas.openxmlformats.org/officeDocument/2006/relationships/image" Target="../media/image13.jpeg"/><Relationship Id="rId4" Type="http://schemas.openxmlformats.org/officeDocument/2006/relationships/hyperlink" Target="https://es.wikipedia.org/wiki/Billie_Holida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2.png"/><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emf"/><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hyperlink" Target="https://dl.acm.org/doi/10.1145/362384.362685"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dl.acm.org/doi/10.1145/362384.362685"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g"/></Relationships>
</file>

<file path=ppt/slides/_rels/slide4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hyperlink" Target="https://colin-scott.github.io/personal_website/research/interactive_latency.html"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58.jpg"/><Relationship Id="rId5" Type="http://schemas.openxmlformats.org/officeDocument/2006/relationships/image" Target="../media/image59.jp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40.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59.jp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59.jpg"/></Relationships>
</file>

<file path=ppt/slides/_rels/slide4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360.png"/><Relationship Id="rId4" Type="http://schemas.openxmlformats.org/officeDocument/2006/relationships/image" Target="../media/image350.png"/></Relationships>
</file>

<file path=ppt/slides/_rels/slide53.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480.png"/><Relationship Id="rId4" Type="http://schemas.openxmlformats.org/officeDocument/2006/relationships/image" Target="../media/image470.png"/></Relationships>
</file>

<file path=ppt/slides/_rels/slide55.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20.png"/><Relationship Id="rId4" Type="http://schemas.openxmlformats.org/officeDocument/2006/relationships/image" Target="../media/image610.png"/></Relationships>
</file>

<file path=ppt/slides/_rels/slide58.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75.png"/><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2.jpeg"/><Relationship Id="rId7" Type="http://schemas.openxmlformats.org/officeDocument/2006/relationships/hyperlink" Target="https://en.wikipedia.org/wiki/All_or_Nothing_at_All_(albu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en.wikipedia.org/wiki/Billie_Holiday_Sings" TargetMode="External"/><Relationship Id="rId5" Type="http://schemas.openxmlformats.org/officeDocument/2006/relationships/image" Target="../media/image13.jpeg"/><Relationship Id="rId4" Type="http://schemas.openxmlformats.org/officeDocument/2006/relationships/hyperlink" Target="https://es.wikipedia.org/wiki/Billie_Holiday"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video" Target="https://www.youtube.com/embed/9Fh_zeukGYI?feature=oembed" TargetMode="External"/><Relationship Id="rId5" Type="http://schemas.openxmlformats.org/officeDocument/2006/relationships/hyperlink" Target="https://www.youtube.com/watch?v=9Fh_zeukGYI" TargetMode="External"/><Relationship Id="rId4" Type="http://schemas.openxmlformats.org/officeDocument/2006/relationships/image" Target="../media/image71.jpeg"/></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72.jpeg"/></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73.jpeg"/></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107.png"/></Relationships>
</file>

<file path=ppt/slides/_rels/slide7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5.xml"/><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image" Target="../media/image75.jpeg"/><Relationship Id="rId4" Type="http://schemas.openxmlformats.org/officeDocument/2006/relationships/image" Target="../media/image118.png"/></Relationships>
</file>

<file path=ppt/slides/_rels/slide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76.jpeg"/><Relationship Id="rId5" Type="http://schemas.openxmlformats.org/officeDocument/2006/relationships/image" Target="../media/image123.png"/><Relationship Id="rId4" Type="http://schemas.openxmlformats.org/officeDocument/2006/relationships/image" Target="../media/image122.png"/></Relationships>
</file>

<file path=ppt/slides/_rels/slide7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7.xml"/><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127.png"/><Relationship Id="rId4" Type="http://schemas.openxmlformats.org/officeDocument/2006/relationships/image" Target="../media/image126.png"/></Relationships>
</file>

<file path=ppt/slides/_rels/slide7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78.xml"/><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7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8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161.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9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hyperlink" Target="https://www.mongodb.com/resources/basics/databases/nosql-explained"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hyperlink" Target="https://cs186berkeley.net/notes/note17/" TargetMode="External"/><Relationship Id="rId4" Type="http://schemas.openxmlformats.org/officeDocument/2006/relationships/hyperlink" Target="https://blog.bytebytego.com/p/sql-vs-nosql-choosing-the-right-database"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7"/>
          <p:cNvSpPr txBox="1">
            <a:spLocks noGrp="1"/>
          </p:cNvSpPr>
          <p:nvPr>
            <p:ph type="ctrTitle"/>
          </p:nvPr>
        </p:nvSpPr>
        <p:spPr>
          <a:xfrm>
            <a:off x="408725" y="2964875"/>
            <a:ext cx="7356900" cy="922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Roboto Slab"/>
              <a:buNone/>
            </a:pPr>
            <a:r>
              <a:rPr lang="es-ES" sz="3200" b="1" dirty="0"/>
              <a:t>Curso</a:t>
            </a:r>
            <a:endParaRPr sz="3200" dirty="0">
              <a:solidFill>
                <a:schemeClr val="dk1"/>
              </a:solidFill>
              <a:latin typeface="Arial"/>
              <a:ea typeface="Arial"/>
              <a:cs typeface="Arial"/>
              <a:sym typeface="Arial"/>
            </a:endParaRPr>
          </a:p>
          <a:p>
            <a:pPr marL="0" lvl="0" indent="0" algn="l" rtl="0">
              <a:spcBef>
                <a:spcPts val="0"/>
              </a:spcBef>
              <a:spcAft>
                <a:spcPts val="0"/>
              </a:spcAft>
              <a:buClr>
                <a:schemeClr val="lt1"/>
              </a:buClr>
              <a:buSzPts val="2800"/>
              <a:buFont typeface="Roboto Slab"/>
              <a:buNone/>
            </a:pPr>
            <a:r>
              <a:rPr lang="es-ES" b="1" dirty="0"/>
              <a:t>Matemáticas Discretas I</a:t>
            </a:r>
            <a:endParaRPr sz="3200" dirty="0"/>
          </a:p>
        </p:txBody>
      </p:sp>
      <p:sp>
        <p:nvSpPr>
          <p:cNvPr id="140" name="Google Shape;140;p17"/>
          <p:cNvSpPr txBox="1">
            <a:spLocks noGrp="1"/>
          </p:cNvSpPr>
          <p:nvPr>
            <p:ph type="subTitle" idx="1"/>
          </p:nvPr>
        </p:nvSpPr>
        <p:spPr>
          <a:xfrm>
            <a:off x="1524000" y="4872871"/>
            <a:ext cx="9144000" cy="11064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s-ES" dirty="0"/>
              <a:t>Clase</a:t>
            </a:r>
            <a:r>
              <a:rPr lang="es-ES" dirty="0">
                <a:latin typeface="Roboto"/>
                <a:ea typeface="Roboto"/>
                <a:cs typeface="Roboto"/>
                <a:sym typeface="Roboto"/>
              </a:rPr>
              <a:t> 1</a:t>
            </a:r>
            <a:r>
              <a:rPr lang="es-ES" dirty="0"/>
              <a:t> –</a:t>
            </a:r>
            <a:r>
              <a:rPr lang="es-ES" dirty="0">
                <a:latin typeface="Roboto"/>
                <a:ea typeface="Roboto"/>
                <a:cs typeface="Roboto"/>
                <a:sym typeface="Roboto"/>
              </a:rPr>
              <a:t> </a:t>
            </a:r>
            <a:r>
              <a:rPr lang="es-ES" dirty="0"/>
              <a:t>Lógica proposicional</a:t>
            </a:r>
            <a:endParaRPr dirty="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3" name="Título 2">
            <a:extLst>
              <a:ext uri="{FF2B5EF4-FFF2-40B4-BE49-F238E27FC236}">
                <a16:creationId xmlns:a16="http://schemas.microsoft.com/office/drawing/2014/main" id="{C98C59EC-F126-45E7-B7C1-9AB9A32ED14F}"/>
              </a:ext>
            </a:extLst>
          </p:cNvPr>
          <p:cNvSpPr>
            <a:spLocks noGrp="1"/>
          </p:cNvSpPr>
          <p:nvPr>
            <p:ph type="title"/>
          </p:nvPr>
        </p:nvSpPr>
        <p:spPr/>
        <p:txBody>
          <a:bodyPr/>
          <a:lstStyle/>
          <a:p>
            <a:r>
              <a:rPr lang="es-CO" dirty="0"/>
              <a:t>Información: Implementación</a:t>
            </a:r>
          </a:p>
        </p:txBody>
      </p:sp>
      <p:sp>
        <p:nvSpPr>
          <p:cNvPr id="6" name="Google Shape;310;p34">
            <a:extLst>
              <a:ext uri="{FF2B5EF4-FFF2-40B4-BE49-F238E27FC236}">
                <a16:creationId xmlns:a16="http://schemas.microsoft.com/office/drawing/2014/main" id="{CF851078-B9A5-498B-8A59-BAB678895DC4}"/>
              </a:ext>
            </a:extLst>
          </p:cNvPr>
          <p:cNvSpPr txBox="1">
            <a:spLocks noGrp="1"/>
          </p:cNvSpPr>
          <p:nvPr>
            <p:ph type="body" idx="1"/>
          </p:nvPr>
        </p:nvSpPr>
        <p:spPr>
          <a:xfrm>
            <a:off x="916649" y="999331"/>
            <a:ext cx="10734067" cy="53226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342900" indent="-342900"/>
            <a:r>
              <a:rPr lang="es-MX" sz="2200" dirty="0"/>
              <a:t>¿Cómo se encuentra un registro específico?</a:t>
            </a:r>
          </a:p>
          <a:p>
            <a:pPr marL="342900" indent="-342900"/>
            <a:r>
              <a:rPr lang="es-MX" sz="2200" dirty="0"/>
              <a:t>¿Qué ocurre si ahora queremos crear una nueva aplicación que use la misma base de datos?</a:t>
            </a:r>
          </a:p>
          <a:p>
            <a:pPr marL="342900" indent="-342900"/>
            <a:r>
              <a:rPr lang="es-MX" sz="2200" dirty="0"/>
              <a:t>¿Y si esa aplicación se está ejecutando en una máquina diferente?</a:t>
            </a:r>
          </a:p>
          <a:p>
            <a:pPr marL="342900" indent="-342900"/>
            <a:r>
              <a:rPr lang="es-MX" sz="2200" dirty="0"/>
              <a:t>¿Qué pasa si dos hilos (threads) intentan escribir en el mismo archivo al mismo tiempo?</a:t>
            </a:r>
          </a:p>
        </p:txBody>
      </p:sp>
      <p:pic>
        <p:nvPicPr>
          <p:cNvPr id="6146" name="Picture 2" descr="299 mil resultados de imágenes, fotos de stock e ilustraciones libres de  regalías para Alcancia cochinito | Shutterstock">
            <a:extLst>
              <a:ext uri="{FF2B5EF4-FFF2-40B4-BE49-F238E27FC236}">
                <a16:creationId xmlns:a16="http://schemas.microsoft.com/office/drawing/2014/main" id="{A3FAD9F5-3C62-4D9D-9E1B-FD08FF9FF6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502" y="3708837"/>
            <a:ext cx="6968359" cy="2613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812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3" name="Título 2">
            <a:extLst>
              <a:ext uri="{FF2B5EF4-FFF2-40B4-BE49-F238E27FC236}">
                <a16:creationId xmlns:a16="http://schemas.microsoft.com/office/drawing/2014/main" id="{C98C59EC-F126-45E7-B7C1-9AB9A32ED14F}"/>
              </a:ext>
            </a:extLst>
          </p:cNvPr>
          <p:cNvSpPr>
            <a:spLocks noGrp="1"/>
          </p:cNvSpPr>
          <p:nvPr>
            <p:ph type="title"/>
          </p:nvPr>
        </p:nvSpPr>
        <p:spPr/>
        <p:txBody>
          <a:bodyPr/>
          <a:lstStyle/>
          <a:p>
            <a:r>
              <a:rPr lang="es-CO" dirty="0"/>
              <a:t>Información: Durabilidad</a:t>
            </a:r>
          </a:p>
        </p:txBody>
      </p:sp>
      <p:sp>
        <p:nvSpPr>
          <p:cNvPr id="6" name="Google Shape;310;p34">
            <a:extLst>
              <a:ext uri="{FF2B5EF4-FFF2-40B4-BE49-F238E27FC236}">
                <a16:creationId xmlns:a16="http://schemas.microsoft.com/office/drawing/2014/main" id="{CF851078-B9A5-498B-8A59-BAB678895DC4}"/>
              </a:ext>
            </a:extLst>
          </p:cNvPr>
          <p:cNvSpPr txBox="1">
            <a:spLocks noGrp="1"/>
          </p:cNvSpPr>
          <p:nvPr>
            <p:ph type="body" idx="1"/>
          </p:nvPr>
        </p:nvSpPr>
        <p:spPr>
          <a:xfrm>
            <a:off x="916649" y="999332"/>
            <a:ext cx="10734067" cy="17754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342900" indent="-342900"/>
            <a:r>
              <a:rPr lang="es-MX" sz="2200" dirty="0"/>
              <a:t>¿Qué pasa si la computadora se bloquea mientras nuestro programa está actualizando un registro?</a:t>
            </a:r>
          </a:p>
          <a:p>
            <a:pPr marL="342900" indent="-342900"/>
            <a:r>
              <a:rPr lang="es-MX" sz="2200" dirty="0"/>
              <a:t>¿Qué ocurre si queremos replicar la base de datos en múltiples máquinas para lograr alta disponibilidad?</a:t>
            </a:r>
          </a:p>
        </p:txBody>
      </p:sp>
      <p:pic>
        <p:nvPicPr>
          <p:cNvPr id="8194" name="Picture 2" descr="Data backup Generic color lineal-color ...">
            <a:extLst>
              <a:ext uri="{FF2B5EF4-FFF2-40B4-BE49-F238E27FC236}">
                <a16:creationId xmlns:a16="http://schemas.microsoft.com/office/drawing/2014/main" id="{F8FE8D48-36AF-4578-89AA-4EF0CE0EA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678" y="3298387"/>
            <a:ext cx="2560281" cy="256028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nsistency">
            <a:extLst>
              <a:ext uri="{FF2B5EF4-FFF2-40B4-BE49-F238E27FC236}">
                <a16:creationId xmlns:a16="http://schemas.microsoft.com/office/drawing/2014/main" id="{31B81795-8231-4B7A-A357-7602E9732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590" y="2910188"/>
            <a:ext cx="5054982" cy="3079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66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3" name="Título 2">
            <a:extLst>
              <a:ext uri="{FF2B5EF4-FFF2-40B4-BE49-F238E27FC236}">
                <a16:creationId xmlns:a16="http://schemas.microsoft.com/office/drawing/2014/main" id="{C98C59EC-F126-45E7-B7C1-9AB9A32ED14F}"/>
              </a:ext>
            </a:extLst>
          </p:cNvPr>
          <p:cNvSpPr>
            <a:spLocks noGrp="1"/>
          </p:cNvSpPr>
          <p:nvPr>
            <p:ph type="title"/>
          </p:nvPr>
        </p:nvSpPr>
        <p:spPr/>
        <p:txBody>
          <a:bodyPr/>
          <a:lstStyle/>
          <a:p>
            <a:r>
              <a:rPr lang="es-CO" dirty="0"/>
              <a:t>Database Management System (DBMS)</a:t>
            </a:r>
          </a:p>
        </p:txBody>
      </p:sp>
      <p:sp>
        <p:nvSpPr>
          <p:cNvPr id="6" name="Google Shape;310;p34">
            <a:extLst>
              <a:ext uri="{FF2B5EF4-FFF2-40B4-BE49-F238E27FC236}">
                <a16:creationId xmlns:a16="http://schemas.microsoft.com/office/drawing/2014/main" id="{CF851078-B9A5-498B-8A59-BAB678895DC4}"/>
              </a:ext>
            </a:extLst>
          </p:cNvPr>
          <p:cNvSpPr txBox="1">
            <a:spLocks noGrp="1"/>
          </p:cNvSpPr>
          <p:nvPr>
            <p:ph type="body" idx="1"/>
          </p:nvPr>
        </p:nvSpPr>
        <p:spPr>
          <a:xfrm>
            <a:off x="916650" y="806232"/>
            <a:ext cx="10515600" cy="253627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342900" indent="-342900"/>
            <a:r>
              <a:rPr lang="es-MX" sz="2200" dirty="0"/>
              <a:t>Un </a:t>
            </a:r>
            <a:r>
              <a:rPr lang="es-MX" sz="2200" b="1" u="sng" dirty="0"/>
              <a:t>sistema de gestión de bases de datos</a:t>
            </a:r>
            <a:r>
              <a:rPr lang="es-MX" sz="2200" dirty="0"/>
              <a:t> </a:t>
            </a:r>
            <a:r>
              <a:rPr lang="es-MX" sz="2200" b="1" dirty="0"/>
              <a:t>(DBMS) </a:t>
            </a:r>
            <a:r>
              <a:rPr lang="es-MX" sz="2200" dirty="0"/>
              <a:t>es un software que permite a las aplicaciones almacenar y analizar información en una base de datos.</a:t>
            </a:r>
          </a:p>
          <a:p>
            <a:pPr marL="342900" indent="-342900"/>
            <a:r>
              <a:rPr lang="es-MX" sz="2200" dirty="0"/>
              <a:t>Un DBMS de propósito general soporta la definición, creación, consulta, actualización y administración de bases de datos de acuerdo con algún modelo de datos.</a:t>
            </a:r>
          </a:p>
          <a:p>
            <a:pPr marL="342900" indent="-342900"/>
            <a:r>
              <a:rPr lang="es-MX" sz="2200" dirty="0"/>
              <a:t>Los DBMS se utilizan en casi todas las aplicaciones, sitios web y sistemas de software que pueda imaginar.</a:t>
            </a:r>
          </a:p>
        </p:txBody>
      </p:sp>
      <p:pic>
        <p:nvPicPr>
          <p:cNvPr id="7170" name="Picture 2" descr="MySQL — Wikipedia">
            <a:extLst>
              <a:ext uri="{FF2B5EF4-FFF2-40B4-BE49-F238E27FC236}">
                <a16:creationId xmlns:a16="http://schemas.microsoft.com/office/drawing/2014/main" id="{550221F7-66CD-449F-B9A3-CE08C36FE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233" y="4606229"/>
            <a:ext cx="1224250" cy="63174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plicación Oracle DB 11g Errors Guide en Amazon Appstore">
            <a:extLst>
              <a:ext uri="{FF2B5EF4-FFF2-40B4-BE49-F238E27FC236}">
                <a16:creationId xmlns:a16="http://schemas.microsoft.com/office/drawing/2014/main" id="{568A8D70-F244-42CB-A2C6-38D4B8AB8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860" y="5735679"/>
            <a:ext cx="1035630" cy="103563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PostgreSQL - Wikipedia">
            <a:extLst>
              <a:ext uri="{FF2B5EF4-FFF2-40B4-BE49-F238E27FC236}">
                <a16:creationId xmlns:a16="http://schemas.microsoft.com/office/drawing/2014/main" id="{972C18CC-2CAF-49C8-AB7E-9DA4193DB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9949" y="5736383"/>
            <a:ext cx="791125" cy="81618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Qué es SQL Server, su historia, ventajas y beneficios">
            <a:extLst>
              <a:ext uri="{FF2B5EF4-FFF2-40B4-BE49-F238E27FC236}">
                <a16:creationId xmlns:a16="http://schemas.microsoft.com/office/drawing/2014/main" id="{4EC03631-3B25-4DBE-B572-6380B72AAC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0915" y="4573318"/>
            <a:ext cx="1334088" cy="99543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SQLite - Wikibooks, open books for an open world">
            <a:extLst>
              <a:ext uri="{FF2B5EF4-FFF2-40B4-BE49-F238E27FC236}">
                <a16:creationId xmlns:a16="http://schemas.microsoft.com/office/drawing/2014/main" id="{4ADBDA26-D3F4-4371-ACA2-379758F4B9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1261" y="3780608"/>
            <a:ext cx="1224250" cy="58029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MongoDB is a Popular Open-Source NoSQL Database - Locus IT Services Nordic  | Your Trusted Partner for Data Science &amp; Analytics Solutions">
            <a:extLst>
              <a:ext uri="{FF2B5EF4-FFF2-40B4-BE49-F238E27FC236}">
                <a16:creationId xmlns:a16="http://schemas.microsoft.com/office/drawing/2014/main" id="{4CAE963F-B1CD-4A0F-9470-642ABDEDED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4276" y="5722474"/>
            <a:ext cx="1810516" cy="603505"/>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REDIS | Operations | Technology | JOSHMARTIN">
            <a:extLst>
              <a:ext uri="{FF2B5EF4-FFF2-40B4-BE49-F238E27FC236}">
                <a16:creationId xmlns:a16="http://schemas.microsoft.com/office/drawing/2014/main" id="{0027400D-28A3-4705-B518-D3745D7475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79816" y="3479233"/>
            <a:ext cx="840834" cy="722700"/>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Apache Cassandra - Wikipedia, la enciclopedia libre">
            <a:extLst>
              <a:ext uri="{FF2B5EF4-FFF2-40B4-BE49-F238E27FC236}">
                <a16:creationId xmlns:a16="http://schemas.microsoft.com/office/drawing/2014/main" id="{7E61F85B-CAC0-436E-869C-F208EA0662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64411" y="3611768"/>
            <a:ext cx="1224250" cy="822513"/>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Amazon RDS for MariaDB – Amazon Web Services (AWS)">
            <a:extLst>
              <a:ext uri="{FF2B5EF4-FFF2-40B4-BE49-F238E27FC236}">
                <a16:creationId xmlns:a16="http://schemas.microsoft.com/office/drawing/2014/main" id="{D175D840-5CB1-4B91-8805-F72D46572E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64411" y="4688249"/>
            <a:ext cx="1404103" cy="7227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203F5F44-F715-4CF3-A370-7FB960EC8588}"/>
              </a:ext>
            </a:extLst>
          </p:cNvPr>
          <p:cNvPicPr>
            <a:picLocks noChangeAspect="1"/>
          </p:cNvPicPr>
          <p:nvPr/>
        </p:nvPicPr>
        <p:blipFill>
          <a:blip r:embed="rId12"/>
          <a:stretch>
            <a:fillRect/>
          </a:stretch>
        </p:blipFill>
        <p:spPr>
          <a:xfrm>
            <a:off x="1437612" y="3651234"/>
            <a:ext cx="4458363" cy="2741184"/>
          </a:xfrm>
          <a:prstGeom prst="rect">
            <a:avLst/>
          </a:prstGeom>
        </p:spPr>
      </p:pic>
    </p:spTree>
    <p:extLst>
      <p:ext uri="{BB962C8B-B14F-4D97-AF65-F5344CB8AC3E}">
        <p14:creationId xmlns:p14="http://schemas.microsoft.com/office/powerpoint/2010/main" val="1926521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3" name="Título 2">
            <a:extLst>
              <a:ext uri="{FF2B5EF4-FFF2-40B4-BE49-F238E27FC236}">
                <a16:creationId xmlns:a16="http://schemas.microsoft.com/office/drawing/2014/main" id="{C98C59EC-F126-45E7-B7C1-9AB9A32ED14F}"/>
              </a:ext>
            </a:extLst>
          </p:cNvPr>
          <p:cNvSpPr>
            <a:spLocks noGrp="1"/>
          </p:cNvSpPr>
          <p:nvPr>
            <p:ph type="title"/>
          </p:nvPr>
        </p:nvSpPr>
        <p:spPr/>
        <p:txBody>
          <a:bodyPr/>
          <a:lstStyle/>
          <a:p>
            <a:r>
              <a:rPr lang="es-CO" dirty="0"/>
              <a:t>Ejemplo de base de datos</a:t>
            </a:r>
          </a:p>
        </p:txBody>
      </p:sp>
      <p:sp>
        <p:nvSpPr>
          <p:cNvPr id="6" name="Google Shape;310;p34">
            <a:extLst>
              <a:ext uri="{FF2B5EF4-FFF2-40B4-BE49-F238E27FC236}">
                <a16:creationId xmlns:a16="http://schemas.microsoft.com/office/drawing/2014/main" id="{CF851078-B9A5-498B-8A59-BAB678895DC4}"/>
              </a:ext>
            </a:extLst>
          </p:cNvPr>
          <p:cNvSpPr txBox="1">
            <a:spLocks noGrp="1"/>
          </p:cNvSpPr>
          <p:nvPr>
            <p:ph type="body" idx="1"/>
          </p:nvPr>
        </p:nvSpPr>
        <p:spPr>
          <a:xfrm>
            <a:off x="916650" y="801550"/>
            <a:ext cx="10515600" cy="205917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MX" sz="2200" b="1" dirty="0">
                <a:solidFill>
                  <a:srgbClr val="C00000"/>
                </a:solidFill>
              </a:rPr>
              <a:t>Crear una base de datos que modele una aplicación de música digital para llevar el registro de artistas y álbumes.</a:t>
            </a:r>
          </a:p>
          <a:p>
            <a:pPr marL="342900" indent="-342900"/>
            <a:r>
              <a:rPr lang="es-MX" sz="2200" dirty="0"/>
              <a:t>Información que necesitamos llevar en nuestra tienda:</a:t>
            </a:r>
          </a:p>
          <a:p>
            <a:pPr marL="800100" lvl="1" indent="-342900"/>
            <a:r>
              <a:rPr lang="es-MX" sz="2000" dirty="0"/>
              <a:t>Información sobre los </a:t>
            </a:r>
            <a:r>
              <a:rPr lang="es-MX" sz="2000" u="sng" dirty="0"/>
              <a:t>artistas</a:t>
            </a:r>
          </a:p>
          <a:p>
            <a:pPr marL="800100" lvl="1" indent="-342900"/>
            <a:r>
              <a:rPr lang="es-MX" sz="2000" dirty="0"/>
              <a:t>Los </a:t>
            </a:r>
            <a:r>
              <a:rPr lang="es-MX" sz="2000" u="sng" dirty="0"/>
              <a:t>álbumes</a:t>
            </a:r>
            <a:r>
              <a:rPr lang="es-MX" sz="2000" dirty="0"/>
              <a:t> que esos artistas han publicado</a:t>
            </a:r>
          </a:p>
        </p:txBody>
      </p:sp>
      <p:pic>
        <p:nvPicPr>
          <p:cNvPr id="2050" name="Picture 2">
            <a:extLst>
              <a:ext uri="{FF2B5EF4-FFF2-40B4-BE49-F238E27FC236}">
                <a16:creationId xmlns:a16="http://schemas.microsoft.com/office/drawing/2014/main" id="{853BF7A9-FAA8-4AED-A87C-311BA522E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3320" y="3005869"/>
            <a:ext cx="2520184" cy="2802443"/>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9160CB67-FF83-4B39-9FD5-0279074414B6}"/>
              </a:ext>
            </a:extLst>
          </p:cNvPr>
          <p:cNvSpPr txBox="1"/>
          <p:nvPr/>
        </p:nvSpPr>
        <p:spPr>
          <a:xfrm>
            <a:off x="2438215" y="5901495"/>
            <a:ext cx="1710394" cy="307777"/>
          </a:xfrm>
          <a:prstGeom prst="rect">
            <a:avLst/>
          </a:prstGeom>
          <a:noFill/>
        </p:spPr>
        <p:txBody>
          <a:bodyPr wrap="square">
            <a:spAutoFit/>
          </a:bodyPr>
          <a:lstStyle/>
          <a:p>
            <a:pPr algn="ctr"/>
            <a:r>
              <a:rPr lang="es-CO" b="1" dirty="0">
                <a:latin typeface="Roboto" panose="02000000000000000000" pitchFamily="2" charset="0"/>
                <a:ea typeface="Roboto" panose="02000000000000000000" pitchFamily="2" charset="0"/>
              </a:rPr>
              <a:t>Billie Holiday</a:t>
            </a:r>
            <a:r>
              <a:rPr lang="es-CO" dirty="0">
                <a:latin typeface="Roboto" panose="02000000000000000000" pitchFamily="2" charset="0"/>
                <a:ea typeface="Roboto" panose="02000000000000000000" pitchFamily="2" charset="0"/>
              </a:rPr>
              <a:t> </a:t>
            </a:r>
            <a:r>
              <a:rPr lang="es-CO" dirty="0">
                <a:latin typeface="Roboto" panose="02000000000000000000" pitchFamily="2" charset="0"/>
                <a:ea typeface="Roboto" panose="02000000000000000000" pitchFamily="2" charset="0"/>
                <a:hlinkClick r:id="rId4"/>
              </a:rPr>
              <a:t>[link]</a:t>
            </a:r>
            <a:endParaRPr lang="es-CO" dirty="0">
              <a:latin typeface="Roboto" panose="02000000000000000000" pitchFamily="2" charset="0"/>
              <a:ea typeface="Roboto" panose="02000000000000000000" pitchFamily="2" charset="0"/>
            </a:endParaRPr>
          </a:p>
        </p:txBody>
      </p:sp>
      <p:pic>
        <p:nvPicPr>
          <p:cNvPr id="2060" name="Picture 12">
            <a:extLst>
              <a:ext uri="{FF2B5EF4-FFF2-40B4-BE49-F238E27FC236}">
                <a16:creationId xmlns:a16="http://schemas.microsoft.com/office/drawing/2014/main" id="{FF68DBF3-6A9B-4DEB-B05C-FFA3895FBE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0514" y="3354652"/>
            <a:ext cx="2007476" cy="1987402"/>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89B0CD0F-49AA-4732-8448-41D34A052457}"/>
              </a:ext>
            </a:extLst>
          </p:cNvPr>
          <p:cNvSpPr txBox="1"/>
          <p:nvPr/>
        </p:nvSpPr>
        <p:spPr>
          <a:xfrm>
            <a:off x="6163656" y="5356406"/>
            <a:ext cx="1905000" cy="523220"/>
          </a:xfrm>
          <a:prstGeom prst="rect">
            <a:avLst/>
          </a:prstGeom>
          <a:noFill/>
        </p:spPr>
        <p:txBody>
          <a:bodyPr wrap="square">
            <a:spAutoFit/>
          </a:bodyPr>
          <a:lstStyle/>
          <a:p>
            <a:pPr algn="ctr"/>
            <a:r>
              <a:rPr lang="es-CO" b="1" dirty="0">
                <a:latin typeface="Roboto" panose="02000000000000000000" pitchFamily="2" charset="0"/>
                <a:ea typeface="Roboto" panose="02000000000000000000" pitchFamily="2" charset="0"/>
              </a:rPr>
              <a:t>Billie Holiday Sings </a:t>
            </a:r>
            <a:r>
              <a:rPr lang="es-CO" dirty="0">
                <a:latin typeface="Roboto" panose="02000000000000000000" pitchFamily="2" charset="0"/>
                <a:ea typeface="Roboto" panose="02000000000000000000" pitchFamily="2" charset="0"/>
              </a:rPr>
              <a:t>(</a:t>
            </a:r>
            <a:r>
              <a:rPr lang="es-CO" b="0" i="0" dirty="0">
                <a:solidFill>
                  <a:srgbClr val="000000"/>
                </a:solidFill>
                <a:effectLst/>
                <a:latin typeface="Arial" panose="020B0604020202020204" pitchFamily="34" charset="0"/>
              </a:rPr>
              <a:t>1952</a:t>
            </a:r>
            <a:r>
              <a:rPr lang="es-CO" dirty="0">
                <a:latin typeface="Roboto" panose="02000000000000000000" pitchFamily="2" charset="0"/>
                <a:ea typeface="Roboto" panose="02000000000000000000" pitchFamily="2" charset="0"/>
              </a:rPr>
              <a:t>) </a:t>
            </a:r>
            <a:r>
              <a:rPr lang="es-CO" dirty="0">
                <a:latin typeface="Roboto" panose="02000000000000000000" pitchFamily="2" charset="0"/>
                <a:ea typeface="Roboto" panose="02000000000000000000" pitchFamily="2" charset="0"/>
                <a:hlinkClick r:id="rId6"/>
              </a:rPr>
              <a:t>[link]</a:t>
            </a:r>
            <a:endParaRPr lang="es-CO" dirty="0">
              <a:latin typeface="Roboto" panose="02000000000000000000" pitchFamily="2" charset="0"/>
              <a:ea typeface="Roboto" panose="02000000000000000000" pitchFamily="2" charset="0"/>
            </a:endParaRPr>
          </a:p>
        </p:txBody>
      </p:sp>
      <p:sp>
        <p:nvSpPr>
          <p:cNvPr id="17" name="CuadroTexto 16">
            <a:extLst>
              <a:ext uri="{FF2B5EF4-FFF2-40B4-BE49-F238E27FC236}">
                <a16:creationId xmlns:a16="http://schemas.microsoft.com/office/drawing/2014/main" id="{0DCAD02D-A235-4E47-9D02-37258B52BCD1}"/>
              </a:ext>
            </a:extLst>
          </p:cNvPr>
          <p:cNvSpPr txBox="1"/>
          <p:nvPr/>
        </p:nvSpPr>
        <p:spPr>
          <a:xfrm>
            <a:off x="8697373" y="5356406"/>
            <a:ext cx="1905000" cy="523220"/>
          </a:xfrm>
          <a:prstGeom prst="rect">
            <a:avLst/>
          </a:prstGeom>
          <a:noFill/>
        </p:spPr>
        <p:txBody>
          <a:bodyPr wrap="square">
            <a:spAutoFit/>
          </a:bodyPr>
          <a:lstStyle/>
          <a:p>
            <a:pPr algn="ctr"/>
            <a:r>
              <a:rPr lang="en-US" b="1" dirty="0">
                <a:latin typeface="Roboto" panose="02000000000000000000" pitchFamily="2" charset="0"/>
                <a:ea typeface="Roboto" panose="02000000000000000000" pitchFamily="2" charset="0"/>
              </a:rPr>
              <a:t>All or Nothing at All</a:t>
            </a:r>
            <a:r>
              <a:rPr lang="es-CO" b="1" dirty="0">
                <a:latin typeface="Roboto" panose="02000000000000000000" pitchFamily="2" charset="0"/>
                <a:ea typeface="Roboto" panose="02000000000000000000" pitchFamily="2" charset="0"/>
              </a:rPr>
              <a:t> </a:t>
            </a:r>
            <a:r>
              <a:rPr lang="es-CO" dirty="0">
                <a:latin typeface="Roboto" panose="02000000000000000000" pitchFamily="2" charset="0"/>
                <a:ea typeface="Roboto" panose="02000000000000000000" pitchFamily="2" charset="0"/>
              </a:rPr>
              <a:t>(</a:t>
            </a:r>
            <a:r>
              <a:rPr lang="es-CO" b="0" i="0" dirty="0">
                <a:solidFill>
                  <a:srgbClr val="000000"/>
                </a:solidFill>
                <a:effectLst/>
                <a:latin typeface="Arial" panose="020B0604020202020204" pitchFamily="34" charset="0"/>
              </a:rPr>
              <a:t>1958</a:t>
            </a:r>
            <a:r>
              <a:rPr lang="es-CO" dirty="0">
                <a:latin typeface="Roboto" panose="02000000000000000000" pitchFamily="2" charset="0"/>
                <a:ea typeface="Roboto" panose="02000000000000000000" pitchFamily="2" charset="0"/>
              </a:rPr>
              <a:t>) </a:t>
            </a:r>
            <a:r>
              <a:rPr lang="es-CO" dirty="0">
                <a:latin typeface="Roboto" panose="02000000000000000000" pitchFamily="2" charset="0"/>
                <a:ea typeface="Roboto" panose="02000000000000000000" pitchFamily="2" charset="0"/>
                <a:hlinkClick r:id="rId7"/>
              </a:rPr>
              <a:t>[link]</a:t>
            </a:r>
            <a:endParaRPr lang="es-CO" dirty="0">
              <a:latin typeface="Roboto" panose="02000000000000000000" pitchFamily="2" charset="0"/>
              <a:ea typeface="Roboto" panose="02000000000000000000" pitchFamily="2" charset="0"/>
            </a:endParaRPr>
          </a:p>
        </p:txBody>
      </p:sp>
      <p:pic>
        <p:nvPicPr>
          <p:cNvPr id="2062" name="Picture 14">
            <a:extLst>
              <a:ext uri="{FF2B5EF4-FFF2-40B4-BE49-F238E27FC236}">
                <a16:creationId xmlns:a16="http://schemas.microsoft.com/office/drawing/2014/main" id="{EE7977E7-9DFD-4155-B7BE-72B7EB017A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7144" y="3343433"/>
            <a:ext cx="2057922" cy="1975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9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Vista de los datos</a:t>
            </a:r>
            <a:endParaRPr dirty="0"/>
          </a:p>
        </p:txBody>
      </p:sp>
      <p:sp>
        <p:nvSpPr>
          <p:cNvPr id="6" name="Google Shape;310;p34">
            <a:extLst>
              <a:ext uri="{FF2B5EF4-FFF2-40B4-BE49-F238E27FC236}">
                <a16:creationId xmlns:a16="http://schemas.microsoft.com/office/drawing/2014/main" id="{036C9223-872D-4A3A-9CA0-1D52BD27DB4F}"/>
              </a:ext>
            </a:extLst>
          </p:cNvPr>
          <p:cNvSpPr txBox="1">
            <a:spLocks noGrp="1"/>
          </p:cNvSpPr>
          <p:nvPr>
            <p:ph type="body" idx="1"/>
          </p:nvPr>
        </p:nvSpPr>
        <p:spPr>
          <a:xfrm>
            <a:off x="916650" y="872117"/>
            <a:ext cx="10812896" cy="196458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342900" indent="-342900"/>
            <a:r>
              <a:rPr lang="es-MX" sz="2200" dirty="0"/>
              <a:t>Recordemos que un sistema de base de datos es una colección de datos interrelacionados y un conjunto de programas que permiten a los </a:t>
            </a:r>
            <a:r>
              <a:rPr lang="es-MX" sz="2200" b="1" dirty="0"/>
              <a:t>usuarios</a:t>
            </a:r>
            <a:r>
              <a:rPr lang="es-MX" sz="2200" dirty="0"/>
              <a:t> acceder a dichos datos y modificarlos.</a:t>
            </a:r>
          </a:p>
          <a:p>
            <a:pPr marL="342900" indent="-342900"/>
            <a:r>
              <a:rPr lang="es-MX" sz="2200" dirty="0"/>
              <a:t>Un propósito principal de un sistema de base de datos es proporcionar a los usuarios una visión abstracta de los datos.</a:t>
            </a:r>
          </a:p>
        </p:txBody>
      </p:sp>
      <p:sp>
        <p:nvSpPr>
          <p:cNvPr id="5" name="Google Shape;310;p34">
            <a:extLst>
              <a:ext uri="{FF2B5EF4-FFF2-40B4-BE49-F238E27FC236}">
                <a16:creationId xmlns:a16="http://schemas.microsoft.com/office/drawing/2014/main" id="{46438CC2-D906-435D-A437-8190E5713606}"/>
              </a:ext>
            </a:extLst>
          </p:cNvPr>
          <p:cNvSpPr txBox="1">
            <a:spLocks/>
          </p:cNvSpPr>
          <p:nvPr/>
        </p:nvSpPr>
        <p:spPr>
          <a:xfrm>
            <a:off x="916650" y="2851097"/>
            <a:ext cx="10342179" cy="56450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Font typeface="Roboto"/>
              <a:buNone/>
            </a:pPr>
            <a:r>
              <a:rPr lang="es-MX" sz="2200" b="1" dirty="0">
                <a:solidFill>
                  <a:srgbClr val="C00000"/>
                </a:solidFill>
              </a:rPr>
              <a:t>Base de datos de una universidad</a:t>
            </a:r>
            <a:endParaRPr lang="es-MX" sz="2000" dirty="0"/>
          </a:p>
        </p:txBody>
      </p:sp>
      <p:pic>
        <p:nvPicPr>
          <p:cNvPr id="7" name="Picture 10" descr="Banco de recursos multimedia">
            <a:extLst>
              <a:ext uri="{FF2B5EF4-FFF2-40B4-BE49-F238E27FC236}">
                <a16:creationId xmlns:a16="http://schemas.microsoft.com/office/drawing/2014/main" id="{41C3C7CF-ADD3-4239-B45A-EFC08A3D2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207" y="3912869"/>
            <a:ext cx="1445729" cy="1850533"/>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9FC8FFA8-4EC9-4987-B400-AE1A2631BD99}"/>
              </a:ext>
            </a:extLst>
          </p:cNvPr>
          <p:cNvSpPr txBox="1"/>
          <p:nvPr/>
        </p:nvSpPr>
        <p:spPr>
          <a:xfrm>
            <a:off x="2702471" y="3526705"/>
            <a:ext cx="5322176" cy="1200329"/>
          </a:xfrm>
          <a:prstGeom prst="rect">
            <a:avLst/>
          </a:prstGeom>
          <a:noFill/>
        </p:spPr>
        <p:txBody>
          <a:bodyPr wrap="square">
            <a:spAutoFit/>
          </a:bodyPr>
          <a:lstStyle/>
          <a:p>
            <a:r>
              <a:rPr lang="es-CO" sz="1800" b="1" dirty="0">
                <a:latin typeface="Roboto" panose="02000000000000000000" pitchFamily="2" charset="0"/>
                <a:ea typeface="Roboto" panose="02000000000000000000" pitchFamily="2" charset="0"/>
              </a:rPr>
              <a:t>Los datos consisten en información sobre</a:t>
            </a:r>
            <a:r>
              <a:rPr lang="es-CO" sz="1800" dirty="0">
                <a:latin typeface="Roboto" panose="02000000000000000000" pitchFamily="2" charset="0"/>
                <a:ea typeface="Roboto" panose="02000000000000000000" pitchFamily="2" charset="0"/>
              </a:rPr>
              <a:t>:</a:t>
            </a:r>
          </a:p>
          <a:p>
            <a:pPr marL="285750" indent="-285750">
              <a:buFont typeface="Arial" panose="020B0604020202020204" pitchFamily="34" charset="0"/>
              <a:buChar char="•"/>
            </a:pPr>
            <a:r>
              <a:rPr lang="es-CO" sz="1800" dirty="0">
                <a:latin typeface="Roboto" panose="02000000000000000000" pitchFamily="2" charset="0"/>
                <a:ea typeface="Roboto" panose="02000000000000000000" pitchFamily="2" charset="0"/>
              </a:rPr>
              <a:t>Estudiantes</a:t>
            </a:r>
          </a:p>
          <a:p>
            <a:pPr marL="285750" indent="-285750">
              <a:buFont typeface="Arial" panose="020B0604020202020204" pitchFamily="34" charset="0"/>
              <a:buChar char="•"/>
            </a:pPr>
            <a:r>
              <a:rPr lang="es-CO" sz="1800" dirty="0">
                <a:latin typeface="Roboto" panose="02000000000000000000" pitchFamily="2" charset="0"/>
                <a:ea typeface="Roboto" panose="02000000000000000000" pitchFamily="2" charset="0"/>
              </a:rPr>
              <a:t>Instructores</a:t>
            </a:r>
          </a:p>
          <a:p>
            <a:pPr marL="285750" indent="-285750">
              <a:buFont typeface="Arial" panose="020B0604020202020204" pitchFamily="34" charset="0"/>
              <a:buChar char="•"/>
            </a:pPr>
            <a:r>
              <a:rPr lang="es-CO" sz="1800" dirty="0">
                <a:latin typeface="Roboto" panose="02000000000000000000" pitchFamily="2" charset="0"/>
                <a:ea typeface="Roboto" panose="02000000000000000000" pitchFamily="2" charset="0"/>
              </a:rPr>
              <a:t>Clases</a:t>
            </a:r>
          </a:p>
        </p:txBody>
      </p:sp>
      <p:sp>
        <p:nvSpPr>
          <p:cNvPr id="12" name="CuadroTexto 11">
            <a:extLst>
              <a:ext uri="{FF2B5EF4-FFF2-40B4-BE49-F238E27FC236}">
                <a16:creationId xmlns:a16="http://schemas.microsoft.com/office/drawing/2014/main" id="{BF21E20F-9822-4E8F-9878-58537AAFC369}"/>
              </a:ext>
            </a:extLst>
          </p:cNvPr>
          <p:cNvSpPr txBox="1"/>
          <p:nvPr/>
        </p:nvSpPr>
        <p:spPr>
          <a:xfrm>
            <a:off x="2702471" y="4838136"/>
            <a:ext cx="7182507" cy="1477328"/>
          </a:xfrm>
          <a:prstGeom prst="rect">
            <a:avLst/>
          </a:prstGeom>
          <a:noFill/>
        </p:spPr>
        <p:txBody>
          <a:bodyPr wrap="square">
            <a:spAutoFit/>
          </a:bodyPr>
          <a:lstStyle/>
          <a:p>
            <a:r>
              <a:rPr lang="es-CO" sz="1800" b="1" dirty="0">
                <a:latin typeface="Roboto" panose="02000000000000000000" pitchFamily="2" charset="0"/>
                <a:ea typeface="Roboto" panose="02000000000000000000" pitchFamily="2" charset="0"/>
              </a:rPr>
              <a:t>Ejemplos de programas de aplicación:</a:t>
            </a:r>
          </a:p>
          <a:p>
            <a:pPr marL="285750" indent="-285750">
              <a:buFont typeface="Arial" panose="020B0604020202020204" pitchFamily="34" charset="0"/>
              <a:buChar char="•"/>
            </a:pPr>
            <a:r>
              <a:rPr lang="es-CO" sz="1800" dirty="0">
                <a:latin typeface="Roboto" panose="02000000000000000000" pitchFamily="2" charset="0"/>
                <a:ea typeface="Roboto" panose="02000000000000000000" pitchFamily="2" charset="0"/>
              </a:rPr>
              <a:t>Agregar nuevos estudiantes, instructores y cursos</a:t>
            </a:r>
          </a:p>
          <a:p>
            <a:pPr marL="285750" indent="-285750">
              <a:buFont typeface="Arial" panose="020B0604020202020204" pitchFamily="34" charset="0"/>
              <a:buChar char="•"/>
            </a:pPr>
            <a:r>
              <a:rPr lang="es-CO" sz="1800" dirty="0">
                <a:latin typeface="Roboto" panose="02000000000000000000" pitchFamily="2" charset="0"/>
                <a:ea typeface="Roboto" panose="02000000000000000000" pitchFamily="2" charset="0"/>
              </a:rPr>
              <a:t>Registrar estudiantes en cursos y generar listas de clase</a:t>
            </a:r>
          </a:p>
          <a:p>
            <a:pPr marL="285750" indent="-285750">
              <a:buFont typeface="Arial" panose="020B0604020202020204" pitchFamily="34" charset="0"/>
              <a:buChar char="•"/>
            </a:pPr>
            <a:r>
              <a:rPr lang="es-CO" sz="1800" dirty="0">
                <a:latin typeface="Roboto" panose="02000000000000000000" pitchFamily="2" charset="0"/>
                <a:ea typeface="Roboto" panose="02000000000000000000" pitchFamily="2" charset="0"/>
              </a:rPr>
              <a:t>Asignar calificaciones a los estudiantes, calcular promedios de calificaciones (GPA) y generar historiales académicos</a:t>
            </a:r>
          </a:p>
        </p:txBody>
      </p:sp>
    </p:spTree>
    <p:extLst>
      <p:ext uri="{BB962C8B-B14F-4D97-AF65-F5344CB8AC3E}">
        <p14:creationId xmlns:p14="http://schemas.microsoft.com/office/powerpoint/2010/main" val="1325402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Tipos de usuarios</a:t>
            </a:r>
            <a:endParaRPr dirty="0"/>
          </a:p>
        </p:txBody>
      </p:sp>
      <p:sp>
        <p:nvSpPr>
          <p:cNvPr id="6" name="Google Shape;310;p34">
            <a:extLst>
              <a:ext uri="{FF2B5EF4-FFF2-40B4-BE49-F238E27FC236}">
                <a16:creationId xmlns:a16="http://schemas.microsoft.com/office/drawing/2014/main" id="{036C9223-872D-4A3A-9CA0-1D52BD27DB4F}"/>
              </a:ext>
            </a:extLst>
          </p:cNvPr>
          <p:cNvSpPr txBox="1">
            <a:spLocks noGrp="1"/>
          </p:cNvSpPr>
          <p:nvPr>
            <p:ph type="body" idx="1"/>
          </p:nvPr>
        </p:nvSpPr>
        <p:spPr>
          <a:xfrm>
            <a:off x="916650" y="901995"/>
            <a:ext cx="10812896" cy="2596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MX" sz="2200" dirty="0"/>
              <a:t>Las personas que trabajan con bases de datos se dividen en diferentes categorías según su nivel de interacción técnica y sus responsabilidades.</a:t>
            </a:r>
          </a:p>
          <a:p>
            <a:pPr marL="342900" indent="-342900"/>
            <a:r>
              <a:rPr lang="es-CO" sz="2000" dirty="0">
                <a:latin typeface="Roboto" panose="02000000000000000000" pitchFamily="2" charset="0"/>
                <a:ea typeface="Roboto" panose="02000000000000000000" pitchFamily="2" charset="0"/>
              </a:rPr>
              <a:t>Naive users (usuarios ingenuos / finales) </a:t>
            </a:r>
          </a:p>
          <a:p>
            <a:pPr marL="342900" indent="-342900"/>
            <a:r>
              <a:rPr lang="es-CO" sz="2000" dirty="0">
                <a:latin typeface="Roboto" panose="02000000000000000000" pitchFamily="2" charset="0"/>
                <a:ea typeface="Roboto" panose="02000000000000000000" pitchFamily="2" charset="0"/>
              </a:rPr>
              <a:t>Casual users (usuarios ocasionales)</a:t>
            </a:r>
            <a:endParaRPr lang="es-MX" sz="2000" dirty="0">
              <a:latin typeface="Roboto" panose="02000000000000000000" pitchFamily="2" charset="0"/>
              <a:ea typeface="Roboto" panose="02000000000000000000" pitchFamily="2" charset="0"/>
            </a:endParaRPr>
          </a:p>
          <a:p>
            <a:pPr marL="342900" indent="-342900"/>
            <a:r>
              <a:rPr lang="es-CO" sz="2000" dirty="0">
                <a:latin typeface="Roboto" panose="02000000000000000000" pitchFamily="2" charset="0"/>
                <a:ea typeface="Roboto" panose="02000000000000000000" pitchFamily="2" charset="0"/>
              </a:rPr>
              <a:t>Application programmers (programadores de aplicaciones)</a:t>
            </a:r>
            <a:endParaRPr lang="es-MX" sz="2000" dirty="0">
              <a:latin typeface="Roboto" panose="02000000000000000000" pitchFamily="2" charset="0"/>
              <a:ea typeface="Roboto" panose="02000000000000000000" pitchFamily="2" charset="0"/>
            </a:endParaRPr>
          </a:p>
          <a:p>
            <a:pPr marL="342900" indent="-342900"/>
            <a:r>
              <a:rPr lang="es-CO" sz="2000" dirty="0">
                <a:latin typeface="Roboto" panose="02000000000000000000" pitchFamily="2" charset="0"/>
                <a:ea typeface="Roboto" panose="02000000000000000000" pitchFamily="2" charset="0"/>
              </a:rPr>
              <a:t>DBA – Database Administrator</a:t>
            </a:r>
            <a:endParaRPr lang="es-MX" sz="1600" dirty="0"/>
          </a:p>
          <a:p>
            <a:pPr marL="342900" indent="-342900"/>
            <a:endParaRPr lang="es-MX" sz="2200" dirty="0"/>
          </a:p>
        </p:txBody>
      </p:sp>
      <p:pic>
        <p:nvPicPr>
          <p:cNvPr id="14" name="Imagen 13">
            <a:extLst>
              <a:ext uri="{FF2B5EF4-FFF2-40B4-BE49-F238E27FC236}">
                <a16:creationId xmlns:a16="http://schemas.microsoft.com/office/drawing/2014/main" id="{12B9F1C1-96F3-40BD-9926-E8310845DD94}"/>
              </a:ext>
            </a:extLst>
          </p:cNvPr>
          <p:cNvPicPr>
            <a:picLocks noChangeAspect="1"/>
          </p:cNvPicPr>
          <p:nvPr/>
        </p:nvPicPr>
        <p:blipFill>
          <a:blip r:embed="rId3"/>
          <a:stretch>
            <a:fillRect/>
          </a:stretch>
        </p:blipFill>
        <p:spPr>
          <a:xfrm>
            <a:off x="2713123" y="3498579"/>
            <a:ext cx="7219950" cy="2819400"/>
          </a:xfrm>
          <a:prstGeom prst="rect">
            <a:avLst/>
          </a:prstGeom>
        </p:spPr>
      </p:pic>
    </p:spTree>
    <p:extLst>
      <p:ext uri="{BB962C8B-B14F-4D97-AF65-F5344CB8AC3E}">
        <p14:creationId xmlns:p14="http://schemas.microsoft.com/office/powerpoint/2010/main" val="3247092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Tipos de usuarios</a:t>
            </a:r>
            <a:endParaRPr dirty="0"/>
          </a:p>
        </p:txBody>
      </p:sp>
      <p:sp>
        <p:nvSpPr>
          <p:cNvPr id="6" name="Google Shape;310;p34">
            <a:extLst>
              <a:ext uri="{FF2B5EF4-FFF2-40B4-BE49-F238E27FC236}">
                <a16:creationId xmlns:a16="http://schemas.microsoft.com/office/drawing/2014/main" id="{036C9223-872D-4A3A-9CA0-1D52BD27DB4F}"/>
              </a:ext>
            </a:extLst>
          </p:cNvPr>
          <p:cNvSpPr txBox="1">
            <a:spLocks noGrp="1"/>
          </p:cNvSpPr>
          <p:nvPr>
            <p:ph type="body" idx="1"/>
          </p:nvPr>
        </p:nvSpPr>
        <p:spPr>
          <a:xfrm>
            <a:off x="887276" y="832416"/>
            <a:ext cx="10812896" cy="202114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CO" sz="2200" b="1" dirty="0">
                <a:latin typeface="Roboto" panose="02000000000000000000" pitchFamily="2" charset="0"/>
                <a:ea typeface="Roboto" panose="02000000000000000000" pitchFamily="2" charset="0"/>
              </a:rPr>
              <a:t>Naive users (usuarios ingenuos / finales)</a:t>
            </a:r>
            <a:endParaRPr lang="es-CO" sz="2200" dirty="0">
              <a:latin typeface="Roboto" panose="02000000000000000000" pitchFamily="2" charset="0"/>
              <a:ea typeface="Roboto" panose="02000000000000000000" pitchFamily="2" charset="0"/>
            </a:endParaRPr>
          </a:p>
          <a:p>
            <a:pPr marL="342900" indent="-342900"/>
            <a:r>
              <a:rPr lang="es-MX" sz="2000" dirty="0">
                <a:latin typeface="Roboto" panose="02000000000000000000" pitchFamily="2" charset="0"/>
                <a:ea typeface="Roboto" panose="02000000000000000000" pitchFamily="2" charset="0"/>
              </a:rPr>
              <a:t>Son el grupo más numeroso y, por lo general, no son profesionales de la computación.</a:t>
            </a:r>
            <a:r>
              <a:rPr lang="es-CO" sz="2000" b="0" i="0" dirty="0">
                <a:solidFill>
                  <a:srgbClr val="303030"/>
                </a:solidFill>
                <a:effectLst/>
                <a:latin typeface="Google Sans Text"/>
              </a:rPr>
              <a:t> </a:t>
            </a:r>
          </a:p>
          <a:p>
            <a:pPr marL="342900" indent="-342900"/>
            <a:r>
              <a:rPr lang="es-MX" sz="2000" dirty="0">
                <a:latin typeface="Roboto" panose="02000000000000000000" pitchFamily="2" charset="0"/>
                <a:ea typeface="Roboto" panose="02000000000000000000" pitchFamily="2" charset="0"/>
              </a:rPr>
              <a:t>No tienen que preocuparse sobre el funcionamiento interno del DBMS.</a:t>
            </a:r>
            <a:endParaRPr lang="es-CO" sz="2000" dirty="0">
              <a:latin typeface="Roboto" panose="02000000000000000000" pitchFamily="2" charset="0"/>
              <a:ea typeface="Roboto" panose="02000000000000000000" pitchFamily="2" charset="0"/>
            </a:endParaRPr>
          </a:p>
          <a:p>
            <a:pPr marL="342900" indent="-342900"/>
            <a:r>
              <a:rPr lang="es-CO" sz="2000" dirty="0">
                <a:latin typeface="Roboto" panose="02000000000000000000" pitchFamily="2" charset="0"/>
                <a:ea typeface="Roboto" panose="02000000000000000000" pitchFamily="2" charset="0"/>
              </a:rPr>
              <a:t>Acceden a la base de datos a través de aplicaciones o interfaces simplificadas (como formularios web o terminales de agentes de viajes) escritas por programadores.</a:t>
            </a:r>
            <a:endParaRPr lang="es-MX" sz="2000" dirty="0">
              <a:latin typeface="Roboto" panose="02000000000000000000" pitchFamily="2" charset="0"/>
              <a:ea typeface="Roboto" panose="02000000000000000000" pitchFamily="2" charset="0"/>
            </a:endParaRPr>
          </a:p>
        </p:txBody>
      </p:sp>
      <p:pic>
        <p:nvPicPr>
          <p:cNvPr id="4098" name="Picture 2" descr="Greenfield - Libby by Overdrive has implemented some design and function  updates we think you'll like. • Catalog guides now appear on the library  home screen for quick discovery and access. •">
            <a:extLst>
              <a:ext uri="{FF2B5EF4-FFF2-40B4-BE49-F238E27FC236}">
                <a16:creationId xmlns:a16="http://schemas.microsoft.com/office/drawing/2014/main" id="{DD7F3109-544F-4ECF-AA62-7D926958C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461" y="3266569"/>
            <a:ext cx="1571333" cy="293187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D231B808-3712-4466-8E41-23FD7973BCFF}"/>
              </a:ext>
            </a:extLst>
          </p:cNvPr>
          <p:cNvPicPr>
            <a:picLocks noChangeAspect="1"/>
          </p:cNvPicPr>
          <p:nvPr/>
        </p:nvPicPr>
        <p:blipFill>
          <a:blip r:embed="rId4"/>
          <a:stretch>
            <a:fillRect/>
          </a:stretch>
        </p:blipFill>
        <p:spPr>
          <a:xfrm>
            <a:off x="3227157" y="3123215"/>
            <a:ext cx="4313758" cy="3451006"/>
          </a:xfrm>
          <a:prstGeom prst="rect">
            <a:avLst/>
          </a:prstGeom>
        </p:spPr>
      </p:pic>
      <p:sp>
        <p:nvSpPr>
          <p:cNvPr id="9" name="CuadroTexto 8">
            <a:extLst>
              <a:ext uri="{FF2B5EF4-FFF2-40B4-BE49-F238E27FC236}">
                <a16:creationId xmlns:a16="http://schemas.microsoft.com/office/drawing/2014/main" id="{E8CB48ED-B68E-4548-ABFD-EB1939E2BDC5}"/>
              </a:ext>
            </a:extLst>
          </p:cNvPr>
          <p:cNvSpPr txBox="1"/>
          <p:nvPr/>
        </p:nvSpPr>
        <p:spPr>
          <a:xfrm>
            <a:off x="7540915" y="3266569"/>
            <a:ext cx="4313758" cy="830997"/>
          </a:xfrm>
          <a:prstGeom prst="rect">
            <a:avLst/>
          </a:prstGeom>
          <a:solidFill>
            <a:schemeClr val="tx2"/>
          </a:solidFill>
        </p:spPr>
        <p:txBody>
          <a:bodyPr wrap="square">
            <a:spAutoFit/>
          </a:bodyPr>
          <a:lstStyle/>
          <a:p>
            <a:r>
              <a:rPr lang="es-CO" sz="1600" dirty="0">
                <a:latin typeface="Roboto" panose="02000000000000000000" pitchFamily="2" charset="0"/>
                <a:ea typeface="Roboto" panose="02000000000000000000" pitchFamily="2" charset="0"/>
              </a:rPr>
              <a:t>El </a:t>
            </a:r>
            <a:r>
              <a:rPr lang="es-CO" sz="1600" b="1" dirty="0">
                <a:latin typeface="Roboto" panose="02000000000000000000" pitchFamily="2" charset="0"/>
                <a:ea typeface="Roboto" panose="02000000000000000000" pitchFamily="2" charset="0"/>
              </a:rPr>
              <a:t>usuario final</a:t>
            </a:r>
            <a:r>
              <a:rPr lang="es-CO" sz="1600" dirty="0">
                <a:latin typeface="Roboto" panose="02000000000000000000" pitchFamily="2" charset="0"/>
                <a:ea typeface="Roboto" panose="02000000000000000000" pitchFamily="2" charset="0"/>
              </a:rPr>
              <a:t> cree que usa una aplicación, pero en realidad está usando una base de datos</a:t>
            </a:r>
          </a:p>
        </p:txBody>
      </p:sp>
    </p:spTree>
    <p:extLst>
      <p:ext uri="{BB962C8B-B14F-4D97-AF65-F5344CB8AC3E}">
        <p14:creationId xmlns:p14="http://schemas.microsoft.com/office/powerpoint/2010/main" val="363914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Tipos de usuarios</a:t>
            </a:r>
            <a:endParaRPr dirty="0"/>
          </a:p>
        </p:txBody>
      </p:sp>
      <p:sp>
        <p:nvSpPr>
          <p:cNvPr id="6" name="Google Shape;310;p34">
            <a:extLst>
              <a:ext uri="{FF2B5EF4-FFF2-40B4-BE49-F238E27FC236}">
                <a16:creationId xmlns:a16="http://schemas.microsoft.com/office/drawing/2014/main" id="{036C9223-872D-4A3A-9CA0-1D52BD27DB4F}"/>
              </a:ext>
            </a:extLst>
          </p:cNvPr>
          <p:cNvSpPr txBox="1">
            <a:spLocks noGrp="1"/>
          </p:cNvSpPr>
          <p:nvPr>
            <p:ph type="body" idx="1"/>
          </p:nvPr>
        </p:nvSpPr>
        <p:spPr>
          <a:xfrm>
            <a:off x="887276" y="832416"/>
            <a:ext cx="11062986" cy="197384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CO" sz="2200" b="1" dirty="0">
                <a:latin typeface="Roboto" panose="02000000000000000000" pitchFamily="2" charset="0"/>
                <a:ea typeface="Roboto" panose="02000000000000000000" pitchFamily="2" charset="0"/>
              </a:rPr>
              <a:t>Casual users (usuarios ocasionales o sofisticados)</a:t>
            </a:r>
            <a:endParaRPr lang="es-MX" sz="2200" b="1" dirty="0">
              <a:latin typeface="Roboto" panose="02000000000000000000" pitchFamily="2" charset="0"/>
              <a:ea typeface="Roboto" panose="02000000000000000000" pitchFamily="2" charset="0"/>
            </a:endParaRPr>
          </a:p>
          <a:p>
            <a:pPr marL="342900" indent="-342900"/>
            <a:r>
              <a:rPr lang="es-MX" sz="2000" dirty="0">
                <a:latin typeface="Roboto" panose="02000000000000000000" pitchFamily="2" charset="0"/>
                <a:ea typeface="Roboto" panose="02000000000000000000" pitchFamily="2" charset="0"/>
              </a:rPr>
              <a:t>Realizan un uso más extenso del sistema y suelen escribir sus propias consultas para obtener la información que necesitan.</a:t>
            </a:r>
          </a:p>
          <a:p>
            <a:pPr marL="342900" indent="-342900"/>
            <a:r>
              <a:rPr lang="es-MX" sz="2000" dirty="0">
                <a:latin typeface="Roboto" panose="02000000000000000000" pitchFamily="2" charset="0"/>
                <a:ea typeface="Roboto" panose="02000000000000000000" pitchFamily="2" charset="0"/>
              </a:rPr>
              <a:t>Requieren un entendimiento más profundo de las características del DBMS y de la estructura de los datos.</a:t>
            </a:r>
          </a:p>
        </p:txBody>
      </p:sp>
      <p:pic>
        <p:nvPicPr>
          <p:cNvPr id="3" name="Imagen 2">
            <a:extLst>
              <a:ext uri="{FF2B5EF4-FFF2-40B4-BE49-F238E27FC236}">
                <a16:creationId xmlns:a16="http://schemas.microsoft.com/office/drawing/2014/main" id="{C0493A24-408D-4525-9558-25D636362EB5}"/>
              </a:ext>
            </a:extLst>
          </p:cNvPr>
          <p:cNvPicPr>
            <a:picLocks noChangeAspect="1"/>
          </p:cNvPicPr>
          <p:nvPr/>
        </p:nvPicPr>
        <p:blipFill>
          <a:blip r:embed="rId3"/>
          <a:stretch>
            <a:fillRect/>
          </a:stretch>
        </p:blipFill>
        <p:spPr>
          <a:xfrm>
            <a:off x="1829032" y="3024540"/>
            <a:ext cx="4857750" cy="3333750"/>
          </a:xfrm>
          <a:prstGeom prst="rect">
            <a:avLst/>
          </a:prstGeom>
        </p:spPr>
      </p:pic>
      <p:sp>
        <p:nvSpPr>
          <p:cNvPr id="8" name="CuadroTexto 7">
            <a:extLst>
              <a:ext uri="{FF2B5EF4-FFF2-40B4-BE49-F238E27FC236}">
                <a16:creationId xmlns:a16="http://schemas.microsoft.com/office/drawing/2014/main" id="{A7444015-3A51-4A60-A1EE-90E6B8EB1DD7}"/>
              </a:ext>
            </a:extLst>
          </p:cNvPr>
          <p:cNvSpPr txBox="1"/>
          <p:nvPr/>
        </p:nvSpPr>
        <p:spPr>
          <a:xfrm>
            <a:off x="7628331" y="3013501"/>
            <a:ext cx="3783725" cy="830997"/>
          </a:xfrm>
          <a:prstGeom prst="rect">
            <a:avLst/>
          </a:prstGeom>
          <a:solidFill>
            <a:schemeClr val="tx2"/>
          </a:solidFill>
        </p:spPr>
        <p:txBody>
          <a:bodyPr wrap="square">
            <a:spAutoFit/>
          </a:bodyPr>
          <a:lstStyle/>
          <a:p>
            <a:r>
              <a:rPr lang="es-CO" sz="1600" dirty="0">
                <a:latin typeface="Roboto" panose="02000000000000000000" pitchFamily="2" charset="0"/>
                <a:ea typeface="Roboto" panose="02000000000000000000" pitchFamily="2" charset="0"/>
              </a:rPr>
              <a:t>Los </a:t>
            </a:r>
            <a:r>
              <a:rPr lang="es-CO" sz="1600" b="1" dirty="0">
                <a:latin typeface="Roboto" panose="02000000000000000000" pitchFamily="2" charset="0"/>
                <a:ea typeface="Roboto" panose="02000000000000000000" pitchFamily="2" charset="0"/>
              </a:rPr>
              <a:t>usuarios ocasionales</a:t>
            </a:r>
            <a:r>
              <a:rPr lang="es-CO" sz="1600" dirty="0">
                <a:latin typeface="Roboto" panose="02000000000000000000" pitchFamily="2" charset="0"/>
                <a:ea typeface="Roboto" panose="02000000000000000000" pitchFamily="2" charset="0"/>
              </a:rPr>
              <a:t> saben qué datos quieren y para que, pero no construyen el sistema.</a:t>
            </a:r>
          </a:p>
        </p:txBody>
      </p:sp>
      <p:pic>
        <p:nvPicPr>
          <p:cNvPr id="7170" name="Picture 2" descr="SQL Database (generic) | Microsoft Azure Color">
            <a:extLst>
              <a:ext uri="{FF2B5EF4-FFF2-40B4-BE49-F238E27FC236}">
                <a16:creationId xmlns:a16="http://schemas.microsoft.com/office/drawing/2014/main" id="{73A176BB-175B-4C18-BA60-8FB03224C2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3004" y="4283824"/>
            <a:ext cx="569776" cy="75678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Power Query - SPIRIT-FORMATION">
            <a:extLst>
              <a:ext uri="{FF2B5EF4-FFF2-40B4-BE49-F238E27FC236}">
                <a16:creationId xmlns:a16="http://schemas.microsoft.com/office/drawing/2014/main" id="{06806025-24CC-4B88-B0D4-73CA0A2CB7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0422" y="4234246"/>
            <a:ext cx="902412" cy="91433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0F8AD13E-5460-4D37-8E33-6D685B2E58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287" y="4283824"/>
            <a:ext cx="763489" cy="763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89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Tipos de usuarios</a:t>
            </a:r>
            <a:endParaRPr dirty="0"/>
          </a:p>
        </p:txBody>
      </p:sp>
      <p:sp>
        <p:nvSpPr>
          <p:cNvPr id="6" name="Google Shape;310;p34">
            <a:extLst>
              <a:ext uri="{FF2B5EF4-FFF2-40B4-BE49-F238E27FC236}">
                <a16:creationId xmlns:a16="http://schemas.microsoft.com/office/drawing/2014/main" id="{036C9223-872D-4A3A-9CA0-1D52BD27DB4F}"/>
              </a:ext>
            </a:extLst>
          </p:cNvPr>
          <p:cNvSpPr txBox="1">
            <a:spLocks noGrp="1"/>
          </p:cNvSpPr>
          <p:nvPr>
            <p:ph type="body" idx="1"/>
          </p:nvPr>
        </p:nvSpPr>
        <p:spPr>
          <a:xfrm>
            <a:off x="887276" y="832416"/>
            <a:ext cx="10812896" cy="202114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CO" sz="2200" b="1" dirty="0">
                <a:latin typeface="Roboto" panose="02000000000000000000" pitchFamily="2" charset="0"/>
                <a:ea typeface="Roboto" panose="02000000000000000000" pitchFamily="2" charset="0"/>
              </a:rPr>
              <a:t>Application programmers (programadores de aplicaciones)</a:t>
            </a:r>
            <a:endParaRPr lang="es-MX" sz="2200" b="1" dirty="0">
              <a:latin typeface="Roboto" panose="02000000000000000000" pitchFamily="2" charset="0"/>
              <a:ea typeface="Roboto" panose="02000000000000000000" pitchFamily="2" charset="0"/>
            </a:endParaRPr>
          </a:p>
          <a:p>
            <a:pPr marL="342900" indent="-342900"/>
            <a:r>
              <a:rPr lang="es-MX" sz="2000" b="0" i="0" dirty="0">
                <a:solidFill>
                  <a:srgbClr val="303030"/>
                </a:solidFill>
                <a:effectLst/>
                <a:latin typeface="Roboto" panose="02000000000000000000" pitchFamily="2" charset="0"/>
                <a:ea typeface="Roboto" panose="02000000000000000000" pitchFamily="2" charset="0"/>
              </a:rPr>
              <a:t>Son los profesionales encargados de construir las herramientas para los usuarios finales.</a:t>
            </a:r>
          </a:p>
          <a:p>
            <a:pPr marL="342900" indent="-342900"/>
            <a:r>
              <a:rPr lang="es-MX" sz="2000" dirty="0">
                <a:latin typeface="Roboto" panose="02000000000000000000" pitchFamily="2" charset="0"/>
                <a:ea typeface="Roboto" panose="02000000000000000000" pitchFamily="2" charset="0"/>
              </a:rPr>
              <a:t>Desarrollan las aplicaciones que facilitan el acceso a los datos para los usuarios no profesionales.</a:t>
            </a:r>
            <a:endParaRPr lang="es-CO" sz="2000" dirty="0">
              <a:latin typeface="Roboto" panose="02000000000000000000" pitchFamily="2" charset="0"/>
              <a:ea typeface="Roboto" panose="02000000000000000000" pitchFamily="2" charset="0"/>
            </a:endParaRPr>
          </a:p>
          <a:p>
            <a:pPr marL="342900" indent="-342900"/>
            <a:r>
              <a:rPr lang="es-MX" sz="2000" dirty="0">
                <a:latin typeface="Roboto" panose="02000000000000000000" pitchFamily="2" charset="0"/>
                <a:ea typeface="Roboto" panose="02000000000000000000" pitchFamily="2" charset="0"/>
              </a:rPr>
              <a:t>Utilizan lenguajes de programación (como Java o C++) combinados con lenguajes de datos proporcionados por el DBMS</a:t>
            </a:r>
          </a:p>
        </p:txBody>
      </p:sp>
      <p:pic>
        <p:nvPicPr>
          <p:cNvPr id="4" name="Imagen 3">
            <a:extLst>
              <a:ext uri="{FF2B5EF4-FFF2-40B4-BE49-F238E27FC236}">
                <a16:creationId xmlns:a16="http://schemas.microsoft.com/office/drawing/2014/main" id="{068A37B0-6CAD-4CC8-8D58-31C5699789EA}"/>
              </a:ext>
            </a:extLst>
          </p:cNvPr>
          <p:cNvPicPr>
            <a:picLocks noChangeAspect="1"/>
          </p:cNvPicPr>
          <p:nvPr/>
        </p:nvPicPr>
        <p:blipFill>
          <a:blip r:embed="rId3"/>
          <a:stretch>
            <a:fillRect/>
          </a:stretch>
        </p:blipFill>
        <p:spPr>
          <a:xfrm>
            <a:off x="2441856" y="3164494"/>
            <a:ext cx="4191000" cy="3352800"/>
          </a:xfrm>
          <a:prstGeom prst="rect">
            <a:avLst/>
          </a:prstGeom>
        </p:spPr>
      </p:pic>
      <p:sp>
        <p:nvSpPr>
          <p:cNvPr id="10" name="CuadroTexto 9">
            <a:extLst>
              <a:ext uri="{FF2B5EF4-FFF2-40B4-BE49-F238E27FC236}">
                <a16:creationId xmlns:a16="http://schemas.microsoft.com/office/drawing/2014/main" id="{9B0628C4-3924-4E8B-9724-227351DB8877}"/>
              </a:ext>
            </a:extLst>
          </p:cNvPr>
          <p:cNvSpPr txBox="1"/>
          <p:nvPr/>
        </p:nvSpPr>
        <p:spPr>
          <a:xfrm>
            <a:off x="7237665" y="3116719"/>
            <a:ext cx="4462507" cy="830997"/>
          </a:xfrm>
          <a:prstGeom prst="rect">
            <a:avLst/>
          </a:prstGeom>
          <a:solidFill>
            <a:schemeClr val="tx2"/>
          </a:solidFill>
        </p:spPr>
        <p:txBody>
          <a:bodyPr wrap="square">
            <a:spAutoFit/>
          </a:bodyPr>
          <a:lstStyle/>
          <a:p>
            <a:r>
              <a:rPr lang="es-CO" sz="1600" dirty="0">
                <a:latin typeface="Roboto" panose="02000000000000000000" pitchFamily="2" charset="0"/>
                <a:ea typeface="Roboto" panose="02000000000000000000" pitchFamily="2" charset="0"/>
              </a:rPr>
              <a:t>El </a:t>
            </a:r>
            <a:r>
              <a:rPr lang="es-CO" sz="1600" b="1" dirty="0">
                <a:latin typeface="Roboto" panose="02000000000000000000" pitchFamily="2" charset="0"/>
                <a:ea typeface="Roboto" panose="02000000000000000000" pitchFamily="2" charset="0"/>
              </a:rPr>
              <a:t>programador</a:t>
            </a:r>
            <a:r>
              <a:rPr lang="es-CO" sz="1600" dirty="0">
                <a:latin typeface="Roboto" panose="02000000000000000000" pitchFamily="2" charset="0"/>
                <a:ea typeface="Roboto" panose="02000000000000000000" pitchFamily="2" charset="0"/>
              </a:rPr>
              <a:t> no manipula directamente los datos, sino que construyen los caminos para acceder a ellos.</a:t>
            </a:r>
          </a:p>
        </p:txBody>
      </p:sp>
      <p:pic>
        <p:nvPicPr>
          <p:cNvPr id="11" name="Picture 2" descr="SQL Database (generic) | Microsoft Azure Color">
            <a:extLst>
              <a:ext uri="{FF2B5EF4-FFF2-40B4-BE49-F238E27FC236}">
                <a16:creationId xmlns:a16="http://schemas.microsoft.com/office/drawing/2014/main" id="{AD69837B-3985-4BE0-A382-47C1B7C40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3906" y="4462504"/>
            <a:ext cx="569776" cy="75678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PostgreSQL - Wikipedia">
            <a:extLst>
              <a:ext uri="{FF2B5EF4-FFF2-40B4-BE49-F238E27FC236}">
                <a16:creationId xmlns:a16="http://schemas.microsoft.com/office/drawing/2014/main" id="{031BDCC9-A7F4-4801-80A0-CB557FBBD6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4827" y="4152630"/>
            <a:ext cx="716182" cy="738866"/>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What is MySQL? | OVHcloud Asia">
            <a:extLst>
              <a:ext uri="{FF2B5EF4-FFF2-40B4-BE49-F238E27FC236}">
                <a16:creationId xmlns:a16="http://schemas.microsoft.com/office/drawing/2014/main" id="{70D644CF-3A84-4E13-B68C-5A943EDAA2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2960" y="4161833"/>
            <a:ext cx="1403131" cy="601342"/>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a:extLst>
              <a:ext uri="{FF2B5EF4-FFF2-40B4-BE49-F238E27FC236}">
                <a16:creationId xmlns:a16="http://schemas.microsoft.com/office/drawing/2014/main" id="{28B30EA1-846F-42BA-99C2-637EFE0477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0872" y="4989125"/>
            <a:ext cx="1943653" cy="524381"/>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Java (programming language) - Wikipedia">
            <a:extLst>
              <a:ext uri="{FF2B5EF4-FFF2-40B4-BE49-F238E27FC236}">
                <a16:creationId xmlns:a16="http://schemas.microsoft.com/office/drawing/2014/main" id="{A9529271-A6A2-4158-8AA9-966C356C8C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44990" y="5489556"/>
            <a:ext cx="584667" cy="1072055"/>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a:extLst>
              <a:ext uri="{FF2B5EF4-FFF2-40B4-BE49-F238E27FC236}">
                <a16:creationId xmlns:a16="http://schemas.microsoft.com/office/drawing/2014/main" id="{3A04ADA1-AAA4-4B60-B31A-7A31C946F1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27777" y="5799828"/>
            <a:ext cx="785745" cy="785745"/>
          </a:xfrm>
          <a:prstGeom prst="rect">
            <a:avLst/>
          </a:prstGeom>
          <a:noFill/>
          <a:extLst>
            <a:ext uri="{909E8E84-426E-40DD-AFC4-6F175D3DCCD1}">
              <a14:hiddenFill xmlns:a14="http://schemas.microsoft.com/office/drawing/2010/main">
                <a:solidFill>
                  <a:srgbClr val="FFFFFF"/>
                </a:solidFill>
              </a14:hiddenFill>
            </a:ext>
          </a:extLst>
        </p:spPr>
      </p:pic>
      <p:pic>
        <p:nvPicPr>
          <p:cNvPr id="5133" name="Picture 13" descr="Go (lenguaje de programación ...">
            <a:extLst>
              <a:ext uri="{FF2B5EF4-FFF2-40B4-BE49-F238E27FC236}">
                <a16:creationId xmlns:a16="http://schemas.microsoft.com/office/drawing/2014/main" id="{5B2D62F5-FF86-4758-94F7-21A96C621E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11642" y="5644389"/>
            <a:ext cx="1171061" cy="43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76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Tipos de usuarios</a:t>
            </a:r>
            <a:endParaRPr dirty="0"/>
          </a:p>
        </p:txBody>
      </p:sp>
      <p:sp>
        <p:nvSpPr>
          <p:cNvPr id="6" name="Google Shape;310;p34">
            <a:extLst>
              <a:ext uri="{FF2B5EF4-FFF2-40B4-BE49-F238E27FC236}">
                <a16:creationId xmlns:a16="http://schemas.microsoft.com/office/drawing/2014/main" id="{036C9223-872D-4A3A-9CA0-1D52BD27DB4F}"/>
              </a:ext>
            </a:extLst>
          </p:cNvPr>
          <p:cNvSpPr txBox="1">
            <a:spLocks noGrp="1"/>
          </p:cNvSpPr>
          <p:nvPr>
            <p:ph type="body" idx="1"/>
          </p:nvPr>
        </p:nvSpPr>
        <p:spPr>
          <a:xfrm>
            <a:off x="887276" y="832417"/>
            <a:ext cx="10812896" cy="32981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CO" sz="2200" b="1" dirty="0">
                <a:latin typeface="Roboto" panose="02000000000000000000" pitchFamily="2" charset="0"/>
                <a:ea typeface="Roboto" panose="02000000000000000000" pitchFamily="2" charset="0"/>
              </a:rPr>
              <a:t>DBA – Database Administrator</a:t>
            </a:r>
            <a:endParaRPr lang="es-MX" sz="2200" b="1" dirty="0"/>
          </a:p>
          <a:p>
            <a:pPr marL="342900" indent="-342900"/>
            <a:r>
              <a:rPr lang="es-MX" sz="2000" dirty="0">
                <a:latin typeface="Roboto" panose="02000000000000000000" pitchFamily="2" charset="0"/>
                <a:ea typeface="Roboto" panose="02000000000000000000" pitchFamily="2" charset="0"/>
              </a:rPr>
              <a:t>Es el profesional responsable de la gestión integral y el mantenimiento del sistema</a:t>
            </a:r>
          </a:p>
          <a:p>
            <a:pPr marL="342900" indent="-342900"/>
            <a:r>
              <a:rPr lang="es-MX" sz="2000" dirty="0">
                <a:latin typeface="Roboto" panose="02000000000000000000" pitchFamily="2" charset="0"/>
                <a:ea typeface="Roboto" panose="02000000000000000000" pitchFamily="2" charset="0"/>
              </a:rPr>
              <a:t>Sus tareas son críticas para el funcionamiento de cualquier empresa y se dividen en cuatro áreas principales:</a:t>
            </a:r>
          </a:p>
          <a:p>
            <a:pPr marL="800100" lvl="1" indent="-342900"/>
            <a:r>
              <a:rPr lang="es-CO" sz="1800" dirty="0">
                <a:latin typeface="Roboto" panose="02000000000000000000" pitchFamily="2" charset="0"/>
                <a:ea typeface="Roboto" panose="02000000000000000000" pitchFamily="2" charset="0"/>
              </a:rPr>
              <a:t>Diseño de esquemas </a:t>
            </a:r>
          </a:p>
          <a:p>
            <a:pPr marL="800100" lvl="1" indent="-342900"/>
            <a:r>
              <a:rPr lang="es-MX" sz="1800" dirty="0">
                <a:latin typeface="Roboto" panose="02000000000000000000" pitchFamily="2" charset="0"/>
                <a:ea typeface="Roboto" panose="02000000000000000000" pitchFamily="2" charset="0"/>
              </a:rPr>
              <a:t>Seguridad y autorización.</a:t>
            </a:r>
          </a:p>
          <a:p>
            <a:pPr marL="800100" lvl="1" indent="-342900"/>
            <a:r>
              <a:rPr lang="es-MX" sz="1800" dirty="0">
                <a:latin typeface="Roboto" panose="02000000000000000000" pitchFamily="2" charset="0"/>
                <a:ea typeface="Roboto" panose="02000000000000000000" pitchFamily="2" charset="0"/>
              </a:rPr>
              <a:t>Disponibilidad y recuperación.</a:t>
            </a:r>
          </a:p>
          <a:p>
            <a:pPr marL="800100" lvl="1" indent="-342900"/>
            <a:r>
              <a:rPr lang="es-MX" sz="1800" dirty="0">
                <a:latin typeface="Roboto" panose="02000000000000000000" pitchFamily="2" charset="0"/>
                <a:ea typeface="Roboto" panose="02000000000000000000" pitchFamily="2" charset="0"/>
              </a:rPr>
              <a:t>Ajuste (Database Tuning).</a:t>
            </a:r>
          </a:p>
        </p:txBody>
      </p:sp>
      <p:pic>
        <p:nvPicPr>
          <p:cNvPr id="4" name="Imagen 3">
            <a:extLst>
              <a:ext uri="{FF2B5EF4-FFF2-40B4-BE49-F238E27FC236}">
                <a16:creationId xmlns:a16="http://schemas.microsoft.com/office/drawing/2014/main" id="{E137D264-C0B2-48B2-9D95-43A98EDD4B40}"/>
              </a:ext>
            </a:extLst>
          </p:cNvPr>
          <p:cNvPicPr>
            <a:picLocks noChangeAspect="1"/>
          </p:cNvPicPr>
          <p:nvPr/>
        </p:nvPicPr>
        <p:blipFill>
          <a:blip r:embed="rId3"/>
          <a:stretch>
            <a:fillRect/>
          </a:stretch>
        </p:blipFill>
        <p:spPr>
          <a:xfrm>
            <a:off x="4992539" y="2708986"/>
            <a:ext cx="4191000" cy="2971800"/>
          </a:xfrm>
          <a:prstGeom prst="rect">
            <a:avLst/>
          </a:prstGeom>
        </p:spPr>
      </p:pic>
      <p:sp>
        <p:nvSpPr>
          <p:cNvPr id="9" name="CuadroTexto 8">
            <a:extLst>
              <a:ext uri="{FF2B5EF4-FFF2-40B4-BE49-F238E27FC236}">
                <a16:creationId xmlns:a16="http://schemas.microsoft.com/office/drawing/2014/main" id="{77899A5F-E102-418C-8BB9-26B6F1FBB5F0}"/>
              </a:ext>
            </a:extLst>
          </p:cNvPr>
          <p:cNvSpPr txBox="1"/>
          <p:nvPr/>
        </p:nvSpPr>
        <p:spPr>
          <a:xfrm>
            <a:off x="5068650" y="6114422"/>
            <a:ext cx="3862552" cy="338554"/>
          </a:xfrm>
          <a:prstGeom prst="rect">
            <a:avLst/>
          </a:prstGeom>
          <a:solidFill>
            <a:schemeClr val="tx2"/>
          </a:solidFill>
        </p:spPr>
        <p:txBody>
          <a:bodyPr wrap="square">
            <a:spAutoFit/>
          </a:bodyPr>
          <a:lstStyle/>
          <a:p>
            <a:r>
              <a:rPr lang="es-CO" sz="1600" dirty="0">
                <a:latin typeface="Roboto" panose="02000000000000000000" pitchFamily="2" charset="0"/>
                <a:ea typeface="Roboto" panose="02000000000000000000" pitchFamily="2" charset="0"/>
              </a:rPr>
              <a:t>El </a:t>
            </a:r>
            <a:r>
              <a:rPr lang="es-CO" sz="1600" b="1" dirty="0">
                <a:latin typeface="Roboto" panose="02000000000000000000" pitchFamily="2" charset="0"/>
                <a:ea typeface="Roboto" panose="02000000000000000000" pitchFamily="2" charset="0"/>
              </a:rPr>
              <a:t>DBA</a:t>
            </a:r>
            <a:r>
              <a:rPr lang="es-CO" sz="1600" dirty="0">
                <a:latin typeface="Roboto" panose="02000000000000000000" pitchFamily="2" charset="0"/>
                <a:ea typeface="Roboto" panose="02000000000000000000" pitchFamily="2" charset="0"/>
              </a:rPr>
              <a:t> no usa la base de datos: la cuida.</a:t>
            </a:r>
          </a:p>
        </p:txBody>
      </p:sp>
      <p:pic>
        <p:nvPicPr>
          <p:cNvPr id="17" name="Picture 2" descr="SQL Database (generic) | Microsoft Azure Color">
            <a:extLst>
              <a:ext uri="{FF2B5EF4-FFF2-40B4-BE49-F238E27FC236}">
                <a16:creationId xmlns:a16="http://schemas.microsoft.com/office/drawing/2014/main" id="{C45D2771-CBB3-4BE9-B39B-CB8F94645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690" y="4389767"/>
            <a:ext cx="745059" cy="98959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PostgreSQL - Wikipedia">
            <a:extLst>
              <a:ext uri="{FF2B5EF4-FFF2-40B4-BE49-F238E27FC236}">
                <a16:creationId xmlns:a16="http://schemas.microsoft.com/office/drawing/2014/main" id="{C753DDB4-4D8E-4C8C-96F3-40BD43FE2D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3539" y="2361353"/>
            <a:ext cx="959210" cy="9895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 descr="What is MySQL? | OVHcloud Asia">
            <a:extLst>
              <a:ext uri="{FF2B5EF4-FFF2-40B4-BE49-F238E27FC236}">
                <a16:creationId xmlns:a16="http://schemas.microsoft.com/office/drawing/2014/main" id="{D2E909E7-98AF-467D-A68C-7900D8EEE8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1642" y="2582713"/>
            <a:ext cx="1787811" cy="7662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7">
            <a:extLst>
              <a:ext uri="{FF2B5EF4-FFF2-40B4-BE49-F238E27FC236}">
                <a16:creationId xmlns:a16="http://schemas.microsoft.com/office/drawing/2014/main" id="{8F14801F-0BB1-48B6-A67E-BD0B04F2AA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2698" y="3513072"/>
            <a:ext cx="2288786" cy="6174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9" descr="Java (programming language) - Wikipedia">
            <a:extLst>
              <a:ext uri="{FF2B5EF4-FFF2-40B4-BE49-F238E27FC236}">
                <a16:creationId xmlns:a16="http://schemas.microsoft.com/office/drawing/2014/main" id="{205A6F3C-8D68-4CCF-845F-F93BC5938E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13688" y="5186976"/>
            <a:ext cx="598120" cy="109672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1">
            <a:extLst>
              <a:ext uri="{FF2B5EF4-FFF2-40B4-BE49-F238E27FC236}">
                <a16:creationId xmlns:a16="http://schemas.microsoft.com/office/drawing/2014/main" id="{9670C7B1-260A-4CB0-B066-1BFC12AC00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20815" y="4265899"/>
            <a:ext cx="785745" cy="7857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3" descr="Go (lenguaje de programación ...">
            <a:extLst>
              <a:ext uri="{FF2B5EF4-FFF2-40B4-BE49-F238E27FC236}">
                <a16:creationId xmlns:a16="http://schemas.microsoft.com/office/drawing/2014/main" id="{B28AB393-D267-4EDB-BBF5-1FE68185E9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09690" y="5659503"/>
            <a:ext cx="1171061" cy="43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729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3" name="Título 2">
            <a:extLst>
              <a:ext uri="{FF2B5EF4-FFF2-40B4-BE49-F238E27FC236}">
                <a16:creationId xmlns:a16="http://schemas.microsoft.com/office/drawing/2014/main" id="{C98C59EC-F126-45E7-B7C1-9AB9A32ED14F}"/>
              </a:ext>
            </a:extLst>
          </p:cNvPr>
          <p:cNvSpPr>
            <a:spLocks noGrp="1"/>
          </p:cNvSpPr>
          <p:nvPr>
            <p:ph type="title"/>
          </p:nvPr>
        </p:nvSpPr>
        <p:spPr/>
        <p:txBody>
          <a:bodyPr/>
          <a:lstStyle/>
          <a:p>
            <a:r>
              <a:rPr lang="es-CO" dirty="0"/>
              <a:t>Sobre el curso</a:t>
            </a:r>
          </a:p>
        </p:txBody>
      </p:sp>
      <p:sp>
        <p:nvSpPr>
          <p:cNvPr id="6" name="Google Shape;310;p34">
            <a:extLst>
              <a:ext uri="{FF2B5EF4-FFF2-40B4-BE49-F238E27FC236}">
                <a16:creationId xmlns:a16="http://schemas.microsoft.com/office/drawing/2014/main" id="{CF851078-B9A5-498B-8A59-BAB678895DC4}"/>
              </a:ext>
            </a:extLst>
          </p:cNvPr>
          <p:cNvSpPr txBox="1">
            <a:spLocks noGrp="1"/>
          </p:cNvSpPr>
          <p:nvPr>
            <p:ph type="body" idx="1"/>
          </p:nvPr>
        </p:nvSpPr>
        <p:spPr>
          <a:xfrm>
            <a:off x="916650" y="999331"/>
            <a:ext cx="10515600" cy="17543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342900" indent="-342900"/>
            <a:r>
              <a:rPr lang="es-MX" sz="2200" dirty="0"/>
              <a:t>En este curso se abordaran algunos conceptos relacionados con el diseño y la implementación de sistemas de gestión de bases de datos orientados a disco.</a:t>
            </a:r>
          </a:p>
          <a:p>
            <a:pPr marL="342900" indent="-342900"/>
            <a:r>
              <a:rPr lang="es-MX" sz="2200" dirty="0"/>
              <a:t>No es un curso sobre cómo usar una base de datos para construir aplicaciones ni sobre cómo administrar una base de datos.</a:t>
            </a:r>
          </a:p>
        </p:txBody>
      </p:sp>
      <p:pic>
        <p:nvPicPr>
          <p:cNvPr id="4" name="Imagen 3">
            <a:extLst>
              <a:ext uri="{FF2B5EF4-FFF2-40B4-BE49-F238E27FC236}">
                <a16:creationId xmlns:a16="http://schemas.microsoft.com/office/drawing/2014/main" id="{A0F7EB7B-9910-4868-98B2-3FFA99FAFF92}"/>
              </a:ext>
            </a:extLst>
          </p:cNvPr>
          <p:cNvPicPr>
            <a:picLocks noChangeAspect="1"/>
          </p:cNvPicPr>
          <p:nvPr/>
        </p:nvPicPr>
        <p:blipFill>
          <a:blip r:embed="rId3"/>
          <a:stretch>
            <a:fillRect/>
          </a:stretch>
        </p:blipFill>
        <p:spPr>
          <a:xfrm>
            <a:off x="3053206" y="2875236"/>
            <a:ext cx="5391150" cy="3314700"/>
          </a:xfrm>
          <a:prstGeom prst="rect">
            <a:avLst/>
          </a:prstGeom>
        </p:spPr>
      </p:pic>
    </p:spTree>
    <p:extLst>
      <p:ext uri="{BB962C8B-B14F-4D97-AF65-F5344CB8AC3E}">
        <p14:creationId xmlns:p14="http://schemas.microsoft.com/office/powerpoint/2010/main" val="2869497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Modelos de datos (Data Models)</a:t>
            </a:r>
            <a:endParaRPr dirty="0"/>
          </a:p>
        </p:txBody>
      </p:sp>
      <p:sp>
        <p:nvSpPr>
          <p:cNvPr id="6" name="Google Shape;310;p34">
            <a:extLst>
              <a:ext uri="{FF2B5EF4-FFF2-40B4-BE49-F238E27FC236}">
                <a16:creationId xmlns:a16="http://schemas.microsoft.com/office/drawing/2014/main" id="{036C9223-872D-4A3A-9CA0-1D52BD27DB4F}"/>
              </a:ext>
            </a:extLst>
          </p:cNvPr>
          <p:cNvSpPr txBox="1">
            <a:spLocks noGrp="1"/>
          </p:cNvSpPr>
          <p:nvPr>
            <p:ph type="body" idx="1"/>
          </p:nvPr>
        </p:nvSpPr>
        <p:spPr>
          <a:xfrm>
            <a:off x="916650" y="825771"/>
            <a:ext cx="10734067" cy="412460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342900" indent="-342900"/>
            <a:r>
              <a:rPr lang="es-MX" sz="2200" dirty="0"/>
              <a:t>Un </a:t>
            </a:r>
            <a:r>
              <a:rPr lang="es-MX" sz="2200" b="1" dirty="0"/>
              <a:t>modelo de datos</a:t>
            </a:r>
            <a:r>
              <a:rPr lang="es-MX" sz="2200" dirty="0"/>
              <a:t> es un conjunto de </a:t>
            </a:r>
            <a:r>
              <a:rPr lang="es-MX" sz="2200" u="sng" dirty="0"/>
              <a:t>conceptos</a:t>
            </a:r>
            <a:r>
              <a:rPr lang="es-MX" sz="2200" dirty="0"/>
              <a:t> y </a:t>
            </a:r>
            <a:r>
              <a:rPr lang="es-MX" sz="2200" u="sng" dirty="0"/>
              <a:t>reglas</a:t>
            </a:r>
            <a:r>
              <a:rPr lang="es-MX" sz="2200" dirty="0"/>
              <a:t> utilizados para describir la estructura de una base de datos. </a:t>
            </a:r>
          </a:p>
          <a:p>
            <a:pPr marL="342900" indent="-342900"/>
            <a:r>
              <a:rPr lang="es-MX" sz="2200" dirty="0"/>
              <a:t>Para que un modelo sea completo, debe describir cuatro cosas:</a:t>
            </a:r>
          </a:p>
          <a:p>
            <a:pPr marL="800100" lvl="1" indent="-342900"/>
            <a:r>
              <a:rPr lang="es-MX" sz="2000" b="1" dirty="0"/>
              <a:t>Data (Datos)</a:t>
            </a:r>
            <a:r>
              <a:rPr lang="es-MX" sz="2000" dirty="0"/>
              <a:t>: Qué vamos a guardar (ej. Artistas y Álbumes).</a:t>
            </a:r>
          </a:p>
          <a:p>
            <a:pPr marL="800100" lvl="1" indent="-342900"/>
            <a:r>
              <a:rPr lang="es-MX" sz="2000" b="1" dirty="0"/>
              <a:t>Relationships (Relaciones)</a:t>
            </a:r>
            <a:r>
              <a:rPr lang="es-MX" sz="2000" dirty="0"/>
              <a:t>: Cómo se conectan (ej. Un artista crea un álbum).</a:t>
            </a:r>
          </a:p>
          <a:p>
            <a:pPr marL="800100" lvl="1" indent="-342900"/>
            <a:r>
              <a:rPr lang="es-MX" sz="2000" b="1" dirty="0"/>
              <a:t>Semantics (Semántica)</a:t>
            </a:r>
            <a:r>
              <a:rPr lang="es-MX" sz="2000" dirty="0"/>
              <a:t>: El significado de los datos (ej. Que el campo "año" se refiere a la fecha de lanzamiento y no a la edad del cantante).</a:t>
            </a:r>
          </a:p>
          <a:p>
            <a:pPr marL="800100" lvl="1" indent="-342900"/>
            <a:r>
              <a:rPr lang="es-MX" sz="2000" b="1" dirty="0"/>
              <a:t>Constraints (Restricciones)</a:t>
            </a:r>
            <a:r>
              <a:rPr lang="es-MX" sz="2000" dirty="0"/>
              <a:t>: Las reglas de seguridad (ej. "El año no puede estar vacío" o "El nombre del artista debe ser texto").</a:t>
            </a:r>
          </a:p>
          <a:p>
            <a:pPr marL="342900" indent="-342900"/>
            <a:r>
              <a:rPr lang="es-MX" sz="2400" dirty="0"/>
              <a:t>Elegir el modelo de datos adecuado es crucial, porque afecta la eficiencia con la que podemos almacenar, acceder y gestionar los datos.</a:t>
            </a:r>
          </a:p>
        </p:txBody>
      </p:sp>
    </p:spTree>
    <p:extLst>
      <p:ext uri="{BB962C8B-B14F-4D97-AF65-F5344CB8AC3E}">
        <p14:creationId xmlns:p14="http://schemas.microsoft.com/office/powerpoint/2010/main" val="471250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Modelos de datos (Data Models)</a:t>
            </a:r>
            <a:endParaRPr dirty="0"/>
          </a:p>
        </p:txBody>
      </p:sp>
      <p:sp>
        <p:nvSpPr>
          <p:cNvPr id="6" name="Google Shape;310;p34">
            <a:extLst>
              <a:ext uri="{FF2B5EF4-FFF2-40B4-BE49-F238E27FC236}">
                <a16:creationId xmlns:a16="http://schemas.microsoft.com/office/drawing/2014/main" id="{036C9223-872D-4A3A-9CA0-1D52BD27DB4F}"/>
              </a:ext>
            </a:extLst>
          </p:cNvPr>
          <p:cNvSpPr txBox="1">
            <a:spLocks noGrp="1"/>
          </p:cNvSpPr>
          <p:nvPr>
            <p:ph type="body" idx="1"/>
          </p:nvPr>
        </p:nvSpPr>
        <p:spPr>
          <a:xfrm>
            <a:off x="916650" y="825771"/>
            <a:ext cx="10734067" cy="57484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MX" sz="2200" b="1" dirty="0"/>
              <a:t>Tipos de modelos</a:t>
            </a:r>
          </a:p>
          <a:p>
            <a:pPr marL="342900" indent="-342900"/>
            <a:r>
              <a:rPr lang="es-MX" sz="2400" dirty="0"/>
              <a:t>Elegir el modelo de datos adecuado es crucial, porque afecta la eficiencia con la que podemos almacenar, acceder y gestionar los datos.</a:t>
            </a:r>
          </a:p>
          <a:p>
            <a:pPr marL="342900" indent="-342900"/>
            <a:r>
              <a:rPr lang="es-MX" sz="2200" dirty="0"/>
              <a:t>Existen diferentes modelos para describir la estructura de la información y sus </a:t>
            </a:r>
            <a:r>
              <a:rPr lang="es-MX" sz="2200" dirty="0">
                <a:latin typeface="Roboto" panose="02000000000000000000" pitchFamily="2" charset="0"/>
                <a:ea typeface="Roboto" panose="02000000000000000000" pitchFamily="2" charset="0"/>
              </a:rPr>
              <a:t>relaciones</a:t>
            </a:r>
          </a:p>
          <a:p>
            <a:pPr marL="800100" lvl="1"/>
            <a:r>
              <a:rPr lang="es-MX" sz="2000" b="1" dirty="0">
                <a:latin typeface="Roboto" panose="02000000000000000000" pitchFamily="2" charset="0"/>
                <a:ea typeface="Roboto" panose="02000000000000000000" pitchFamily="2" charset="0"/>
              </a:rPr>
              <a:t>Modelos obsoletos</a:t>
            </a:r>
            <a:r>
              <a:rPr lang="es-MX" sz="2000" dirty="0">
                <a:latin typeface="Roboto" panose="02000000000000000000" pitchFamily="2" charset="0"/>
                <a:ea typeface="Roboto" panose="02000000000000000000" pitchFamily="2" charset="0"/>
              </a:rPr>
              <a:t>:</a:t>
            </a:r>
          </a:p>
          <a:p>
            <a:pPr marL="1257300" lvl="2"/>
            <a:r>
              <a:rPr lang="es-MX" dirty="0">
                <a:latin typeface="Roboto" panose="02000000000000000000" pitchFamily="2" charset="0"/>
                <a:ea typeface="Roboto" panose="02000000000000000000" pitchFamily="2" charset="0"/>
              </a:rPr>
              <a:t>Sistemas de Archivos (Flat Files)</a:t>
            </a:r>
          </a:p>
          <a:p>
            <a:pPr marL="1257300" lvl="2"/>
            <a:r>
              <a:rPr lang="es-MX" dirty="0">
                <a:latin typeface="Roboto" panose="02000000000000000000" pitchFamily="2" charset="0"/>
                <a:ea typeface="Roboto" panose="02000000000000000000" pitchFamily="2" charset="0"/>
              </a:rPr>
              <a:t>Modelo Jerárquico (IMS)</a:t>
            </a:r>
          </a:p>
          <a:p>
            <a:pPr marL="1257300" lvl="2"/>
            <a:r>
              <a:rPr lang="es-MX" i="0" dirty="0">
                <a:solidFill>
                  <a:srgbClr val="303030"/>
                </a:solidFill>
                <a:effectLst/>
                <a:latin typeface="Roboto" panose="02000000000000000000" pitchFamily="2" charset="0"/>
                <a:ea typeface="Roboto" panose="02000000000000000000" pitchFamily="2" charset="0"/>
              </a:rPr>
              <a:t>Modelo de Red (CODASYL/IDS)</a:t>
            </a:r>
            <a:endParaRPr lang="es-MX" dirty="0">
              <a:latin typeface="Roboto" panose="02000000000000000000" pitchFamily="2" charset="0"/>
              <a:ea typeface="Roboto" panose="02000000000000000000" pitchFamily="2" charset="0"/>
            </a:endParaRPr>
          </a:p>
          <a:p>
            <a:pPr marL="800100" lvl="1" indent="-342900"/>
            <a:r>
              <a:rPr lang="es-MX" sz="2000" b="1" dirty="0">
                <a:latin typeface="Roboto" panose="02000000000000000000" pitchFamily="2" charset="0"/>
                <a:ea typeface="Roboto" panose="02000000000000000000" pitchFamily="2" charset="0"/>
              </a:rPr>
              <a:t>Modelo relacional</a:t>
            </a:r>
            <a:r>
              <a:rPr lang="es-MX" sz="2000" dirty="0">
                <a:latin typeface="Roboto" panose="02000000000000000000" pitchFamily="2" charset="0"/>
                <a:ea typeface="Roboto" panose="02000000000000000000" pitchFamily="2" charset="0"/>
              </a:rPr>
              <a:t>:</a:t>
            </a:r>
          </a:p>
          <a:p>
            <a:pPr marL="800100" lvl="1" indent="-342900"/>
            <a:r>
              <a:rPr lang="es-MX" sz="2000" b="1" dirty="0">
                <a:latin typeface="Roboto" panose="02000000000000000000" pitchFamily="2" charset="0"/>
                <a:ea typeface="Roboto" panose="02000000000000000000" pitchFamily="2" charset="0"/>
              </a:rPr>
              <a:t>Modelos no SQL</a:t>
            </a:r>
            <a:r>
              <a:rPr lang="es-MX" sz="2000" dirty="0">
                <a:latin typeface="Roboto" panose="02000000000000000000" pitchFamily="2" charset="0"/>
                <a:ea typeface="Roboto" panose="02000000000000000000" pitchFamily="2" charset="0"/>
              </a:rPr>
              <a:t>:</a:t>
            </a:r>
          </a:p>
          <a:p>
            <a:pPr marL="1257300" lvl="2"/>
            <a:r>
              <a:rPr lang="es-CO" sz="2000" i="0" dirty="0">
                <a:solidFill>
                  <a:srgbClr val="303030"/>
                </a:solidFill>
                <a:effectLst/>
                <a:latin typeface="Roboto" panose="02000000000000000000" pitchFamily="2" charset="0"/>
                <a:ea typeface="Roboto" panose="02000000000000000000" pitchFamily="2" charset="0"/>
              </a:rPr>
              <a:t>Modelo de Documentos</a:t>
            </a:r>
            <a:endParaRPr lang="es-MX" sz="2000" i="0" dirty="0">
              <a:solidFill>
                <a:srgbClr val="303030"/>
              </a:solidFill>
              <a:effectLst/>
              <a:latin typeface="Roboto" panose="02000000000000000000" pitchFamily="2" charset="0"/>
              <a:ea typeface="Roboto" panose="02000000000000000000" pitchFamily="2" charset="0"/>
            </a:endParaRPr>
          </a:p>
          <a:p>
            <a:pPr marL="1257300" lvl="2"/>
            <a:r>
              <a:rPr lang="es-CO" sz="2000" i="0" dirty="0">
                <a:solidFill>
                  <a:srgbClr val="303030"/>
                </a:solidFill>
                <a:effectLst/>
                <a:latin typeface="Roboto" panose="02000000000000000000" pitchFamily="2" charset="0"/>
                <a:ea typeface="Roboto" panose="02000000000000000000" pitchFamily="2" charset="0"/>
              </a:rPr>
              <a:t>Clave-Valor (Key-</a:t>
            </a:r>
            <a:r>
              <a:rPr lang="es-CO" sz="2000" i="0" dirty="0" err="1">
                <a:solidFill>
                  <a:srgbClr val="303030"/>
                </a:solidFill>
                <a:effectLst/>
                <a:latin typeface="Roboto" panose="02000000000000000000" pitchFamily="2" charset="0"/>
                <a:ea typeface="Roboto" panose="02000000000000000000" pitchFamily="2" charset="0"/>
              </a:rPr>
              <a:t>Value</a:t>
            </a:r>
            <a:r>
              <a:rPr lang="es-CO" sz="2000" i="0" dirty="0">
                <a:solidFill>
                  <a:srgbClr val="303030"/>
                </a:solidFill>
                <a:effectLst/>
                <a:latin typeface="Roboto" panose="02000000000000000000" pitchFamily="2" charset="0"/>
                <a:ea typeface="Roboto" panose="02000000000000000000" pitchFamily="2" charset="0"/>
              </a:rPr>
              <a:t>)</a:t>
            </a:r>
            <a:endParaRPr lang="es-MX" sz="2000" dirty="0">
              <a:solidFill>
                <a:srgbClr val="303030"/>
              </a:solidFill>
              <a:latin typeface="Roboto" panose="02000000000000000000" pitchFamily="2" charset="0"/>
              <a:ea typeface="Roboto" panose="02000000000000000000" pitchFamily="2" charset="0"/>
            </a:endParaRPr>
          </a:p>
          <a:p>
            <a:pPr marL="1257300" lvl="2"/>
            <a:r>
              <a:rPr lang="es-CO" sz="2000" i="0" dirty="0">
                <a:solidFill>
                  <a:srgbClr val="303030"/>
                </a:solidFill>
                <a:effectLst/>
                <a:latin typeface="Roboto" panose="02000000000000000000" pitchFamily="2" charset="0"/>
                <a:ea typeface="Roboto" panose="02000000000000000000" pitchFamily="2" charset="0"/>
              </a:rPr>
              <a:t>Modelo de Grafos</a:t>
            </a:r>
          </a:p>
          <a:p>
            <a:pPr marL="1257300" lvl="2"/>
            <a:r>
              <a:rPr lang="es-CO" sz="2000" i="0" dirty="0">
                <a:solidFill>
                  <a:srgbClr val="303030"/>
                </a:solidFill>
                <a:effectLst/>
                <a:latin typeface="Roboto" panose="02000000000000000000" pitchFamily="2" charset="0"/>
                <a:ea typeface="Roboto" panose="02000000000000000000" pitchFamily="2" charset="0"/>
              </a:rPr>
              <a:t>Columna Ancha (Wide-</a:t>
            </a:r>
            <a:r>
              <a:rPr lang="es-CO" sz="2000" i="0" dirty="0" err="1">
                <a:solidFill>
                  <a:srgbClr val="303030"/>
                </a:solidFill>
                <a:effectLst/>
                <a:latin typeface="Roboto" panose="02000000000000000000" pitchFamily="2" charset="0"/>
                <a:ea typeface="Roboto" panose="02000000000000000000" pitchFamily="2" charset="0"/>
              </a:rPr>
              <a:t>Column</a:t>
            </a:r>
            <a:r>
              <a:rPr lang="es-CO" sz="2000" i="0" dirty="0">
                <a:solidFill>
                  <a:srgbClr val="303030"/>
                </a:solidFill>
                <a:effectLst/>
                <a:latin typeface="Roboto" panose="02000000000000000000" pitchFamily="2" charset="0"/>
                <a:ea typeface="Roboto" panose="02000000000000000000" pitchFamily="2" charset="0"/>
              </a:rPr>
              <a:t>/Column-Family)</a:t>
            </a:r>
          </a:p>
          <a:p>
            <a:pPr marL="800100" lvl="1"/>
            <a:r>
              <a:rPr lang="es-MX" sz="2000" b="1" dirty="0"/>
              <a:t>Entity-Relationship (ER):</a:t>
            </a:r>
            <a:r>
              <a:rPr lang="es-MX" sz="2000" dirty="0"/>
              <a:t> Principalmente para diseño.</a:t>
            </a:r>
            <a:endParaRPr lang="es-MX" sz="2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000500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Modelo Entidad - Relación</a:t>
            </a:r>
            <a:endParaRPr dirty="0"/>
          </a:p>
        </p:txBody>
      </p:sp>
      <p:sp>
        <p:nvSpPr>
          <p:cNvPr id="6" name="Google Shape;310;p34">
            <a:extLst>
              <a:ext uri="{FF2B5EF4-FFF2-40B4-BE49-F238E27FC236}">
                <a16:creationId xmlns:a16="http://schemas.microsoft.com/office/drawing/2014/main" id="{036C9223-872D-4A3A-9CA0-1D52BD27DB4F}"/>
              </a:ext>
            </a:extLst>
          </p:cNvPr>
          <p:cNvSpPr txBox="1">
            <a:spLocks noGrp="1"/>
          </p:cNvSpPr>
          <p:nvPr>
            <p:ph type="body" idx="1"/>
          </p:nvPr>
        </p:nvSpPr>
        <p:spPr>
          <a:xfrm>
            <a:off x="916650" y="910564"/>
            <a:ext cx="10734067" cy="10916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MX" sz="2200" b="1" dirty="0">
                <a:solidFill>
                  <a:schemeClr val="accent2"/>
                </a:solidFill>
              </a:rPr>
              <a:t>Modelo Entidad - Relación</a:t>
            </a:r>
            <a:r>
              <a:rPr lang="es-MX" sz="2200" dirty="0">
                <a:solidFill>
                  <a:schemeClr val="accent2"/>
                </a:solidFill>
              </a:rPr>
              <a:t> </a:t>
            </a:r>
          </a:p>
          <a:p>
            <a:pPr marL="342900" indent="-342900"/>
            <a:r>
              <a:rPr lang="es-MX" sz="2200" dirty="0"/>
              <a:t>Define la arquitectura de la base de datos</a:t>
            </a:r>
          </a:p>
          <a:p>
            <a:pPr marL="342900" indent="-342900"/>
            <a:endParaRPr lang="es-MX" sz="2000" dirty="0"/>
          </a:p>
        </p:txBody>
      </p:sp>
      <p:sp>
        <p:nvSpPr>
          <p:cNvPr id="7" name="Google Shape;310;p34">
            <a:extLst>
              <a:ext uri="{FF2B5EF4-FFF2-40B4-BE49-F238E27FC236}">
                <a16:creationId xmlns:a16="http://schemas.microsoft.com/office/drawing/2014/main" id="{53241C9C-90C5-42A4-894E-9723255EB0A8}"/>
              </a:ext>
            </a:extLst>
          </p:cNvPr>
          <p:cNvSpPr txBox="1">
            <a:spLocks/>
          </p:cNvSpPr>
          <p:nvPr/>
        </p:nvSpPr>
        <p:spPr>
          <a:xfrm>
            <a:off x="916650" y="1864649"/>
            <a:ext cx="11002081" cy="83582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MX" sz="2000" b="1" dirty="0">
                <a:solidFill>
                  <a:srgbClr val="C00000"/>
                </a:solidFill>
              </a:rPr>
              <a:t>Crear una base de datos que modele una aplicación de música digital para llevar el registro de artistas y álbumes.</a:t>
            </a:r>
          </a:p>
        </p:txBody>
      </p:sp>
      <p:sp>
        <p:nvSpPr>
          <p:cNvPr id="8" name="Google Shape;310;p34">
            <a:extLst>
              <a:ext uri="{FF2B5EF4-FFF2-40B4-BE49-F238E27FC236}">
                <a16:creationId xmlns:a16="http://schemas.microsoft.com/office/drawing/2014/main" id="{CEC866B6-DE5B-4209-8CE5-A386FCACD274}"/>
              </a:ext>
            </a:extLst>
          </p:cNvPr>
          <p:cNvSpPr txBox="1">
            <a:spLocks/>
          </p:cNvSpPr>
          <p:nvPr/>
        </p:nvSpPr>
        <p:spPr>
          <a:xfrm>
            <a:off x="916650" y="2662257"/>
            <a:ext cx="7707088" cy="253305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342900" indent="-342900"/>
            <a:r>
              <a:rPr lang="es-MX" sz="2000" b="1" dirty="0"/>
              <a:t>Entidades</a:t>
            </a:r>
            <a:r>
              <a:rPr lang="es-MX" sz="2000" dirty="0"/>
              <a:t>:</a:t>
            </a:r>
          </a:p>
          <a:p>
            <a:pPr marL="800100" lvl="1" indent="-342900"/>
            <a:r>
              <a:rPr lang="es-MX" sz="1800" dirty="0"/>
              <a:t>Los </a:t>
            </a:r>
            <a:r>
              <a:rPr lang="es-MX" sz="1800" b="1" u="sng" dirty="0"/>
              <a:t>Artistas</a:t>
            </a:r>
            <a:r>
              <a:rPr lang="es-MX" sz="1800" dirty="0"/>
              <a:t> tienen nombre, el año en que iniciaron y su país de origen.</a:t>
            </a:r>
          </a:p>
          <a:p>
            <a:pPr marL="800100" lvl="1" indent="-342900"/>
            <a:r>
              <a:rPr lang="es-MX" sz="1800" dirty="0"/>
              <a:t>Los </a:t>
            </a:r>
            <a:r>
              <a:rPr lang="es-MX" sz="1800" b="1" u="sng" dirty="0"/>
              <a:t>Álbumes</a:t>
            </a:r>
            <a:r>
              <a:rPr lang="es-MX" sz="1800" dirty="0"/>
              <a:t> tienen nombre y año de lanzamiento.</a:t>
            </a:r>
          </a:p>
          <a:p>
            <a:pPr marL="342900" indent="-342900"/>
            <a:r>
              <a:rPr lang="es-MX" sz="2000" b="1" dirty="0"/>
              <a:t>Relaciones</a:t>
            </a:r>
            <a:r>
              <a:rPr lang="es-MX" sz="2000" dirty="0"/>
              <a:t>:</a:t>
            </a:r>
          </a:p>
          <a:p>
            <a:pPr marL="800100" lvl="1" indent="-342900"/>
            <a:r>
              <a:rPr lang="es-MX" sz="1800" dirty="0"/>
              <a:t>Un </a:t>
            </a:r>
            <a:r>
              <a:rPr lang="es-MX" sz="1800" b="1" u="sng" dirty="0"/>
              <a:t>Álbum</a:t>
            </a:r>
            <a:r>
              <a:rPr lang="es-MX" sz="1800" dirty="0"/>
              <a:t> tiene uno o más </a:t>
            </a:r>
            <a:r>
              <a:rPr lang="es-MX" sz="1800" b="1" u="sng" dirty="0"/>
              <a:t>Artistas</a:t>
            </a:r>
            <a:r>
              <a:rPr lang="es-MX" sz="1800" dirty="0"/>
              <a:t>.</a:t>
            </a:r>
          </a:p>
          <a:p>
            <a:pPr marL="800100" lvl="1" indent="-342900"/>
            <a:r>
              <a:rPr lang="es-MX" sz="1800" dirty="0"/>
              <a:t>Un </a:t>
            </a:r>
            <a:r>
              <a:rPr lang="es-MX" sz="1800" b="1" u="sng" dirty="0"/>
              <a:t>Álbum</a:t>
            </a:r>
            <a:r>
              <a:rPr lang="es-MX" sz="1800" dirty="0"/>
              <a:t> tiene múltiples </a:t>
            </a:r>
            <a:r>
              <a:rPr lang="es-MX" sz="1800" b="1" u="sng" dirty="0"/>
              <a:t>Pistas</a:t>
            </a:r>
            <a:r>
              <a:rPr lang="es-MX" sz="1800" dirty="0"/>
              <a:t>.</a:t>
            </a:r>
          </a:p>
        </p:txBody>
      </p:sp>
      <p:pic>
        <p:nvPicPr>
          <p:cNvPr id="11" name="Imagen 10">
            <a:extLst>
              <a:ext uri="{FF2B5EF4-FFF2-40B4-BE49-F238E27FC236}">
                <a16:creationId xmlns:a16="http://schemas.microsoft.com/office/drawing/2014/main" id="{DCB24890-E279-4D18-A2A9-CA7AE0FC3F5B}"/>
              </a:ext>
            </a:extLst>
          </p:cNvPr>
          <p:cNvPicPr>
            <a:picLocks noChangeAspect="1"/>
          </p:cNvPicPr>
          <p:nvPr/>
        </p:nvPicPr>
        <p:blipFill>
          <a:blip r:embed="rId3"/>
          <a:stretch>
            <a:fillRect/>
          </a:stretch>
        </p:blipFill>
        <p:spPr>
          <a:xfrm>
            <a:off x="8907518" y="2640611"/>
            <a:ext cx="2743200" cy="3899338"/>
          </a:xfrm>
          <a:prstGeom prst="rect">
            <a:avLst/>
          </a:prstGeom>
        </p:spPr>
      </p:pic>
    </p:spTree>
    <p:extLst>
      <p:ext uri="{BB962C8B-B14F-4D97-AF65-F5344CB8AC3E}">
        <p14:creationId xmlns:p14="http://schemas.microsoft.com/office/powerpoint/2010/main" val="3851600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Modelo relacional</a:t>
            </a:r>
            <a:endParaRPr dirty="0"/>
          </a:p>
        </p:txBody>
      </p:sp>
      <p:sp>
        <p:nvSpPr>
          <p:cNvPr id="6" name="Google Shape;310;p34">
            <a:extLst>
              <a:ext uri="{FF2B5EF4-FFF2-40B4-BE49-F238E27FC236}">
                <a16:creationId xmlns:a16="http://schemas.microsoft.com/office/drawing/2014/main" id="{036C9223-872D-4A3A-9CA0-1D52BD27DB4F}"/>
              </a:ext>
            </a:extLst>
          </p:cNvPr>
          <p:cNvSpPr txBox="1">
            <a:spLocks noGrp="1"/>
          </p:cNvSpPr>
          <p:nvPr>
            <p:ph type="body" idx="1"/>
          </p:nvPr>
        </p:nvSpPr>
        <p:spPr>
          <a:xfrm>
            <a:off x="916650" y="910566"/>
            <a:ext cx="10842924" cy="82147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MX" sz="2200" dirty="0"/>
              <a:t>Es una colección de información organizada en relaciones, comúnmente conocidas como </a:t>
            </a:r>
            <a:r>
              <a:rPr lang="es-MX" sz="2200" b="1" dirty="0"/>
              <a:t>tablas</a:t>
            </a:r>
            <a:r>
              <a:rPr lang="es-MX" sz="2200" dirty="0"/>
              <a:t>.</a:t>
            </a:r>
            <a:endParaRPr lang="es-MX" sz="2200" b="1" dirty="0"/>
          </a:p>
        </p:txBody>
      </p:sp>
      <p:sp>
        <p:nvSpPr>
          <p:cNvPr id="9" name="CuadroTexto 8">
            <a:extLst>
              <a:ext uri="{FF2B5EF4-FFF2-40B4-BE49-F238E27FC236}">
                <a16:creationId xmlns:a16="http://schemas.microsoft.com/office/drawing/2014/main" id="{6A842334-A7C8-40F1-963D-CE2FB449F6FA}"/>
              </a:ext>
            </a:extLst>
          </p:cNvPr>
          <p:cNvSpPr txBox="1"/>
          <p:nvPr/>
        </p:nvSpPr>
        <p:spPr>
          <a:xfrm>
            <a:off x="7387567" y="1980940"/>
            <a:ext cx="3782277" cy="369332"/>
          </a:xfrm>
          <a:prstGeom prst="rect">
            <a:avLst/>
          </a:prstGeom>
          <a:noFill/>
        </p:spPr>
        <p:txBody>
          <a:bodyPr wrap="square">
            <a:spAutoFit/>
          </a:bodyPr>
          <a:lstStyle/>
          <a:p>
            <a:pPr algn="ctr"/>
            <a:r>
              <a:rPr lang="es-CO" sz="1800" b="1" dirty="0">
                <a:solidFill>
                  <a:srgbClr val="C00000"/>
                </a:solidFill>
                <a:latin typeface="Consolas" panose="020B0609020204030204" pitchFamily="49" charset="0"/>
              </a:rPr>
              <a:t>Artist</a:t>
            </a:r>
            <a:r>
              <a:rPr lang="es-CO" sz="1800" dirty="0">
                <a:solidFill>
                  <a:srgbClr val="C00000"/>
                </a:solidFill>
                <a:latin typeface="Consolas" panose="020B0609020204030204" pitchFamily="49" charset="0"/>
              </a:rPr>
              <a:t>(name, year, country)</a:t>
            </a:r>
          </a:p>
        </p:txBody>
      </p:sp>
      <p:graphicFrame>
        <p:nvGraphicFramePr>
          <p:cNvPr id="2" name="Tabla 2">
            <a:extLst>
              <a:ext uri="{FF2B5EF4-FFF2-40B4-BE49-F238E27FC236}">
                <a16:creationId xmlns:a16="http://schemas.microsoft.com/office/drawing/2014/main" id="{97F2F57E-BEF4-41C0-8E42-B48899E86F80}"/>
              </a:ext>
            </a:extLst>
          </p:cNvPr>
          <p:cNvGraphicFramePr>
            <a:graphicFrameLocks noGrp="1"/>
          </p:cNvGraphicFramePr>
          <p:nvPr>
            <p:extLst>
              <p:ext uri="{D42A27DB-BD31-4B8C-83A1-F6EECF244321}">
                <p14:modId xmlns:p14="http://schemas.microsoft.com/office/powerpoint/2010/main" val="1005294869"/>
              </p:ext>
            </p:extLst>
          </p:nvPr>
        </p:nvGraphicFramePr>
        <p:xfrm>
          <a:off x="7478408" y="2577549"/>
          <a:ext cx="3600596" cy="1219200"/>
        </p:xfrm>
        <a:graphic>
          <a:graphicData uri="http://schemas.openxmlformats.org/drawingml/2006/table">
            <a:tbl>
              <a:tblPr firstRow="1" bandRow="1">
                <a:tableStyleId>{AD6A3598-7CB8-4345-8D95-17CE05F158A0}</a:tableStyleId>
              </a:tblPr>
              <a:tblGrid>
                <a:gridCol w="1676401">
                  <a:extLst>
                    <a:ext uri="{9D8B030D-6E8A-4147-A177-3AD203B41FA5}">
                      <a16:colId xmlns:a16="http://schemas.microsoft.com/office/drawing/2014/main" val="161933422"/>
                    </a:ext>
                  </a:extLst>
                </a:gridCol>
                <a:gridCol w="662152">
                  <a:extLst>
                    <a:ext uri="{9D8B030D-6E8A-4147-A177-3AD203B41FA5}">
                      <a16:colId xmlns:a16="http://schemas.microsoft.com/office/drawing/2014/main" val="3018766139"/>
                    </a:ext>
                  </a:extLst>
                </a:gridCol>
                <a:gridCol w="1262043">
                  <a:extLst>
                    <a:ext uri="{9D8B030D-6E8A-4147-A177-3AD203B41FA5}">
                      <a16:colId xmlns:a16="http://schemas.microsoft.com/office/drawing/2014/main" val="3706208341"/>
                    </a:ext>
                  </a:extLst>
                </a:gridCol>
              </a:tblGrid>
              <a:tr h="207749">
                <a:tc>
                  <a:txBody>
                    <a:bodyPr/>
                    <a:lstStyle/>
                    <a:p>
                      <a:r>
                        <a:rPr lang="es-CO" b="1" dirty="0">
                          <a:latin typeface="Consolas" panose="020B0609020204030204" pitchFamily="49" charset="0"/>
                          <a:ea typeface="Roboto" panose="02000000000000000000" pitchFamily="2" charset="0"/>
                        </a:rPr>
                        <a:t>name</a:t>
                      </a:r>
                    </a:p>
                  </a:txBody>
                  <a:tcPr/>
                </a:tc>
                <a:tc>
                  <a:txBody>
                    <a:bodyPr/>
                    <a:lstStyle/>
                    <a:p>
                      <a:r>
                        <a:rPr lang="es-CO" b="1" dirty="0">
                          <a:latin typeface="Consolas" panose="020B0609020204030204" pitchFamily="49" charset="0"/>
                          <a:ea typeface="Roboto" panose="02000000000000000000" pitchFamily="2" charset="0"/>
                        </a:rPr>
                        <a:t>year</a:t>
                      </a:r>
                    </a:p>
                  </a:txBody>
                  <a:tcPr/>
                </a:tc>
                <a:tc>
                  <a:txBody>
                    <a:bodyPr/>
                    <a:lstStyle/>
                    <a:p>
                      <a:r>
                        <a:rPr lang="es-CO" b="1" dirty="0">
                          <a:latin typeface="Consolas" panose="020B0609020204030204" pitchFamily="49" charset="0"/>
                          <a:ea typeface="Roboto" panose="02000000000000000000" pitchFamily="2" charset="0"/>
                        </a:rPr>
                        <a:t>Country</a:t>
                      </a:r>
                    </a:p>
                  </a:txBody>
                  <a:tcPr/>
                </a:tc>
                <a:extLst>
                  <a:ext uri="{0D108BD9-81ED-4DB2-BD59-A6C34878D82A}">
                    <a16:rowId xmlns:a16="http://schemas.microsoft.com/office/drawing/2014/main" val="326328269"/>
                  </a:ext>
                </a:extLst>
              </a:tr>
              <a:tr h="207749">
                <a:tc>
                  <a:txBody>
                    <a:bodyPr/>
                    <a:lstStyle/>
                    <a:p>
                      <a:r>
                        <a:rPr lang="es-CO" sz="1400" dirty="0">
                          <a:latin typeface="Consolas" panose="020B0609020204030204" pitchFamily="49" charset="0"/>
                          <a:ea typeface="Roboto" panose="02000000000000000000" pitchFamily="2" charset="0"/>
                        </a:rPr>
                        <a:t>Billie Holiday</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1933</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USA</a:t>
                      </a:r>
                      <a:endParaRPr lang="es-CO" dirty="0">
                        <a:latin typeface="Consolas" panose="020B0609020204030204" pitchFamily="49" charset="0"/>
                        <a:ea typeface="Roboto" panose="02000000000000000000" pitchFamily="2" charset="0"/>
                      </a:endParaRPr>
                    </a:p>
                  </a:txBody>
                  <a:tcPr/>
                </a:tc>
                <a:extLst>
                  <a:ext uri="{0D108BD9-81ED-4DB2-BD59-A6C34878D82A}">
                    <a16:rowId xmlns:a16="http://schemas.microsoft.com/office/drawing/2014/main" val="1173992012"/>
                  </a:ext>
                </a:extLst>
              </a:tr>
              <a:tr h="207749">
                <a:tc>
                  <a:txBody>
                    <a:bodyPr/>
                    <a:lstStyle/>
                    <a:p>
                      <a:r>
                        <a:rPr lang="es-CO" sz="1400" dirty="0">
                          <a:latin typeface="Consolas" panose="020B0609020204030204" pitchFamily="49" charset="0"/>
                          <a:ea typeface="Roboto" panose="02000000000000000000" pitchFamily="2" charset="0"/>
                        </a:rPr>
                        <a:t>Ella Fitzgerald</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1917</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USA</a:t>
                      </a:r>
                      <a:endParaRPr lang="es-CO" dirty="0">
                        <a:latin typeface="Consolas" panose="020B0609020204030204" pitchFamily="49" charset="0"/>
                        <a:ea typeface="Roboto" panose="02000000000000000000" pitchFamily="2" charset="0"/>
                      </a:endParaRPr>
                    </a:p>
                  </a:txBody>
                  <a:tcPr/>
                </a:tc>
                <a:extLst>
                  <a:ext uri="{0D108BD9-81ED-4DB2-BD59-A6C34878D82A}">
                    <a16:rowId xmlns:a16="http://schemas.microsoft.com/office/drawing/2014/main" val="2793033035"/>
                  </a:ext>
                </a:extLst>
              </a:tr>
              <a:tr h="207749">
                <a:tc>
                  <a:txBody>
                    <a:bodyPr/>
                    <a:lstStyle/>
                    <a:p>
                      <a:r>
                        <a:rPr lang="es-CO" sz="1400" dirty="0">
                          <a:latin typeface="Consolas" panose="020B0609020204030204" pitchFamily="49" charset="0"/>
                          <a:ea typeface="Roboto" panose="02000000000000000000" pitchFamily="2" charset="0"/>
                        </a:rPr>
                        <a:t>Louis Armstrong</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1922</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USA</a:t>
                      </a:r>
                      <a:endParaRPr lang="es-CO" dirty="0">
                        <a:latin typeface="Consolas" panose="020B0609020204030204" pitchFamily="49" charset="0"/>
                        <a:ea typeface="Roboto" panose="02000000000000000000" pitchFamily="2" charset="0"/>
                      </a:endParaRPr>
                    </a:p>
                  </a:txBody>
                  <a:tcPr/>
                </a:tc>
                <a:extLst>
                  <a:ext uri="{0D108BD9-81ED-4DB2-BD59-A6C34878D82A}">
                    <a16:rowId xmlns:a16="http://schemas.microsoft.com/office/drawing/2014/main" val="450864266"/>
                  </a:ext>
                </a:extLst>
              </a:tr>
            </a:tbl>
          </a:graphicData>
        </a:graphic>
      </p:graphicFrame>
      <p:sp>
        <p:nvSpPr>
          <p:cNvPr id="18" name="CuadroTexto 17">
            <a:extLst>
              <a:ext uri="{FF2B5EF4-FFF2-40B4-BE49-F238E27FC236}">
                <a16:creationId xmlns:a16="http://schemas.microsoft.com/office/drawing/2014/main" id="{D12C7ABD-1FC2-4F26-98BB-61CF9D6A65D8}"/>
              </a:ext>
            </a:extLst>
          </p:cNvPr>
          <p:cNvSpPr txBox="1"/>
          <p:nvPr/>
        </p:nvSpPr>
        <p:spPr>
          <a:xfrm>
            <a:off x="7263260" y="3988227"/>
            <a:ext cx="4234093" cy="369332"/>
          </a:xfrm>
          <a:prstGeom prst="rect">
            <a:avLst/>
          </a:prstGeom>
          <a:solidFill>
            <a:schemeClr val="bg1">
              <a:lumMod val="95000"/>
            </a:schemeClr>
          </a:solidFill>
        </p:spPr>
        <p:txBody>
          <a:bodyPr wrap="square">
            <a:spAutoFit/>
          </a:bodyPr>
          <a:lstStyle/>
          <a:p>
            <a:pPr algn="ctr"/>
            <a:r>
              <a:rPr lang="es-CO" sz="1800" b="1" i="1" dirty="0">
                <a:solidFill>
                  <a:schemeClr val="accent5"/>
                </a:solidFill>
                <a:latin typeface="Roboto" panose="02000000000000000000" pitchFamily="2" charset="0"/>
                <a:ea typeface="Roboto" panose="02000000000000000000" pitchFamily="2" charset="0"/>
              </a:rPr>
              <a:t>n</a:t>
            </a:r>
            <a:r>
              <a:rPr lang="es-CO" sz="1800" b="1" dirty="0">
                <a:solidFill>
                  <a:schemeClr val="accent5"/>
                </a:solidFill>
                <a:latin typeface="Roboto" panose="02000000000000000000" pitchFamily="2" charset="0"/>
                <a:ea typeface="Roboto" panose="02000000000000000000" pitchFamily="2" charset="0"/>
              </a:rPr>
              <a:t>-</a:t>
            </a:r>
            <a:r>
              <a:rPr lang="es-CO" sz="1800" b="1" dirty="0" err="1">
                <a:solidFill>
                  <a:schemeClr val="accent5"/>
                </a:solidFill>
                <a:latin typeface="Roboto" panose="02000000000000000000" pitchFamily="2" charset="0"/>
                <a:ea typeface="Roboto" panose="02000000000000000000" pitchFamily="2" charset="0"/>
              </a:rPr>
              <a:t>ary</a:t>
            </a:r>
            <a:r>
              <a:rPr lang="es-CO" sz="1800" b="1" dirty="0">
                <a:solidFill>
                  <a:schemeClr val="accent5"/>
                </a:solidFill>
                <a:latin typeface="Roboto" panose="02000000000000000000" pitchFamily="2" charset="0"/>
                <a:ea typeface="Roboto" panose="02000000000000000000" pitchFamily="2" charset="0"/>
              </a:rPr>
              <a:t> Relation = Table with </a:t>
            </a:r>
            <a:r>
              <a:rPr lang="es-CO" sz="1800" b="1" i="1" dirty="0">
                <a:solidFill>
                  <a:schemeClr val="accent5"/>
                </a:solidFill>
                <a:latin typeface="Roboto" panose="02000000000000000000" pitchFamily="2" charset="0"/>
                <a:ea typeface="Roboto" panose="02000000000000000000" pitchFamily="2" charset="0"/>
              </a:rPr>
              <a:t>n</a:t>
            </a:r>
            <a:r>
              <a:rPr lang="es-CO" sz="1800" b="1" dirty="0">
                <a:solidFill>
                  <a:schemeClr val="accent5"/>
                </a:solidFill>
                <a:latin typeface="Roboto" panose="02000000000000000000" pitchFamily="2" charset="0"/>
                <a:ea typeface="Roboto" panose="02000000000000000000" pitchFamily="2" charset="0"/>
              </a:rPr>
              <a:t> columns</a:t>
            </a:r>
          </a:p>
        </p:txBody>
      </p:sp>
      <p:sp>
        <p:nvSpPr>
          <p:cNvPr id="19" name="Google Shape;310;p34">
            <a:extLst>
              <a:ext uri="{FF2B5EF4-FFF2-40B4-BE49-F238E27FC236}">
                <a16:creationId xmlns:a16="http://schemas.microsoft.com/office/drawing/2014/main" id="{60721C82-36D0-4232-B1BA-928CB827F505}"/>
              </a:ext>
            </a:extLst>
          </p:cNvPr>
          <p:cNvSpPr txBox="1">
            <a:spLocks/>
          </p:cNvSpPr>
          <p:nvPr/>
        </p:nvSpPr>
        <p:spPr>
          <a:xfrm>
            <a:off x="916650" y="1860066"/>
            <a:ext cx="5575525" cy="193423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342900" indent="-342900"/>
            <a:r>
              <a:rPr lang="es-MX" sz="2200" b="1" dirty="0"/>
              <a:t>Estructura de la Tabla</a:t>
            </a:r>
            <a:r>
              <a:rPr lang="es-MX" sz="2200" dirty="0"/>
              <a:t>:</a:t>
            </a:r>
          </a:p>
          <a:p>
            <a:pPr marL="800100" lvl="1" indent="-342900"/>
            <a:r>
              <a:rPr lang="es-MX" sz="2000" b="1" dirty="0"/>
              <a:t>Filas (Tuplas/Registros)</a:t>
            </a:r>
            <a:r>
              <a:rPr lang="es-MX" sz="2000" dirty="0"/>
              <a:t>: Representan una instancia única de datos.</a:t>
            </a:r>
          </a:p>
          <a:p>
            <a:pPr marL="800100" lvl="1" indent="-342900"/>
            <a:r>
              <a:rPr lang="es-MX" sz="2000" b="1" dirty="0"/>
              <a:t>Columnas (Campos/Atributos)</a:t>
            </a:r>
            <a:r>
              <a:rPr lang="es-MX" sz="2000" dirty="0"/>
              <a:t>: Definen la estructura y el tipo de dato (dominio).</a:t>
            </a:r>
            <a:endParaRPr lang="es-MX" sz="1800" dirty="0"/>
          </a:p>
        </p:txBody>
      </p:sp>
    </p:spTree>
    <p:extLst>
      <p:ext uri="{BB962C8B-B14F-4D97-AF65-F5344CB8AC3E}">
        <p14:creationId xmlns:p14="http://schemas.microsoft.com/office/powerpoint/2010/main" val="3936807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Modelo relacional</a:t>
            </a:r>
            <a:endParaRPr dirty="0"/>
          </a:p>
        </p:txBody>
      </p:sp>
      <p:sp>
        <p:nvSpPr>
          <p:cNvPr id="6" name="Google Shape;310;p34">
            <a:extLst>
              <a:ext uri="{FF2B5EF4-FFF2-40B4-BE49-F238E27FC236}">
                <a16:creationId xmlns:a16="http://schemas.microsoft.com/office/drawing/2014/main" id="{036C9223-872D-4A3A-9CA0-1D52BD27DB4F}"/>
              </a:ext>
            </a:extLst>
          </p:cNvPr>
          <p:cNvSpPr txBox="1">
            <a:spLocks noGrp="1"/>
          </p:cNvSpPr>
          <p:nvPr>
            <p:ph type="body" idx="1"/>
          </p:nvPr>
        </p:nvSpPr>
        <p:spPr>
          <a:xfrm>
            <a:off x="916650" y="725232"/>
            <a:ext cx="10842924" cy="23808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MX" sz="2200" b="1" dirty="0"/>
              <a:t> Clave Primaria (Primary Key - PK)</a:t>
            </a:r>
          </a:p>
          <a:p>
            <a:pPr marL="285750" indent="-285750"/>
            <a:r>
              <a:rPr lang="es-MX" sz="1800" dirty="0"/>
              <a:t>La </a:t>
            </a:r>
            <a:r>
              <a:rPr lang="es-MX" sz="1800" b="1" dirty="0"/>
              <a:t>clave primaria</a:t>
            </a:r>
            <a:r>
              <a:rPr lang="es-MX" sz="1800" dirty="0"/>
              <a:t> es un campo o conjunto de campos </a:t>
            </a:r>
            <a:r>
              <a:rPr lang="es-CO" sz="1800" b="0" i="0" dirty="0">
                <a:solidFill>
                  <a:srgbClr val="303030"/>
                </a:solidFill>
                <a:effectLst/>
                <a:latin typeface="Roboto" panose="02000000000000000000" pitchFamily="2" charset="0"/>
                <a:ea typeface="Roboto" panose="02000000000000000000" pitchFamily="2" charset="0"/>
              </a:rPr>
              <a:t>que identifica de forma </a:t>
            </a:r>
            <a:r>
              <a:rPr lang="es-CO" sz="1800" b="1" i="0" dirty="0">
                <a:solidFill>
                  <a:srgbClr val="303030"/>
                </a:solidFill>
                <a:effectLst/>
                <a:latin typeface="Roboto" panose="02000000000000000000" pitchFamily="2" charset="0"/>
                <a:ea typeface="Roboto" panose="02000000000000000000" pitchFamily="2" charset="0"/>
              </a:rPr>
              <a:t>única</a:t>
            </a:r>
            <a:r>
              <a:rPr lang="es-CO" sz="1800" b="0" i="0" dirty="0">
                <a:solidFill>
                  <a:srgbClr val="303030"/>
                </a:solidFill>
                <a:effectLst/>
                <a:latin typeface="Roboto" panose="02000000000000000000" pitchFamily="2" charset="0"/>
                <a:ea typeface="Roboto" panose="02000000000000000000" pitchFamily="2" charset="0"/>
              </a:rPr>
              <a:t> a cada registro de una tabla.</a:t>
            </a:r>
          </a:p>
          <a:p>
            <a:pPr marL="285750" indent="-285750"/>
            <a:r>
              <a:rPr lang="es-MX" sz="1800" b="0" i="0" dirty="0">
                <a:solidFill>
                  <a:srgbClr val="303030"/>
                </a:solidFill>
                <a:effectLst/>
                <a:latin typeface="Roboto" panose="02000000000000000000" pitchFamily="2" charset="0"/>
                <a:ea typeface="Roboto" panose="02000000000000000000" pitchFamily="2" charset="0"/>
              </a:rPr>
              <a:t>En una tabla, no pueden existir dos filas con el mismo valor en la clave primaria, y bajo ninguna circunstancia se permiten valores NULL en ella</a:t>
            </a:r>
            <a:endParaRPr lang="es-CO" sz="1800" b="0" i="0" dirty="0">
              <a:solidFill>
                <a:srgbClr val="303030"/>
              </a:solidFill>
              <a:effectLst/>
              <a:latin typeface="Roboto" panose="02000000000000000000" pitchFamily="2" charset="0"/>
              <a:ea typeface="Roboto" panose="02000000000000000000" pitchFamily="2" charset="0"/>
            </a:endParaRPr>
          </a:p>
          <a:p>
            <a:pPr marL="285750" indent="-285750"/>
            <a:r>
              <a:rPr lang="es-MX" sz="1800" dirty="0"/>
              <a:t>El DBMS crea automáticamente un índice único sobre la clave primaria para facilitar búsquedas rápidas y validar la integridad en cada inserción.</a:t>
            </a:r>
          </a:p>
          <a:p>
            <a:pPr marL="0" indent="0">
              <a:buNone/>
            </a:pPr>
            <a:endParaRPr lang="es-MX" sz="2200" b="1" dirty="0"/>
          </a:p>
        </p:txBody>
      </p:sp>
      <p:sp>
        <p:nvSpPr>
          <p:cNvPr id="9" name="CuadroTexto 8">
            <a:extLst>
              <a:ext uri="{FF2B5EF4-FFF2-40B4-BE49-F238E27FC236}">
                <a16:creationId xmlns:a16="http://schemas.microsoft.com/office/drawing/2014/main" id="{6A842334-A7C8-40F1-963D-CE2FB449F6FA}"/>
              </a:ext>
            </a:extLst>
          </p:cNvPr>
          <p:cNvSpPr txBox="1"/>
          <p:nvPr/>
        </p:nvSpPr>
        <p:spPr>
          <a:xfrm>
            <a:off x="1377214" y="3630004"/>
            <a:ext cx="3782277" cy="369332"/>
          </a:xfrm>
          <a:prstGeom prst="rect">
            <a:avLst/>
          </a:prstGeom>
          <a:noFill/>
        </p:spPr>
        <p:txBody>
          <a:bodyPr wrap="square">
            <a:spAutoFit/>
          </a:bodyPr>
          <a:lstStyle/>
          <a:p>
            <a:pPr algn="ctr"/>
            <a:r>
              <a:rPr lang="es-CO" sz="1800" b="1" dirty="0">
                <a:solidFill>
                  <a:srgbClr val="C00000"/>
                </a:solidFill>
                <a:latin typeface="Consolas" panose="020B0609020204030204" pitchFamily="49" charset="0"/>
              </a:rPr>
              <a:t>Artist</a:t>
            </a:r>
            <a:r>
              <a:rPr lang="es-CO" sz="1800" dirty="0">
                <a:solidFill>
                  <a:srgbClr val="C00000"/>
                </a:solidFill>
                <a:latin typeface="Consolas" panose="020B0609020204030204" pitchFamily="49" charset="0"/>
              </a:rPr>
              <a:t>(name, year, country)</a:t>
            </a:r>
          </a:p>
        </p:txBody>
      </p:sp>
      <p:graphicFrame>
        <p:nvGraphicFramePr>
          <p:cNvPr id="2" name="Tabla 2">
            <a:extLst>
              <a:ext uri="{FF2B5EF4-FFF2-40B4-BE49-F238E27FC236}">
                <a16:creationId xmlns:a16="http://schemas.microsoft.com/office/drawing/2014/main" id="{97F2F57E-BEF4-41C0-8E42-B48899E86F80}"/>
              </a:ext>
            </a:extLst>
          </p:cNvPr>
          <p:cNvGraphicFramePr>
            <a:graphicFrameLocks noGrp="1"/>
          </p:cNvGraphicFramePr>
          <p:nvPr>
            <p:extLst>
              <p:ext uri="{D42A27DB-BD31-4B8C-83A1-F6EECF244321}">
                <p14:modId xmlns:p14="http://schemas.microsoft.com/office/powerpoint/2010/main" val="804131519"/>
              </p:ext>
            </p:extLst>
          </p:nvPr>
        </p:nvGraphicFramePr>
        <p:xfrm>
          <a:off x="1468054" y="4026332"/>
          <a:ext cx="3600596" cy="1219200"/>
        </p:xfrm>
        <a:graphic>
          <a:graphicData uri="http://schemas.openxmlformats.org/drawingml/2006/table">
            <a:tbl>
              <a:tblPr firstRow="1" bandRow="1">
                <a:tableStyleId>{AD6A3598-7CB8-4345-8D95-17CE05F158A0}</a:tableStyleId>
              </a:tblPr>
              <a:tblGrid>
                <a:gridCol w="1676401">
                  <a:extLst>
                    <a:ext uri="{9D8B030D-6E8A-4147-A177-3AD203B41FA5}">
                      <a16:colId xmlns:a16="http://schemas.microsoft.com/office/drawing/2014/main" val="161933422"/>
                    </a:ext>
                  </a:extLst>
                </a:gridCol>
                <a:gridCol w="662152">
                  <a:extLst>
                    <a:ext uri="{9D8B030D-6E8A-4147-A177-3AD203B41FA5}">
                      <a16:colId xmlns:a16="http://schemas.microsoft.com/office/drawing/2014/main" val="3018766139"/>
                    </a:ext>
                  </a:extLst>
                </a:gridCol>
                <a:gridCol w="1262043">
                  <a:extLst>
                    <a:ext uri="{9D8B030D-6E8A-4147-A177-3AD203B41FA5}">
                      <a16:colId xmlns:a16="http://schemas.microsoft.com/office/drawing/2014/main" val="3706208341"/>
                    </a:ext>
                  </a:extLst>
                </a:gridCol>
              </a:tblGrid>
              <a:tr h="207749">
                <a:tc>
                  <a:txBody>
                    <a:bodyPr/>
                    <a:lstStyle/>
                    <a:p>
                      <a:r>
                        <a:rPr lang="es-CO" b="1" dirty="0">
                          <a:latin typeface="Consolas" panose="020B0609020204030204" pitchFamily="49" charset="0"/>
                          <a:ea typeface="Roboto" panose="02000000000000000000" pitchFamily="2" charset="0"/>
                        </a:rPr>
                        <a:t>name</a:t>
                      </a:r>
                    </a:p>
                  </a:txBody>
                  <a:tcPr/>
                </a:tc>
                <a:tc>
                  <a:txBody>
                    <a:bodyPr/>
                    <a:lstStyle/>
                    <a:p>
                      <a:r>
                        <a:rPr lang="es-CO" b="1" dirty="0">
                          <a:latin typeface="Consolas" panose="020B0609020204030204" pitchFamily="49" charset="0"/>
                          <a:ea typeface="Roboto" panose="02000000000000000000" pitchFamily="2" charset="0"/>
                        </a:rPr>
                        <a:t>year</a:t>
                      </a:r>
                    </a:p>
                  </a:txBody>
                  <a:tcPr/>
                </a:tc>
                <a:tc>
                  <a:txBody>
                    <a:bodyPr/>
                    <a:lstStyle/>
                    <a:p>
                      <a:r>
                        <a:rPr lang="es-CO" b="1" dirty="0">
                          <a:latin typeface="Consolas" panose="020B0609020204030204" pitchFamily="49" charset="0"/>
                          <a:ea typeface="Roboto" panose="02000000000000000000" pitchFamily="2" charset="0"/>
                        </a:rPr>
                        <a:t>Country</a:t>
                      </a:r>
                    </a:p>
                  </a:txBody>
                  <a:tcPr/>
                </a:tc>
                <a:extLst>
                  <a:ext uri="{0D108BD9-81ED-4DB2-BD59-A6C34878D82A}">
                    <a16:rowId xmlns:a16="http://schemas.microsoft.com/office/drawing/2014/main" val="326328269"/>
                  </a:ext>
                </a:extLst>
              </a:tr>
              <a:tr h="207749">
                <a:tc>
                  <a:txBody>
                    <a:bodyPr/>
                    <a:lstStyle/>
                    <a:p>
                      <a:r>
                        <a:rPr lang="es-CO" sz="1400" dirty="0">
                          <a:latin typeface="Consolas" panose="020B0609020204030204" pitchFamily="49" charset="0"/>
                          <a:ea typeface="Roboto" panose="02000000000000000000" pitchFamily="2" charset="0"/>
                        </a:rPr>
                        <a:t>Billie Holiday</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1933</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USA</a:t>
                      </a:r>
                      <a:endParaRPr lang="es-CO" dirty="0">
                        <a:latin typeface="Consolas" panose="020B0609020204030204" pitchFamily="49" charset="0"/>
                        <a:ea typeface="Roboto" panose="02000000000000000000" pitchFamily="2" charset="0"/>
                      </a:endParaRPr>
                    </a:p>
                  </a:txBody>
                  <a:tcPr/>
                </a:tc>
                <a:extLst>
                  <a:ext uri="{0D108BD9-81ED-4DB2-BD59-A6C34878D82A}">
                    <a16:rowId xmlns:a16="http://schemas.microsoft.com/office/drawing/2014/main" val="1173992012"/>
                  </a:ext>
                </a:extLst>
              </a:tr>
              <a:tr h="207749">
                <a:tc>
                  <a:txBody>
                    <a:bodyPr/>
                    <a:lstStyle/>
                    <a:p>
                      <a:r>
                        <a:rPr lang="es-CO" sz="1400" dirty="0">
                          <a:latin typeface="Consolas" panose="020B0609020204030204" pitchFamily="49" charset="0"/>
                          <a:ea typeface="Roboto" panose="02000000000000000000" pitchFamily="2" charset="0"/>
                        </a:rPr>
                        <a:t>Ella Fitzgerald</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1917</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USA</a:t>
                      </a:r>
                      <a:endParaRPr lang="es-CO" dirty="0">
                        <a:latin typeface="Consolas" panose="020B0609020204030204" pitchFamily="49" charset="0"/>
                        <a:ea typeface="Roboto" panose="02000000000000000000" pitchFamily="2" charset="0"/>
                      </a:endParaRPr>
                    </a:p>
                  </a:txBody>
                  <a:tcPr/>
                </a:tc>
                <a:extLst>
                  <a:ext uri="{0D108BD9-81ED-4DB2-BD59-A6C34878D82A}">
                    <a16:rowId xmlns:a16="http://schemas.microsoft.com/office/drawing/2014/main" val="2793033035"/>
                  </a:ext>
                </a:extLst>
              </a:tr>
              <a:tr h="207749">
                <a:tc>
                  <a:txBody>
                    <a:bodyPr/>
                    <a:lstStyle/>
                    <a:p>
                      <a:r>
                        <a:rPr lang="es-CO" sz="1400" dirty="0">
                          <a:latin typeface="Consolas" panose="020B0609020204030204" pitchFamily="49" charset="0"/>
                          <a:ea typeface="Roboto" panose="02000000000000000000" pitchFamily="2" charset="0"/>
                        </a:rPr>
                        <a:t>Louis Armstrong</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1922</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USA</a:t>
                      </a:r>
                      <a:endParaRPr lang="es-CO" dirty="0">
                        <a:latin typeface="Consolas" panose="020B0609020204030204" pitchFamily="49" charset="0"/>
                        <a:ea typeface="Roboto" panose="02000000000000000000" pitchFamily="2" charset="0"/>
                      </a:endParaRPr>
                    </a:p>
                  </a:txBody>
                  <a:tcPr/>
                </a:tc>
                <a:extLst>
                  <a:ext uri="{0D108BD9-81ED-4DB2-BD59-A6C34878D82A}">
                    <a16:rowId xmlns:a16="http://schemas.microsoft.com/office/drawing/2014/main" val="450864266"/>
                  </a:ext>
                </a:extLst>
              </a:tr>
            </a:tbl>
          </a:graphicData>
        </a:graphic>
      </p:graphicFrame>
      <p:sp>
        <p:nvSpPr>
          <p:cNvPr id="8" name="CuadroTexto 7">
            <a:extLst>
              <a:ext uri="{FF2B5EF4-FFF2-40B4-BE49-F238E27FC236}">
                <a16:creationId xmlns:a16="http://schemas.microsoft.com/office/drawing/2014/main" id="{6FFE4B92-EF4A-454D-B72E-54EAE8C9EB6B}"/>
              </a:ext>
            </a:extLst>
          </p:cNvPr>
          <p:cNvSpPr txBox="1"/>
          <p:nvPr/>
        </p:nvSpPr>
        <p:spPr>
          <a:xfrm>
            <a:off x="6896897" y="3630004"/>
            <a:ext cx="4528511" cy="369332"/>
          </a:xfrm>
          <a:prstGeom prst="rect">
            <a:avLst/>
          </a:prstGeom>
          <a:noFill/>
        </p:spPr>
        <p:txBody>
          <a:bodyPr wrap="square">
            <a:spAutoFit/>
          </a:bodyPr>
          <a:lstStyle/>
          <a:p>
            <a:pPr algn="ctr"/>
            <a:r>
              <a:rPr lang="es-CO" sz="1800" b="1" dirty="0">
                <a:solidFill>
                  <a:srgbClr val="C00000"/>
                </a:solidFill>
                <a:latin typeface="Consolas" panose="020B0609020204030204" pitchFamily="49" charset="0"/>
              </a:rPr>
              <a:t>Artist</a:t>
            </a:r>
            <a:r>
              <a:rPr lang="es-CO" sz="1800" dirty="0">
                <a:solidFill>
                  <a:srgbClr val="C00000"/>
                </a:solidFill>
                <a:latin typeface="Consolas" panose="020B0609020204030204" pitchFamily="49" charset="0"/>
              </a:rPr>
              <a:t>(</a:t>
            </a:r>
            <a:r>
              <a:rPr lang="es-CO" sz="1800" u="sng" dirty="0">
                <a:solidFill>
                  <a:srgbClr val="C00000"/>
                </a:solidFill>
                <a:latin typeface="Consolas" panose="020B0609020204030204" pitchFamily="49" charset="0"/>
              </a:rPr>
              <a:t>id</a:t>
            </a:r>
            <a:r>
              <a:rPr lang="es-CO" sz="1800" dirty="0">
                <a:solidFill>
                  <a:srgbClr val="C00000"/>
                </a:solidFill>
                <a:latin typeface="Consolas" panose="020B0609020204030204" pitchFamily="49" charset="0"/>
              </a:rPr>
              <a:t>, name, year, country)</a:t>
            </a:r>
          </a:p>
        </p:txBody>
      </p:sp>
      <p:graphicFrame>
        <p:nvGraphicFramePr>
          <p:cNvPr id="10" name="Tabla 2">
            <a:extLst>
              <a:ext uri="{FF2B5EF4-FFF2-40B4-BE49-F238E27FC236}">
                <a16:creationId xmlns:a16="http://schemas.microsoft.com/office/drawing/2014/main" id="{E0291363-18EC-4A1B-BE04-7900D5CB225B}"/>
              </a:ext>
            </a:extLst>
          </p:cNvPr>
          <p:cNvGraphicFramePr>
            <a:graphicFrameLocks noGrp="1"/>
          </p:cNvGraphicFramePr>
          <p:nvPr>
            <p:extLst>
              <p:ext uri="{D42A27DB-BD31-4B8C-83A1-F6EECF244321}">
                <p14:modId xmlns:p14="http://schemas.microsoft.com/office/powerpoint/2010/main" val="2476517219"/>
              </p:ext>
            </p:extLst>
          </p:nvPr>
        </p:nvGraphicFramePr>
        <p:xfrm>
          <a:off x="7090213" y="4026332"/>
          <a:ext cx="4141880" cy="1219200"/>
        </p:xfrm>
        <a:graphic>
          <a:graphicData uri="http://schemas.openxmlformats.org/drawingml/2006/table">
            <a:tbl>
              <a:tblPr firstRow="1" bandRow="1">
                <a:tableStyleId>{AD6A3598-7CB8-4345-8D95-17CE05F158A0}</a:tableStyleId>
              </a:tblPr>
              <a:tblGrid>
                <a:gridCol w="641934">
                  <a:extLst>
                    <a:ext uri="{9D8B030D-6E8A-4147-A177-3AD203B41FA5}">
                      <a16:colId xmlns:a16="http://schemas.microsoft.com/office/drawing/2014/main" val="3524872461"/>
                    </a:ext>
                  </a:extLst>
                </a:gridCol>
                <a:gridCol w="1781503">
                  <a:extLst>
                    <a:ext uri="{9D8B030D-6E8A-4147-A177-3AD203B41FA5}">
                      <a16:colId xmlns:a16="http://schemas.microsoft.com/office/drawing/2014/main" val="161933422"/>
                    </a:ext>
                  </a:extLst>
                </a:gridCol>
                <a:gridCol w="727874">
                  <a:extLst>
                    <a:ext uri="{9D8B030D-6E8A-4147-A177-3AD203B41FA5}">
                      <a16:colId xmlns:a16="http://schemas.microsoft.com/office/drawing/2014/main" val="3018766139"/>
                    </a:ext>
                  </a:extLst>
                </a:gridCol>
                <a:gridCol w="990569">
                  <a:extLst>
                    <a:ext uri="{9D8B030D-6E8A-4147-A177-3AD203B41FA5}">
                      <a16:colId xmlns:a16="http://schemas.microsoft.com/office/drawing/2014/main" val="3706208341"/>
                    </a:ext>
                  </a:extLst>
                </a:gridCol>
              </a:tblGrid>
              <a:tr h="207749">
                <a:tc>
                  <a:txBody>
                    <a:bodyPr/>
                    <a:lstStyle/>
                    <a:p>
                      <a:pPr algn="ctr"/>
                      <a:r>
                        <a:rPr lang="es-CO" b="1" dirty="0">
                          <a:latin typeface="Consolas" panose="020B0609020204030204" pitchFamily="49" charset="0"/>
                          <a:ea typeface="Roboto" panose="02000000000000000000" pitchFamily="2" charset="0"/>
                        </a:rPr>
                        <a:t>id</a:t>
                      </a:r>
                    </a:p>
                  </a:txBody>
                  <a:tcPr>
                    <a:solidFill>
                      <a:schemeClr val="accent4">
                        <a:lumMod val="40000"/>
                        <a:lumOff val="60000"/>
                      </a:schemeClr>
                    </a:solidFill>
                  </a:tcPr>
                </a:tc>
                <a:tc>
                  <a:txBody>
                    <a:bodyPr/>
                    <a:lstStyle/>
                    <a:p>
                      <a:r>
                        <a:rPr lang="es-CO" b="1" dirty="0">
                          <a:latin typeface="Consolas" panose="020B0609020204030204" pitchFamily="49" charset="0"/>
                          <a:ea typeface="Roboto" panose="02000000000000000000" pitchFamily="2" charset="0"/>
                        </a:rPr>
                        <a:t>Name</a:t>
                      </a:r>
                    </a:p>
                  </a:txBody>
                  <a:tcPr/>
                </a:tc>
                <a:tc>
                  <a:txBody>
                    <a:bodyPr/>
                    <a:lstStyle/>
                    <a:p>
                      <a:r>
                        <a:rPr lang="es-CO" b="1" dirty="0">
                          <a:latin typeface="Consolas" panose="020B0609020204030204" pitchFamily="49" charset="0"/>
                          <a:ea typeface="Roboto" panose="02000000000000000000" pitchFamily="2" charset="0"/>
                        </a:rPr>
                        <a:t>year</a:t>
                      </a:r>
                    </a:p>
                  </a:txBody>
                  <a:tcPr/>
                </a:tc>
                <a:tc>
                  <a:txBody>
                    <a:bodyPr/>
                    <a:lstStyle/>
                    <a:p>
                      <a:r>
                        <a:rPr lang="es-CO" b="1" dirty="0">
                          <a:latin typeface="Consolas" panose="020B0609020204030204" pitchFamily="49" charset="0"/>
                          <a:ea typeface="Roboto" panose="02000000000000000000" pitchFamily="2" charset="0"/>
                        </a:rPr>
                        <a:t>Country</a:t>
                      </a:r>
                    </a:p>
                  </a:txBody>
                  <a:tcPr/>
                </a:tc>
                <a:extLst>
                  <a:ext uri="{0D108BD9-81ED-4DB2-BD59-A6C34878D82A}">
                    <a16:rowId xmlns:a16="http://schemas.microsoft.com/office/drawing/2014/main" val="326328269"/>
                  </a:ext>
                </a:extLst>
              </a:tr>
              <a:tr h="207749">
                <a:tc>
                  <a:txBody>
                    <a:bodyPr/>
                    <a:lstStyle/>
                    <a:p>
                      <a:pPr algn="ctr"/>
                      <a:r>
                        <a:rPr lang="es-CO" sz="1400" dirty="0">
                          <a:latin typeface="Consolas" panose="020B0609020204030204" pitchFamily="49" charset="0"/>
                          <a:ea typeface="Roboto" panose="02000000000000000000" pitchFamily="2" charset="0"/>
                        </a:rPr>
                        <a:t>101</a:t>
                      </a:r>
                      <a:endParaRPr lang="es-CO" dirty="0">
                        <a:latin typeface="Consolas" panose="020B0609020204030204" pitchFamily="49" charset="0"/>
                        <a:ea typeface="Roboto" panose="02000000000000000000" pitchFamily="2" charset="0"/>
                      </a:endParaRPr>
                    </a:p>
                  </a:txBody>
                  <a:tcPr>
                    <a:solidFill>
                      <a:schemeClr val="accent4">
                        <a:lumMod val="40000"/>
                        <a:lumOff val="60000"/>
                      </a:schemeClr>
                    </a:solidFill>
                  </a:tcPr>
                </a:tc>
                <a:tc>
                  <a:txBody>
                    <a:bodyPr/>
                    <a:lstStyle/>
                    <a:p>
                      <a:r>
                        <a:rPr lang="es-CO" sz="1400" dirty="0">
                          <a:latin typeface="Consolas" panose="020B0609020204030204" pitchFamily="49" charset="0"/>
                          <a:ea typeface="Roboto" panose="02000000000000000000" pitchFamily="2" charset="0"/>
                        </a:rPr>
                        <a:t>Billie Holiday</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1933</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USA</a:t>
                      </a:r>
                      <a:endParaRPr lang="es-CO" dirty="0">
                        <a:latin typeface="Consolas" panose="020B0609020204030204" pitchFamily="49" charset="0"/>
                        <a:ea typeface="Roboto" panose="02000000000000000000" pitchFamily="2" charset="0"/>
                      </a:endParaRPr>
                    </a:p>
                  </a:txBody>
                  <a:tcPr/>
                </a:tc>
                <a:extLst>
                  <a:ext uri="{0D108BD9-81ED-4DB2-BD59-A6C34878D82A}">
                    <a16:rowId xmlns:a16="http://schemas.microsoft.com/office/drawing/2014/main" val="1173992012"/>
                  </a:ext>
                </a:extLst>
              </a:tr>
              <a:tr h="207749">
                <a:tc>
                  <a:txBody>
                    <a:bodyPr/>
                    <a:lstStyle/>
                    <a:p>
                      <a:pPr algn="ctr"/>
                      <a:r>
                        <a:rPr lang="es-CO" dirty="0">
                          <a:latin typeface="Consolas" panose="020B0609020204030204" pitchFamily="49" charset="0"/>
                          <a:ea typeface="Roboto" panose="02000000000000000000" pitchFamily="2" charset="0"/>
                        </a:rPr>
                        <a:t>102</a:t>
                      </a:r>
                    </a:p>
                  </a:txBody>
                  <a:tcPr>
                    <a:solidFill>
                      <a:schemeClr val="accent4">
                        <a:lumMod val="40000"/>
                        <a:lumOff val="60000"/>
                      </a:schemeClr>
                    </a:solidFill>
                  </a:tcPr>
                </a:tc>
                <a:tc>
                  <a:txBody>
                    <a:bodyPr/>
                    <a:lstStyle/>
                    <a:p>
                      <a:r>
                        <a:rPr lang="es-CO" sz="1400" dirty="0">
                          <a:latin typeface="Consolas" panose="020B0609020204030204" pitchFamily="49" charset="0"/>
                          <a:ea typeface="Roboto" panose="02000000000000000000" pitchFamily="2" charset="0"/>
                        </a:rPr>
                        <a:t>Ella Fitzgerald</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1917</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USA</a:t>
                      </a:r>
                      <a:endParaRPr lang="es-CO" dirty="0">
                        <a:latin typeface="Consolas" panose="020B0609020204030204" pitchFamily="49" charset="0"/>
                        <a:ea typeface="Roboto" panose="02000000000000000000" pitchFamily="2" charset="0"/>
                      </a:endParaRPr>
                    </a:p>
                  </a:txBody>
                  <a:tcPr/>
                </a:tc>
                <a:extLst>
                  <a:ext uri="{0D108BD9-81ED-4DB2-BD59-A6C34878D82A}">
                    <a16:rowId xmlns:a16="http://schemas.microsoft.com/office/drawing/2014/main" val="2793033035"/>
                  </a:ext>
                </a:extLst>
              </a:tr>
              <a:tr h="207749">
                <a:tc>
                  <a:txBody>
                    <a:bodyPr/>
                    <a:lstStyle/>
                    <a:p>
                      <a:pPr algn="ctr"/>
                      <a:r>
                        <a:rPr lang="es-CO" dirty="0">
                          <a:latin typeface="Consolas" panose="020B0609020204030204" pitchFamily="49" charset="0"/>
                          <a:ea typeface="Roboto" panose="02000000000000000000" pitchFamily="2" charset="0"/>
                        </a:rPr>
                        <a:t>103</a:t>
                      </a:r>
                    </a:p>
                  </a:txBody>
                  <a:tcPr>
                    <a:solidFill>
                      <a:schemeClr val="accent4">
                        <a:lumMod val="40000"/>
                        <a:lumOff val="60000"/>
                      </a:schemeClr>
                    </a:solidFill>
                  </a:tcPr>
                </a:tc>
                <a:tc>
                  <a:txBody>
                    <a:bodyPr/>
                    <a:lstStyle/>
                    <a:p>
                      <a:r>
                        <a:rPr lang="es-CO" sz="1400" dirty="0">
                          <a:latin typeface="Consolas" panose="020B0609020204030204" pitchFamily="49" charset="0"/>
                          <a:ea typeface="Roboto" panose="02000000000000000000" pitchFamily="2" charset="0"/>
                        </a:rPr>
                        <a:t>Louis Armstrong</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1922</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USA</a:t>
                      </a:r>
                      <a:endParaRPr lang="es-CO" dirty="0">
                        <a:latin typeface="Consolas" panose="020B0609020204030204" pitchFamily="49" charset="0"/>
                        <a:ea typeface="Roboto" panose="02000000000000000000" pitchFamily="2" charset="0"/>
                      </a:endParaRPr>
                    </a:p>
                  </a:txBody>
                  <a:tcPr/>
                </a:tc>
                <a:extLst>
                  <a:ext uri="{0D108BD9-81ED-4DB2-BD59-A6C34878D82A}">
                    <a16:rowId xmlns:a16="http://schemas.microsoft.com/office/drawing/2014/main" val="450864266"/>
                  </a:ext>
                </a:extLst>
              </a:tr>
            </a:tbl>
          </a:graphicData>
        </a:graphic>
      </p:graphicFrame>
      <p:sp>
        <p:nvSpPr>
          <p:cNvPr id="3" name="Flecha: a la derecha 2">
            <a:extLst>
              <a:ext uri="{FF2B5EF4-FFF2-40B4-BE49-F238E27FC236}">
                <a16:creationId xmlns:a16="http://schemas.microsoft.com/office/drawing/2014/main" id="{45B7817B-F1CA-4211-B720-A07AC2A7F42B}"/>
              </a:ext>
            </a:extLst>
          </p:cNvPr>
          <p:cNvSpPr/>
          <p:nvPr/>
        </p:nvSpPr>
        <p:spPr>
          <a:xfrm>
            <a:off x="5738345" y="4439989"/>
            <a:ext cx="682172" cy="39188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403351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Modelo relacional</a:t>
            </a:r>
            <a:endParaRPr dirty="0"/>
          </a:p>
        </p:txBody>
      </p:sp>
      <p:sp>
        <p:nvSpPr>
          <p:cNvPr id="6" name="Google Shape;310;p34">
            <a:extLst>
              <a:ext uri="{FF2B5EF4-FFF2-40B4-BE49-F238E27FC236}">
                <a16:creationId xmlns:a16="http://schemas.microsoft.com/office/drawing/2014/main" id="{036C9223-872D-4A3A-9CA0-1D52BD27DB4F}"/>
              </a:ext>
            </a:extLst>
          </p:cNvPr>
          <p:cNvSpPr txBox="1">
            <a:spLocks noGrp="1"/>
          </p:cNvSpPr>
          <p:nvPr>
            <p:ph type="body" idx="1"/>
          </p:nvPr>
        </p:nvSpPr>
        <p:spPr>
          <a:xfrm>
            <a:off x="915270" y="739342"/>
            <a:ext cx="11059016" cy="268965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MX" sz="2200" b="1" dirty="0"/>
              <a:t> Clave Foránea (Foreign Key - FK)</a:t>
            </a:r>
          </a:p>
          <a:p>
            <a:pPr marL="285750" indent="-285750"/>
            <a:r>
              <a:rPr lang="es-MX" sz="1800" dirty="0"/>
              <a:t>Una </a:t>
            </a:r>
            <a:r>
              <a:rPr lang="es-MX" sz="1800" b="1" dirty="0"/>
              <a:t>clave foránea</a:t>
            </a:r>
            <a:r>
              <a:rPr lang="es-MX" sz="1800" dirty="0"/>
              <a:t> es una copia de la clave primaria de una tabla "padre“ (tabla referenciada por otra tabla) que se coloca en una tabla "hijo" (tabla que depende de la tabla padre) para crear una relación lógica entre ambas</a:t>
            </a:r>
          </a:p>
          <a:p>
            <a:pPr marL="285750" indent="-285750"/>
            <a:r>
              <a:rPr lang="es-MX" sz="1800" dirty="0"/>
              <a:t>A diferencia de la PK, una clave foránea puede contener duplicados (permitiendo que un padre tenga muchos hijos) y también puede aceptar valores NULL si la relación entre las tablas es opcional.</a:t>
            </a:r>
          </a:p>
          <a:p>
            <a:pPr marL="285750" indent="-285750"/>
            <a:r>
              <a:rPr lang="es-MX" sz="1800" dirty="0"/>
              <a:t>La finalidad principal de la FK es garantizar la integridad referencial, asegurando que cualquier valor introducido en la tabla hijo corresponda efectivamente a un registro válido en la tabla padre</a:t>
            </a:r>
          </a:p>
        </p:txBody>
      </p:sp>
      <p:sp>
        <p:nvSpPr>
          <p:cNvPr id="11" name="CuadroTexto 10">
            <a:extLst>
              <a:ext uri="{FF2B5EF4-FFF2-40B4-BE49-F238E27FC236}">
                <a16:creationId xmlns:a16="http://schemas.microsoft.com/office/drawing/2014/main" id="{C80ACB7B-0DA7-47DC-B9EE-E3034B178CFF}"/>
              </a:ext>
            </a:extLst>
          </p:cNvPr>
          <p:cNvSpPr txBox="1"/>
          <p:nvPr/>
        </p:nvSpPr>
        <p:spPr>
          <a:xfrm>
            <a:off x="6096000" y="3365094"/>
            <a:ext cx="4141880" cy="369332"/>
          </a:xfrm>
          <a:prstGeom prst="rect">
            <a:avLst/>
          </a:prstGeom>
          <a:noFill/>
        </p:spPr>
        <p:txBody>
          <a:bodyPr wrap="square">
            <a:spAutoFit/>
          </a:bodyPr>
          <a:lstStyle/>
          <a:p>
            <a:pPr algn="ctr"/>
            <a:r>
              <a:rPr lang="es-CO" sz="1800" b="1" dirty="0">
                <a:solidFill>
                  <a:srgbClr val="C00000"/>
                </a:solidFill>
                <a:latin typeface="Consolas" panose="020B0609020204030204" pitchFamily="49" charset="0"/>
              </a:rPr>
              <a:t>Artist</a:t>
            </a:r>
            <a:r>
              <a:rPr lang="es-CO" sz="1800" dirty="0">
                <a:solidFill>
                  <a:srgbClr val="C00000"/>
                </a:solidFill>
                <a:latin typeface="Consolas" panose="020B0609020204030204" pitchFamily="49" charset="0"/>
              </a:rPr>
              <a:t>(</a:t>
            </a:r>
            <a:r>
              <a:rPr lang="es-CO" sz="1800" u="sng" dirty="0">
                <a:solidFill>
                  <a:srgbClr val="C00000"/>
                </a:solidFill>
                <a:latin typeface="Consolas" panose="020B0609020204030204" pitchFamily="49" charset="0"/>
              </a:rPr>
              <a:t>id</a:t>
            </a:r>
            <a:r>
              <a:rPr lang="es-CO" sz="1800" dirty="0">
                <a:solidFill>
                  <a:srgbClr val="C00000"/>
                </a:solidFill>
                <a:latin typeface="Consolas" panose="020B0609020204030204" pitchFamily="49" charset="0"/>
              </a:rPr>
              <a:t>, name, year, country)</a:t>
            </a:r>
          </a:p>
        </p:txBody>
      </p:sp>
      <p:graphicFrame>
        <p:nvGraphicFramePr>
          <p:cNvPr id="12" name="Tabla 2">
            <a:extLst>
              <a:ext uri="{FF2B5EF4-FFF2-40B4-BE49-F238E27FC236}">
                <a16:creationId xmlns:a16="http://schemas.microsoft.com/office/drawing/2014/main" id="{E1061DE9-E05A-4DF2-BC50-E3B9511D563E}"/>
              </a:ext>
            </a:extLst>
          </p:cNvPr>
          <p:cNvGraphicFramePr>
            <a:graphicFrameLocks noGrp="1"/>
          </p:cNvGraphicFramePr>
          <p:nvPr>
            <p:extLst>
              <p:ext uri="{D42A27DB-BD31-4B8C-83A1-F6EECF244321}">
                <p14:modId xmlns:p14="http://schemas.microsoft.com/office/powerpoint/2010/main" val="689052443"/>
              </p:ext>
            </p:extLst>
          </p:nvPr>
        </p:nvGraphicFramePr>
        <p:xfrm>
          <a:off x="6047219" y="3747956"/>
          <a:ext cx="4141880" cy="1219200"/>
        </p:xfrm>
        <a:graphic>
          <a:graphicData uri="http://schemas.openxmlformats.org/drawingml/2006/table">
            <a:tbl>
              <a:tblPr firstRow="1" bandRow="1">
                <a:tableStyleId>{AD6A3598-7CB8-4345-8D95-17CE05F158A0}</a:tableStyleId>
              </a:tblPr>
              <a:tblGrid>
                <a:gridCol w="512999">
                  <a:extLst>
                    <a:ext uri="{9D8B030D-6E8A-4147-A177-3AD203B41FA5}">
                      <a16:colId xmlns:a16="http://schemas.microsoft.com/office/drawing/2014/main" val="3524872461"/>
                    </a:ext>
                  </a:extLst>
                </a:gridCol>
                <a:gridCol w="1910438">
                  <a:extLst>
                    <a:ext uri="{9D8B030D-6E8A-4147-A177-3AD203B41FA5}">
                      <a16:colId xmlns:a16="http://schemas.microsoft.com/office/drawing/2014/main" val="161933422"/>
                    </a:ext>
                  </a:extLst>
                </a:gridCol>
                <a:gridCol w="727874">
                  <a:extLst>
                    <a:ext uri="{9D8B030D-6E8A-4147-A177-3AD203B41FA5}">
                      <a16:colId xmlns:a16="http://schemas.microsoft.com/office/drawing/2014/main" val="3018766139"/>
                    </a:ext>
                  </a:extLst>
                </a:gridCol>
                <a:gridCol w="990569">
                  <a:extLst>
                    <a:ext uri="{9D8B030D-6E8A-4147-A177-3AD203B41FA5}">
                      <a16:colId xmlns:a16="http://schemas.microsoft.com/office/drawing/2014/main" val="3706208341"/>
                    </a:ext>
                  </a:extLst>
                </a:gridCol>
              </a:tblGrid>
              <a:tr h="207749">
                <a:tc>
                  <a:txBody>
                    <a:bodyPr/>
                    <a:lstStyle/>
                    <a:p>
                      <a:pPr algn="ctr"/>
                      <a:r>
                        <a:rPr lang="es-CO" sz="1400" b="1" dirty="0">
                          <a:latin typeface="Consolas" panose="020B0609020204030204" pitchFamily="49" charset="0"/>
                          <a:ea typeface="Roboto" panose="02000000000000000000" pitchFamily="2" charset="0"/>
                        </a:rPr>
                        <a:t>id</a:t>
                      </a:r>
                    </a:p>
                  </a:txBody>
                  <a:tcPr>
                    <a:solidFill>
                      <a:schemeClr val="accent4">
                        <a:lumMod val="40000"/>
                        <a:lumOff val="60000"/>
                      </a:schemeClr>
                    </a:solidFill>
                  </a:tcPr>
                </a:tc>
                <a:tc>
                  <a:txBody>
                    <a:bodyPr/>
                    <a:lstStyle/>
                    <a:p>
                      <a:r>
                        <a:rPr lang="es-CO" sz="1400" b="1" dirty="0">
                          <a:latin typeface="Consolas" panose="020B0609020204030204" pitchFamily="49" charset="0"/>
                          <a:ea typeface="Roboto" panose="02000000000000000000" pitchFamily="2" charset="0"/>
                        </a:rPr>
                        <a:t>Name</a:t>
                      </a:r>
                    </a:p>
                  </a:txBody>
                  <a:tcPr/>
                </a:tc>
                <a:tc>
                  <a:txBody>
                    <a:bodyPr/>
                    <a:lstStyle/>
                    <a:p>
                      <a:r>
                        <a:rPr lang="es-CO" sz="1400" b="1" dirty="0">
                          <a:latin typeface="Consolas" panose="020B0609020204030204" pitchFamily="49" charset="0"/>
                          <a:ea typeface="Roboto" panose="02000000000000000000" pitchFamily="2" charset="0"/>
                        </a:rPr>
                        <a:t>year</a:t>
                      </a:r>
                    </a:p>
                  </a:txBody>
                  <a:tcPr/>
                </a:tc>
                <a:tc>
                  <a:txBody>
                    <a:bodyPr/>
                    <a:lstStyle/>
                    <a:p>
                      <a:r>
                        <a:rPr lang="es-CO" sz="1400" b="1" dirty="0">
                          <a:latin typeface="Consolas" panose="020B0609020204030204" pitchFamily="49" charset="0"/>
                          <a:ea typeface="Roboto" panose="02000000000000000000" pitchFamily="2" charset="0"/>
                        </a:rPr>
                        <a:t>Country</a:t>
                      </a:r>
                    </a:p>
                  </a:txBody>
                  <a:tcPr/>
                </a:tc>
                <a:extLst>
                  <a:ext uri="{0D108BD9-81ED-4DB2-BD59-A6C34878D82A}">
                    <a16:rowId xmlns:a16="http://schemas.microsoft.com/office/drawing/2014/main" val="326328269"/>
                  </a:ext>
                </a:extLst>
              </a:tr>
              <a:tr h="207749">
                <a:tc>
                  <a:txBody>
                    <a:bodyPr/>
                    <a:lstStyle/>
                    <a:p>
                      <a:pPr algn="ctr"/>
                      <a:r>
                        <a:rPr lang="es-CO" sz="1400" dirty="0">
                          <a:latin typeface="Consolas" panose="020B0609020204030204" pitchFamily="49" charset="0"/>
                          <a:ea typeface="Roboto" panose="02000000000000000000" pitchFamily="2" charset="0"/>
                        </a:rPr>
                        <a:t>101</a:t>
                      </a:r>
                    </a:p>
                  </a:txBody>
                  <a:tcPr>
                    <a:solidFill>
                      <a:schemeClr val="accent4">
                        <a:lumMod val="40000"/>
                        <a:lumOff val="60000"/>
                      </a:schemeClr>
                    </a:solidFill>
                  </a:tcPr>
                </a:tc>
                <a:tc>
                  <a:txBody>
                    <a:bodyPr/>
                    <a:lstStyle/>
                    <a:p>
                      <a:r>
                        <a:rPr lang="es-CO" sz="1400" dirty="0">
                          <a:latin typeface="Consolas" panose="020B0609020204030204" pitchFamily="49" charset="0"/>
                          <a:ea typeface="Roboto" panose="02000000000000000000" pitchFamily="2" charset="0"/>
                        </a:rPr>
                        <a:t>Billie Holiday</a:t>
                      </a:r>
                    </a:p>
                  </a:txBody>
                  <a:tcPr/>
                </a:tc>
                <a:tc>
                  <a:txBody>
                    <a:bodyPr/>
                    <a:lstStyle/>
                    <a:p>
                      <a:r>
                        <a:rPr lang="es-CO" sz="1400" dirty="0">
                          <a:latin typeface="Consolas" panose="020B0609020204030204" pitchFamily="49" charset="0"/>
                          <a:ea typeface="Roboto" panose="02000000000000000000" pitchFamily="2" charset="0"/>
                        </a:rPr>
                        <a:t>1933</a:t>
                      </a:r>
                    </a:p>
                  </a:txBody>
                  <a:tcPr/>
                </a:tc>
                <a:tc>
                  <a:txBody>
                    <a:bodyPr/>
                    <a:lstStyle/>
                    <a:p>
                      <a:r>
                        <a:rPr lang="es-CO" sz="1400" dirty="0">
                          <a:latin typeface="Consolas" panose="020B0609020204030204" pitchFamily="49" charset="0"/>
                          <a:ea typeface="Roboto" panose="02000000000000000000" pitchFamily="2" charset="0"/>
                        </a:rPr>
                        <a:t>USA</a:t>
                      </a:r>
                    </a:p>
                  </a:txBody>
                  <a:tcPr/>
                </a:tc>
                <a:extLst>
                  <a:ext uri="{0D108BD9-81ED-4DB2-BD59-A6C34878D82A}">
                    <a16:rowId xmlns:a16="http://schemas.microsoft.com/office/drawing/2014/main" val="1173992012"/>
                  </a:ext>
                </a:extLst>
              </a:tr>
              <a:tr h="207749">
                <a:tc>
                  <a:txBody>
                    <a:bodyPr/>
                    <a:lstStyle/>
                    <a:p>
                      <a:pPr algn="ctr"/>
                      <a:r>
                        <a:rPr lang="es-CO" sz="1400" dirty="0">
                          <a:latin typeface="Consolas" panose="020B0609020204030204" pitchFamily="49" charset="0"/>
                          <a:ea typeface="Roboto" panose="02000000000000000000" pitchFamily="2" charset="0"/>
                        </a:rPr>
                        <a:t>102</a:t>
                      </a:r>
                    </a:p>
                  </a:txBody>
                  <a:tcPr>
                    <a:solidFill>
                      <a:schemeClr val="accent4">
                        <a:lumMod val="40000"/>
                        <a:lumOff val="60000"/>
                      </a:schemeClr>
                    </a:solidFill>
                  </a:tcPr>
                </a:tc>
                <a:tc>
                  <a:txBody>
                    <a:bodyPr/>
                    <a:lstStyle/>
                    <a:p>
                      <a:r>
                        <a:rPr lang="es-CO" sz="1400" dirty="0">
                          <a:latin typeface="Consolas" panose="020B0609020204030204" pitchFamily="49" charset="0"/>
                          <a:ea typeface="Roboto" panose="02000000000000000000" pitchFamily="2" charset="0"/>
                        </a:rPr>
                        <a:t>Ella Fitzgerald</a:t>
                      </a:r>
                    </a:p>
                  </a:txBody>
                  <a:tcPr/>
                </a:tc>
                <a:tc>
                  <a:txBody>
                    <a:bodyPr/>
                    <a:lstStyle/>
                    <a:p>
                      <a:r>
                        <a:rPr lang="es-CO" sz="1400" dirty="0">
                          <a:latin typeface="Consolas" panose="020B0609020204030204" pitchFamily="49" charset="0"/>
                          <a:ea typeface="Roboto" panose="02000000000000000000" pitchFamily="2" charset="0"/>
                        </a:rPr>
                        <a:t>1917</a:t>
                      </a:r>
                    </a:p>
                  </a:txBody>
                  <a:tcPr/>
                </a:tc>
                <a:tc>
                  <a:txBody>
                    <a:bodyPr/>
                    <a:lstStyle/>
                    <a:p>
                      <a:r>
                        <a:rPr lang="es-CO" sz="1400" dirty="0">
                          <a:latin typeface="Consolas" panose="020B0609020204030204" pitchFamily="49" charset="0"/>
                          <a:ea typeface="Roboto" panose="02000000000000000000" pitchFamily="2" charset="0"/>
                        </a:rPr>
                        <a:t>USA</a:t>
                      </a:r>
                    </a:p>
                  </a:txBody>
                  <a:tcPr/>
                </a:tc>
                <a:extLst>
                  <a:ext uri="{0D108BD9-81ED-4DB2-BD59-A6C34878D82A}">
                    <a16:rowId xmlns:a16="http://schemas.microsoft.com/office/drawing/2014/main" val="2793033035"/>
                  </a:ext>
                </a:extLst>
              </a:tr>
              <a:tr h="207749">
                <a:tc>
                  <a:txBody>
                    <a:bodyPr/>
                    <a:lstStyle/>
                    <a:p>
                      <a:pPr algn="ctr"/>
                      <a:r>
                        <a:rPr lang="es-CO" sz="1400" dirty="0">
                          <a:latin typeface="Consolas" panose="020B0609020204030204" pitchFamily="49" charset="0"/>
                          <a:ea typeface="Roboto" panose="02000000000000000000" pitchFamily="2" charset="0"/>
                        </a:rPr>
                        <a:t>103</a:t>
                      </a:r>
                    </a:p>
                  </a:txBody>
                  <a:tcPr>
                    <a:solidFill>
                      <a:schemeClr val="accent4">
                        <a:lumMod val="40000"/>
                        <a:lumOff val="60000"/>
                      </a:schemeClr>
                    </a:solidFill>
                  </a:tcPr>
                </a:tc>
                <a:tc>
                  <a:txBody>
                    <a:bodyPr/>
                    <a:lstStyle/>
                    <a:p>
                      <a:r>
                        <a:rPr lang="es-CO" sz="1400" dirty="0">
                          <a:latin typeface="Consolas" panose="020B0609020204030204" pitchFamily="49" charset="0"/>
                          <a:ea typeface="Roboto" panose="02000000000000000000" pitchFamily="2" charset="0"/>
                        </a:rPr>
                        <a:t>Louis Armstrong</a:t>
                      </a:r>
                    </a:p>
                  </a:txBody>
                  <a:tcPr/>
                </a:tc>
                <a:tc>
                  <a:txBody>
                    <a:bodyPr/>
                    <a:lstStyle/>
                    <a:p>
                      <a:r>
                        <a:rPr lang="es-CO" sz="1400" dirty="0">
                          <a:latin typeface="Consolas" panose="020B0609020204030204" pitchFamily="49" charset="0"/>
                          <a:ea typeface="Roboto" panose="02000000000000000000" pitchFamily="2" charset="0"/>
                        </a:rPr>
                        <a:t>1922</a:t>
                      </a:r>
                    </a:p>
                  </a:txBody>
                  <a:tcPr/>
                </a:tc>
                <a:tc>
                  <a:txBody>
                    <a:bodyPr/>
                    <a:lstStyle/>
                    <a:p>
                      <a:r>
                        <a:rPr lang="es-CO" sz="1400" dirty="0">
                          <a:latin typeface="Consolas" panose="020B0609020204030204" pitchFamily="49" charset="0"/>
                          <a:ea typeface="Roboto" panose="02000000000000000000" pitchFamily="2" charset="0"/>
                        </a:rPr>
                        <a:t>USA</a:t>
                      </a:r>
                    </a:p>
                  </a:txBody>
                  <a:tcPr/>
                </a:tc>
                <a:extLst>
                  <a:ext uri="{0D108BD9-81ED-4DB2-BD59-A6C34878D82A}">
                    <a16:rowId xmlns:a16="http://schemas.microsoft.com/office/drawing/2014/main" val="450864266"/>
                  </a:ext>
                </a:extLst>
              </a:tr>
            </a:tbl>
          </a:graphicData>
        </a:graphic>
      </p:graphicFrame>
      <p:sp>
        <p:nvSpPr>
          <p:cNvPr id="13" name="CuadroTexto 12">
            <a:extLst>
              <a:ext uri="{FF2B5EF4-FFF2-40B4-BE49-F238E27FC236}">
                <a16:creationId xmlns:a16="http://schemas.microsoft.com/office/drawing/2014/main" id="{7A31D4CC-AF4E-4A5E-BE79-556797E2366F}"/>
              </a:ext>
            </a:extLst>
          </p:cNvPr>
          <p:cNvSpPr txBox="1"/>
          <p:nvPr/>
        </p:nvSpPr>
        <p:spPr>
          <a:xfrm>
            <a:off x="6047219" y="5101446"/>
            <a:ext cx="4141879" cy="369332"/>
          </a:xfrm>
          <a:prstGeom prst="rect">
            <a:avLst/>
          </a:prstGeom>
          <a:noFill/>
        </p:spPr>
        <p:txBody>
          <a:bodyPr wrap="square">
            <a:spAutoFit/>
          </a:bodyPr>
          <a:lstStyle/>
          <a:p>
            <a:pPr algn="ctr"/>
            <a:r>
              <a:rPr lang="es-CO" sz="1800" b="1" dirty="0">
                <a:solidFill>
                  <a:srgbClr val="C00000"/>
                </a:solidFill>
                <a:latin typeface="Consolas" panose="020B0609020204030204" pitchFamily="49" charset="0"/>
              </a:rPr>
              <a:t>Album</a:t>
            </a:r>
            <a:r>
              <a:rPr lang="es-CO" sz="1800" dirty="0">
                <a:solidFill>
                  <a:srgbClr val="C00000"/>
                </a:solidFill>
                <a:latin typeface="Consolas" panose="020B0609020204030204" pitchFamily="49" charset="0"/>
              </a:rPr>
              <a:t>(</a:t>
            </a:r>
            <a:r>
              <a:rPr lang="es-CO" sz="1800" u="sng" dirty="0">
                <a:solidFill>
                  <a:srgbClr val="C00000"/>
                </a:solidFill>
                <a:latin typeface="Consolas" panose="020B0609020204030204" pitchFamily="49" charset="0"/>
              </a:rPr>
              <a:t>id</a:t>
            </a:r>
            <a:r>
              <a:rPr lang="es-CO" sz="1800" dirty="0">
                <a:solidFill>
                  <a:srgbClr val="C00000"/>
                </a:solidFill>
                <a:latin typeface="Consolas" panose="020B0609020204030204" pitchFamily="49" charset="0"/>
              </a:rPr>
              <a:t>, name, artist, year)</a:t>
            </a:r>
          </a:p>
        </p:txBody>
      </p:sp>
      <p:graphicFrame>
        <p:nvGraphicFramePr>
          <p:cNvPr id="14" name="Tabla 2">
            <a:extLst>
              <a:ext uri="{FF2B5EF4-FFF2-40B4-BE49-F238E27FC236}">
                <a16:creationId xmlns:a16="http://schemas.microsoft.com/office/drawing/2014/main" id="{FC5E0AB5-614E-4CCB-8A73-21CE72B8343D}"/>
              </a:ext>
            </a:extLst>
          </p:cNvPr>
          <p:cNvGraphicFramePr>
            <a:graphicFrameLocks noGrp="1"/>
          </p:cNvGraphicFramePr>
          <p:nvPr>
            <p:extLst>
              <p:ext uri="{D42A27DB-BD31-4B8C-83A1-F6EECF244321}">
                <p14:modId xmlns:p14="http://schemas.microsoft.com/office/powerpoint/2010/main" val="4023080811"/>
              </p:ext>
            </p:extLst>
          </p:nvPr>
        </p:nvGraphicFramePr>
        <p:xfrm>
          <a:off x="5904064" y="5509058"/>
          <a:ext cx="4525752" cy="1219200"/>
        </p:xfrm>
        <a:graphic>
          <a:graphicData uri="http://schemas.openxmlformats.org/drawingml/2006/table">
            <a:tbl>
              <a:tblPr firstRow="1" bandRow="1">
                <a:tableStyleId>{AD6A3598-7CB8-4345-8D95-17CE05F158A0}</a:tableStyleId>
              </a:tblPr>
              <a:tblGrid>
                <a:gridCol w="429258">
                  <a:extLst>
                    <a:ext uri="{9D8B030D-6E8A-4147-A177-3AD203B41FA5}">
                      <a16:colId xmlns:a16="http://schemas.microsoft.com/office/drawing/2014/main" val="4037870363"/>
                    </a:ext>
                  </a:extLst>
                </a:gridCol>
                <a:gridCol w="2437816">
                  <a:extLst>
                    <a:ext uri="{9D8B030D-6E8A-4147-A177-3AD203B41FA5}">
                      <a16:colId xmlns:a16="http://schemas.microsoft.com/office/drawing/2014/main" val="161933422"/>
                    </a:ext>
                  </a:extLst>
                </a:gridCol>
                <a:gridCol w="945931">
                  <a:extLst>
                    <a:ext uri="{9D8B030D-6E8A-4147-A177-3AD203B41FA5}">
                      <a16:colId xmlns:a16="http://schemas.microsoft.com/office/drawing/2014/main" val="3018766139"/>
                    </a:ext>
                  </a:extLst>
                </a:gridCol>
                <a:gridCol w="712747">
                  <a:extLst>
                    <a:ext uri="{9D8B030D-6E8A-4147-A177-3AD203B41FA5}">
                      <a16:colId xmlns:a16="http://schemas.microsoft.com/office/drawing/2014/main" val="3706208341"/>
                    </a:ext>
                  </a:extLst>
                </a:gridCol>
              </a:tblGrid>
              <a:tr h="177835">
                <a:tc>
                  <a:txBody>
                    <a:bodyPr/>
                    <a:lstStyle/>
                    <a:p>
                      <a:pPr algn="ctr"/>
                      <a:r>
                        <a:rPr lang="es-CO" sz="1400" b="1" dirty="0">
                          <a:latin typeface="Consolas" panose="020B0609020204030204" pitchFamily="49" charset="0"/>
                          <a:ea typeface="Roboto" panose="02000000000000000000" pitchFamily="2" charset="0"/>
                        </a:rPr>
                        <a:t>id</a:t>
                      </a:r>
                    </a:p>
                  </a:txBody>
                  <a:tcPr>
                    <a:solidFill>
                      <a:schemeClr val="accent4">
                        <a:lumMod val="40000"/>
                        <a:lumOff val="60000"/>
                      </a:schemeClr>
                    </a:solidFill>
                  </a:tcPr>
                </a:tc>
                <a:tc>
                  <a:txBody>
                    <a:bodyPr/>
                    <a:lstStyle/>
                    <a:p>
                      <a:r>
                        <a:rPr lang="es-CO" sz="1400" b="1" dirty="0">
                          <a:latin typeface="Consolas" panose="020B0609020204030204" pitchFamily="49" charset="0"/>
                          <a:ea typeface="Roboto" panose="02000000000000000000" pitchFamily="2" charset="0"/>
                        </a:rPr>
                        <a:t>name</a:t>
                      </a:r>
                    </a:p>
                  </a:txBody>
                  <a:tcPr/>
                </a:tc>
                <a:tc>
                  <a:txBody>
                    <a:bodyPr/>
                    <a:lstStyle/>
                    <a:p>
                      <a:r>
                        <a:rPr lang="es-CO" sz="1400" b="1" dirty="0">
                          <a:latin typeface="Consolas" panose="020B0609020204030204" pitchFamily="49" charset="0"/>
                          <a:ea typeface="Roboto" panose="02000000000000000000" pitchFamily="2" charset="0"/>
                        </a:rPr>
                        <a:t>artist</a:t>
                      </a:r>
                    </a:p>
                  </a:txBody>
                  <a:tcPr/>
                </a:tc>
                <a:tc>
                  <a:txBody>
                    <a:bodyPr/>
                    <a:lstStyle/>
                    <a:p>
                      <a:r>
                        <a:rPr lang="es-CO" sz="1400" b="1" dirty="0">
                          <a:latin typeface="Consolas" panose="020B0609020204030204" pitchFamily="49" charset="0"/>
                          <a:ea typeface="Roboto" panose="02000000000000000000" pitchFamily="2" charset="0"/>
                        </a:rPr>
                        <a:t>year</a:t>
                      </a:r>
                    </a:p>
                  </a:txBody>
                  <a:tcPr/>
                </a:tc>
                <a:extLst>
                  <a:ext uri="{0D108BD9-81ED-4DB2-BD59-A6C34878D82A}">
                    <a16:rowId xmlns:a16="http://schemas.microsoft.com/office/drawing/2014/main" val="326328269"/>
                  </a:ext>
                </a:extLst>
              </a:tr>
              <a:tr h="177835">
                <a:tc>
                  <a:txBody>
                    <a:bodyPr/>
                    <a:lstStyle/>
                    <a:p>
                      <a:pPr algn="ctr"/>
                      <a:r>
                        <a:rPr lang="es-CO" sz="1400" dirty="0">
                          <a:latin typeface="Consolas" panose="020B0609020204030204" pitchFamily="49" charset="0"/>
                          <a:ea typeface="Roboto" panose="02000000000000000000" pitchFamily="2" charset="0"/>
                        </a:rPr>
                        <a:t>11</a:t>
                      </a:r>
                    </a:p>
                  </a:txBody>
                  <a:tcPr>
                    <a:solidFill>
                      <a:schemeClr val="accent4">
                        <a:lumMod val="40000"/>
                        <a:lumOff val="60000"/>
                      </a:schemeClr>
                    </a:solidFill>
                  </a:tcPr>
                </a:tc>
                <a:tc>
                  <a:txBody>
                    <a:bodyPr/>
                    <a:lstStyle/>
                    <a:p>
                      <a:r>
                        <a:rPr lang="es-CO" sz="1400" dirty="0">
                          <a:latin typeface="Consolas" panose="020B0609020204030204" pitchFamily="49" charset="0"/>
                          <a:ea typeface="Roboto" panose="02000000000000000000" pitchFamily="2" charset="0"/>
                        </a:rPr>
                        <a:t>Lady in Satin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CO" sz="1400" dirty="0">
                          <a:latin typeface="Consolas" panose="020B0609020204030204" pitchFamily="49" charset="0"/>
                          <a:ea typeface="Roboto" panose="02000000000000000000" pitchFamily="2" charset="0"/>
                        </a:rPr>
                        <a:t>101</a:t>
                      </a:r>
                    </a:p>
                  </a:txBody>
                  <a:tcPr/>
                </a:tc>
                <a:tc>
                  <a:txBody>
                    <a:bodyPr/>
                    <a:lstStyle/>
                    <a:p>
                      <a:r>
                        <a:rPr lang="es-CO" sz="1400" dirty="0">
                          <a:latin typeface="Consolas" panose="020B0609020204030204" pitchFamily="49" charset="0"/>
                          <a:ea typeface="Roboto" panose="02000000000000000000" pitchFamily="2" charset="0"/>
                        </a:rPr>
                        <a:t>1958</a:t>
                      </a:r>
                    </a:p>
                  </a:txBody>
                  <a:tcPr/>
                </a:tc>
                <a:extLst>
                  <a:ext uri="{0D108BD9-81ED-4DB2-BD59-A6C34878D82A}">
                    <a16:rowId xmlns:a16="http://schemas.microsoft.com/office/drawing/2014/main" val="1173992012"/>
                  </a:ext>
                </a:extLst>
              </a:tr>
              <a:tr h="177835">
                <a:tc>
                  <a:txBody>
                    <a:bodyPr/>
                    <a:lstStyle/>
                    <a:p>
                      <a:pPr algn="ctr"/>
                      <a:r>
                        <a:rPr lang="es-CO" sz="1400" dirty="0">
                          <a:latin typeface="Consolas" panose="020B0609020204030204" pitchFamily="49" charset="0"/>
                          <a:ea typeface="Roboto" panose="02000000000000000000" pitchFamily="2" charset="0"/>
                        </a:rPr>
                        <a:t>22</a:t>
                      </a:r>
                    </a:p>
                  </a:txBody>
                  <a:tcPr>
                    <a:solidFill>
                      <a:schemeClr val="accent4">
                        <a:lumMod val="40000"/>
                        <a:lumOff val="60000"/>
                      </a:schemeClr>
                    </a:solidFill>
                  </a:tcPr>
                </a:tc>
                <a:tc>
                  <a:txBody>
                    <a:bodyPr/>
                    <a:lstStyle/>
                    <a:p>
                      <a:r>
                        <a:rPr lang="es-CO" sz="1400" dirty="0">
                          <a:latin typeface="Consolas" panose="020B0609020204030204" pitchFamily="49" charset="0"/>
                          <a:ea typeface="Roboto" panose="02000000000000000000" pitchFamily="2" charset="0"/>
                        </a:rPr>
                        <a:t>Ella and Louis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CO" sz="1400" dirty="0">
                          <a:solidFill>
                            <a:srgbClr val="FF0000"/>
                          </a:solidFill>
                          <a:latin typeface="Consolas" panose="020B0609020204030204" pitchFamily="49" charset="0"/>
                          <a:ea typeface="Roboto" panose="02000000000000000000" pitchFamily="2" charset="0"/>
                        </a:rPr>
                        <a:t>???</a:t>
                      </a:r>
                    </a:p>
                  </a:txBody>
                  <a:tcPr/>
                </a:tc>
                <a:tc>
                  <a:txBody>
                    <a:bodyPr/>
                    <a:lstStyle/>
                    <a:p>
                      <a:r>
                        <a:rPr lang="es-CO" sz="1400" dirty="0">
                          <a:latin typeface="Consolas" panose="020B0609020204030204" pitchFamily="49" charset="0"/>
                          <a:ea typeface="Roboto" panose="02000000000000000000" pitchFamily="2" charset="0"/>
                        </a:rPr>
                        <a:t>1957</a:t>
                      </a:r>
                    </a:p>
                  </a:txBody>
                  <a:tcPr/>
                </a:tc>
                <a:extLst>
                  <a:ext uri="{0D108BD9-81ED-4DB2-BD59-A6C34878D82A}">
                    <a16:rowId xmlns:a16="http://schemas.microsoft.com/office/drawing/2014/main" val="2793033035"/>
                  </a:ext>
                </a:extLst>
              </a:tr>
              <a:tr h="302320">
                <a:tc>
                  <a:txBody>
                    <a:bodyPr/>
                    <a:lstStyle/>
                    <a:p>
                      <a:pPr algn="ctr"/>
                      <a:r>
                        <a:rPr lang="es-CO" sz="1400" dirty="0">
                          <a:latin typeface="Consolas" panose="020B0609020204030204" pitchFamily="49" charset="0"/>
                          <a:ea typeface="Roboto" panose="02000000000000000000" pitchFamily="2" charset="0"/>
                        </a:rPr>
                        <a:t>33</a:t>
                      </a:r>
                    </a:p>
                  </a:txBody>
                  <a:tcPr>
                    <a:solidFill>
                      <a:schemeClr val="accent4">
                        <a:lumMod val="40000"/>
                        <a:lumOff val="60000"/>
                      </a:schemeClr>
                    </a:solidFill>
                  </a:tcPr>
                </a:tc>
                <a:tc>
                  <a:txBody>
                    <a:bodyPr/>
                    <a:lstStyle/>
                    <a:p>
                      <a:r>
                        <a:rPr lang="es-CO" sz="1400" dirty="0">
                          <a:latin typeface="Consolas" panose="020B0609020204030204" pitchFamily="49" charset="0"/>
                          <a:ea typeface="Roboto" panose="02000000000000000000" pitchFamily="2" charset="0"/>
                        </a:rPr>
                        <a:t>What a Wonderful World</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CO" sz="1400" dirty="0">
                          <a:latin typeface="Consolas" panose="020B0609020204030204" pitchFamily="49" charset="0"/>
                          <a:ea typeface="Roboto" panose="02000000000000000000" pitchFamily="2" charset="0"/>
                        </a:rPr>
                        <a:t>103</a:t>
                      </a:r>
                    </a:p>
                  </a:txBody>
                  <a:tcPr/>
                </a:tc>
                <a:tc>
                  <a:txBody>
                    <a:bodyPr/>
                    <a:lstStyle/>
                    <a:p>
                      <a:r>
                        <a:rPr lang="es-CO" sz="1400" dirty="0">
                          <a:latin typeface="Consolas" panose="020B0609020204030204" pitchFamily="49" charset="0"/>
                          <a:ea typeface="Roboto" panose="02000000000000000000" pitchFamily="2" charset="0"/>
                        </a:rPr>
                        <a:t>1922</a:t>
                      </a:r>
                    </a:p>
                  </a:txBody>
                  <a:tcPr/>
                </a:tc>
                <a:extLst>
                  <a:ext uri="{0D108BD9-81ED-4DB2-BD59-A6C34878D82A}">
                    <a16:rowId xmlns:a16="http://schemas.microsoft.com/office/drawing/2014/main" val="450864266"/>
                  </a:ext>
                </a:extLst>
              </a:tr>
            </a:tbl>
          </a:graphicData>
        </a:graphic>
      </p:graphicFrame>
      <p:graphicFrame>
        <p:nvGraphicFramePr>
          <p:cNvPr id="15" name="Tabla 2">
            <a:extLst>
              <a:ext uri="{FF2B5EF4-FFF2-40B4-BE49-F238E27FC236}">
                <a16:creationId xmlns:a16="http://schemas.microsoft.com/office/drawing/2014/main" id="{86554A5F-7C74-4497-B778-D57900DB918E}"/>
              </a:ext>
            </a:extLst>
          </p:cNvPr>
          <p:cNvGraphicFramePr>
            <a:graphicFrameLocks noGrp="1"/>
          </p:cNvGraphicFramePr>
          <p:nvPr>
            <p:extLst>
              <p:ext uri="{D42A27DB-BD31-4B8C-83A1-F6EECF244321}">
                <p14:modId xmlns:p14="http://schemas.microsoft.com/office/powerpoint/2010/main" val="3283076224"/>
              </p:ext>
            </p:extLst>
          </p:nvPr>
        </p:nvGraphicFramePr>
        <p:xfrm>
          <a:off x="2375851" y="4349303"/>
          <a:ext cx="2242752" cy="1524000"/>
        </p:xfrm>
        <a:graphic>
          <a:graphicData uri="http://schemas.openxmlformats.org/drawingml/2006/table">
            <a:tbl>
              <a:tblPr firstRow="1" bandRow="1">
                <a:tableStyleId>{AD6A3598-7CB8-4345-8D95-17CE05F158A0}</a:tableStyleId>
              </a:tblPr>
              <a:tblGrid>
                <a:gridCol w="1089168">
                  <a:extLst>
                    <a:ext uri="{9D8B030D-6E8A-4147-A177-3AD203B41FA5}">
                      <a16:colId xmlns:a16="http://schemas.microsoft.com/office/drawing/2014/main" val="3524872461"/>
                    </a:ext>
                  </a:extLst>
                </a:gridCol>
                <a:gridCol w="1153584">
                  <a:extLst>
                    <a:ext uri="{9D8B030D-6E8A-4147-A177-3AD203B41FA5}">
                      <a16:colId xmlns:a16="http://schemas.microsoft.com/office/drawing/2014/main" val="3018766139"/>
                    </a:ext>
                  </a:extLst>
                </a:gridCol>
              </a:tblGrid>
              <a:tr h="207749">
                <a:tc>
                  <a:txBody>
                    <a:bodyPr/>
                    <a:lstStyle/>
                    <a:p>
                      <a:pPr algn="ctr"/>
                      <a:r>
                        <a:rPr lang="es-CO" sz="1400" b="1" dirty="0">
                          <a:latin typeface="Consolas" panose="020B0609020204030204" pitchFamily="49" charset="0"/>
                          <a:ea typeface="Roboto" panose="02000000000000000000" pitchFamily="2" charset="0"/>
                        </a:rPr>
                        <a:t>artist_id</a:t>
                      </a:r>
                    </a:p>
                  </a:txBody>
                  <a:tcPr/>
                </a:tc>
                <a:tc>
                  <a:txBody>
                    <a:bodyPr/>
                    <a:lstStyle/>
                    <a:p>
                      <a:pPr algn="ctr"/>
                      <a:r>
                        <a:rPr lang="es-CO" sz="1400" b="1" dirty="0">
                          <a:latin typeface="Consolas" panose="020B0609020204030204" pitchFamily="49" charset="0"/>
                          <a:ea typeface="Roboto" panose="02000000000000000000" pitchFamily="2" charset="0"/>
                        </a:rPr>
                        <a:t>album_id</a:t>
                      </a:r>
                    </a:p>
                  </a:txBody>
                  <a:tcPr/>
                </a:tc>
                <a:extLst>
                  <a:ext uri="{0D108BD9-81ED-4DB2-BD59-A6C34878D82A}">
                    <a16:rowId xmlns:a16="http://schemas.microsoft.com/office/drawing/2014/main" val="326328269"/>
                  </a:ext>
                </a:extLst>
              </a:tr>
              <a:tr h="207749">
                <a:tc>
                  <a:txBody>
                    <a:bodyPr/>
                    <a:lstStyle/>
                    <a:p>
                      <a:pPr algn="ctr"/>
                      <a:r>
                        <a:rPr lang="es-CO" sz="1400" dirty="0">
                          <a:latin typeface="Consolas" panose="020B0609020204030204" pitchFamily="49" charset="0"/>
                          <a:ea typeface="Roboto" panose="02000000000000000000" pitchFamily="2" charset="0"/>
                        </a:rPr>
                        <a:t>101</a:t>
                      </a:r>
                    </a:p>
                  </a:txBody>
                  <a:tcPr/>
                </a:tc>
                <a:tc>
                  <a:txBody>
                    <a:bodyPr/>
                    <a:lstStyle/>
                    <a:p>
                      <a:pPr algn="ctr"/>
                      <a:r>
                        <a:rPr lang="es-CO" sz="1400" dirty="0">
                          <a:latin typeface="Consolas" panose="020B0609020204030204" pitchFamily="49" charset="0"/>
                          <a:ea typeface="Roboto" panose="02000000000000000000" pitchFamily="2" charset="0"/>
                        </a:rPr>
                        <a:t>11</a:t>
                      </a:r>
                    </a:p>
                  </a:txBody>
                  <a:tcPr/>
                </a:tc>
                <a:extLst>
                  <a:ext uri="{0D108BD9-81ED-4DB2-BD59-A6C34878D82A}">
                    <a16:rowId xmlns:a16="http://schemas.microsoft.com/office/drawing/2014/main" val="1173992012"/>
                  </a:ext>
                </a:extLst>
              </a:tr>
              <a:tr h="207749">
                <a:tc>
                  <a:txBody>
                    <a:bodyPr/>
                    <a:lstStyle/>
                    <a:p>
                      <a:pPr algn="ctr"/>
                      <a:r>
                        <a:rPr lang="es-CO" sz="1400" dirty="0">
                          <a:latin typeface="Consolas" panose="020B0609020204030204" pitchFamily="49" charset="0"/>
                          <a:ea typeface="Roboto" panose="02000000000000000000" pitchFamily="2" charset="0"/>
                        </a:rPr>
                        <a:t>102</a:t>
                      </a:r>
                    </a:p>
                  </a:txBody>
                  <a:tcPr/>
                </a:tc>
                <a:tc>
                  <a:txBody>
                    <a:bodyPr/>
                    <a:lstStyle/>
                    <a:p>
                      <a:pPr algn="ctr"/>
                      <a:r>
                        <a:rPr lang="es-CO" sz="1400" dirty="0">
                          <a:latin typeface="Consolas" panose="020B0609020204030204" pitchFamily="49" charset="0"/>
                          <a:ea typeface="Roboto" panose="02000000000000000000" pitchFamily="2" charset="0"/>
                        </a:rPr>
                        <a:t>22</a:t>
                      </a:r>
                    </a:p>
                  </a:txBody>
                  <a:tcPr/>
                </a:tc>
                <a:extLst>
                  <a:ext uri="{0D108BD9-81ED-4DB2-BD59-A6C34878D82A}">
                    <a16:rowId xmlns:a16="http://schemas.microsoft.com/office/drawing/2014/main" val="2793033035"/>
                  </a:ext>
                </a:extLst>
              </a:tr>
              <a:tr h="207749">
                <a:tc>
                  <a:txBody>
                    <a:bodyPr/>
                    <a:lstStyle/>
                    <a:p>
                      <a:pPr algn="ctr"/>
                      <a:r>
                        <a:rPr lang="es-CO" sz="1400" dirty="0">
                          <a:latin typeface="Consolas" panose="020B0609020204030204" pitchFamily="49" charset="0"/>
                          <a:ea typeface="Roboto" panose="02000000000000000000" pitchFamily="2" charset="0"/>
                        </a:rPr>
                        <a:t>103</a:t>
                      </a:r>
                    </a:p>
                  </a:txBody>
                  <a:tcPr/>
                </a:tc>
                <a:tc>
                  <a:txBody>
                    <a:bodyPr/>
                    <a:lstStyle/>
                    <a:p>
                      <a:pPr algn="ctr"/>
                      <a:r>
                        <a:rPr lang="es-CO" sz="1400" dirty="0">
                          <a:latin typeface="Consolas" panose="020B0609020204030204" pitchFamily="49" charset="0"/>
                          <a:ea typeface="Roboto" panose="02000000000000000000" pitchFamily="2" charset="0"/>
                        </a:rPr>
                        <a:t>22</a:t>
                      </a:r>
                    </a:p>
                  </a:txBody>
                  <a:tcPr/>
                </a:tc>
                <a:extLst>
                  <a:ext uri="{0D108BD9-81ED-4DB2-BD59-A6C34878D82A}">
                    <a16:rowId xmlns:a16="http://schemas.microsoft.com/office/drawing/2014/main" val="3664980399"/>
                  </a:ext>
                </a:extLst>
              </a:tr>
              <a:tr h="207749">
                <a:tc>
                  <a:txBody>
                    <a:bodyPr/>
                    <a:lstStyle/>
                    <a:p>
                      <a:pPr algn="ctr"/>
                      <a:r>
                        <a:rPr lang="es-CO" sz="1400" dirty="0">
                          <a:latin typeface="Consolas" panose="020B0609020204030204" pitchFamily="49" charset="0"/>
                          <a:ea typeface="Roboto" panose="02000000000000000000" pitchFamily="2" charset="0"/>
                        </a:rPr>
                        <a:t>103</a:t>
                      </a:r>
                    </a:p>
                  </a:txBody>
                  <a:tcPr/>
                </a:tc>
                <a:tc>
                  <a:txBody>
                    <a:bodyPr/>
                    <a:lstStyle/>
                    <a:p>
                      <a:pPr algn="ctr"/>
                      <a:r>
                        <a:rPr lang="es-CO" sz="1400" dirty="0">
                          <a:latin typeface="Consolas" panose="020B0609020204030204" pitchFamily="49" charset="0"/>
                          <a:ea typeface="Roboto" panose="02000000000000000000" pitchFamily="2" charset="0"/>
                        </a:rPr>
                        <a:t>33</a:t>
                      </a:r>
                    </a:p>
                  </a:txBody>
                  <a:tcPr/>
                </a:tc>
                <a:extLst>
                  <a:ext uri="{0D108BD9-81ED-4DB2-BD59-A6C34878D82A}">
                    <a16:rowId xmlns:a16="http://schemas.microsoft.com/office/drawing/2014/main" val="450864266"/>
                  </a:ext>
                </a:extLst>
              </a:tr>
            </a:tbl>
          </a:graphicData>
        </a:graphic>
      </p:graphicFrame>
      <p:sp>
        <p:nvSpPr>
          <p:cNvPr id="16" name="CuadroTexto 15">
            <a:extLst>
              <a:ext uri="{FF2B5EF4-FFF2-40B4-BE49-F238E27FC236}">
                <a16:creationId xmlns:a16="http://schemas.microsoft.com/office/drawing/2014/main" id="{4AAFA77B-C197-4048-862F-1E5B781082B0}"/>
              </a:ext>
            </a:extLst>
          </p:cNvPr>
          <p:cNvSpPr txBox="1"/>
          <p:nvPr/>
        </p:nvSpPr>
        <p:spPr>
          <a:xfrm>
            <a:off x="1291649" y="3887638"/>
            <a:ext cx="4411156" cy="369332"/>
          </a:xfrm>
          <a:prstGeom prst="rect">
            <a:avLst/>
          </a:prstGeom>
          <a:noFill/>
        </p:spPr>
        <p:txBody>
          <a:bodyPr wrap="square">
            <a:spAutoFit/>
          </a:bodyPr>
          <a:lstStyle/>
          <a:p>
            <a:pPr algn="ctr"/>
            <a:r>
              <a:rPr lang="es-CO" sz="1800" b="1" dirty="0">
                <a:solidFill>
                  <a:srgbClr val="C00000"/>
                </a:solidFill>
                <a:latin typeface="Consolas" panose="020B0609020204030204" pitchFamily="49" charset="0"/>
              </a:rPr>
              <a:t>Artist_Album</a:t>
            </a:r>
            <a:r>
              <a:rPr lang="es-CO" sz="1800" dirty="0">
                <a:solidFill>
                  <a:srgbClr val="C00000"/>
                </a:solidFill>
                <a:latin typeface="Consolas" panose="020B0609020204030204" pitchFamily="49" charset="0"/>
              </a:rPr>
              <a:t>(</a:t>
            </a:r>
            <a:r>
              <a:rPr lang="es-CO" sz="1800" u="sng" dirty="0">
                <a:solidFill>
                  <a:srgbClr val="C00000"/>
                </a:solidFill>
                <a:latin typeface="Consolas" panose="020B0609020204030204" pitchFamily="49" charset="0"/>
              </a:rPr>
              <a:t>artist_id</a:t>
            </a:r>
            <a:r>
              <a:rPr lang="es-CO" sz="1800" dirty="0">
                <a:solidFill>
                  <a:srgbClr val="C00000"/>
                </a:solidFill>
                <a:latin typeface="Consolas" panose="020B0609020204030204" pitchFamily="49" charset="0"/>
              </a:rPr>
              <a:t>, </a:t>
            </a:r>
            <a:r>
              <a:rPr lang="es-CO" sz="1800" u="sng" dirty="0">
                <a:solidFill>
                  <a:srgbClr val="C00000"/>
                </a:solidFill>
                <a:latin typeface="Consolas" panose="020B0609020204030204" pitchFamily="49" charset="0"/>
              </a:rPr>
              <a:t>album_id</a:t>
            </a:r>
            <a:r>
              <a:rPr lang="es-CO" sz="1800" dirty="0">
                <a:solidFill>
                  <a:srgbClr val="C00000"/>
                </a:solidFill>
                <a:latin typeface="Consolas" panose="020B0609020204030204" pitchFamily="49" charset="0"/>
              </a:rPr>
              <a:t>)</a:t>
            </a:r>
          </a:p>
        </p:txBody>
      </p:sp>
    </p:spTree>
    <p:extLst>
      <p:ext uri="{BB962C8B-B14F-4D97-AF65-F5344CB8AC3E}">
        <p14:creationId xmlns:p14="http://schemas.microsoft.com/office/powerpoint/2010/main" val="3663895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Modelo relacional</a:t>
            </a:r>
            <a:endParaRPr dirty="0"/>
          </a:p>
        </p:txBody>
      </p:sp>
      <p:sp>
        <p:nvSpPr>
          <p:cNvPr id="6" name="Google Shape;310;p34">
            <a:extLst>
              <a:ext uri="{FF2B5EF4-FFF2-40B4-BE49-F238E27FC236}">
                <a16:creationId xmlns:a16="http://schemas.microsoft.com/office/drawing/2014/main" id="{036C9223-872D-4A3A-9CA0-1D52BD27DB4F}"/>
              </a:ext>
            </a:extLst>
          </p:cNvPr>
          <p:cNvSpPr txBox="1">
            <a:spLocks noGrp="1"/>
          </p:cNvSpPr>
          <p:nvPr>
            <p:ph type="body" idx="1"/>
          </p:nvPr>
        </p:nvSpPr>
        <p:spPr>
          <a:xfrm>
            <a:off x="915270" y="739342"/>
            <a:ext cx="11059016" cy="268965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MX" sz="2200" b="1" dirty="0"/>
              <a:t> Clave Foránea (Foreign Key - FK)</a:t>
            </a:r>
          </a:p>
          <a:p>
            <a:pPr marL="285750" indent="-285750"/>
            <a:r>
              <a:rPr lang="es-MX" sz="1800" dirty="0"/>
              <a:t>Una </a:t>
            </a:r>
            <a:r>
              <a:rPr lang="es-MX" sz="1800" b="1" dirty="0"/>
              <a:t>clave foránea</a:t>
            </a:r>
            <a:r>
              <a:rPr lang="es-MX" sz="1800" dirty="0"/>
              <a:t> es una copia de la clave primaria de una tabla "padre“ (tabla referenciada por otra tabla) que se coloca en una tabla "hijo" (tabla que depende de la tabla padre) para crear una relación lógica entre ambas</a:t>
            </a:r>
          </a:p>
          <a:p>
            <a:pPr marL="285750" indent="-285750"/>
            <a:r>
              <a:rPr lang="es-MX" sz="1800" dirty="0"/>
              <a:t>A diferencia de la PK, una clave foránea puede contener duplicados (permitiendo que un padre tenga muchos hijos) y también puede aceptar valores NULL si la relación entre las tablas es opcional.</a:t>
            </a:r>
          </a:p>
          <a:p>
            <a:pPr marL="285750" indent="-285750"/>
            <a:r>
              <a:rPr lang="es-MX" sz="1800" dirty="0"/>
              <a:t>La finalidad principal de la FK es garantizar la </a:t>
            </a:r>
            <a:r>
              <a:rPr lang="es-MX" sz="1800" b="1" dirty="0"/>
              <a:t>integridad referencial</a:t>
            </a:r>
            <a:r>
              <a:rPr lang="es-MX" sz="1800" dirty="0"/>
              <a:t>, asegurando que cualquier valor introducido en la tabla hijo corresponda efectivamente a un registro válido en la tabla padre.</a:t>
            </a:r>
          </a:p>
        </p:txBody>
      </p:sp>
      <p:sp>
        <p:nvSpPr>
          <p:cNvPr id="23" name="CuadroTexto 22">
            <a:extLst>
              <a:ext uri="{FF2B5EF4-FFF2-40B4-BE49-F238E27FC236}">
                <a16:creationId xmlns:a16="http://schemas.microsoft.com/office/drawing/2014/main" id="{872BE42D-5ABA-4DCE-BBD6-72AD7E94C17F}"/>
              </a:ext>
            </a:extLst>
          </p:cNvPr>
          <p:cNvSpPr txBox="1"/>
          <p:nvPr/>
        </p:nvSpPr>
        <p:spPr>
          <a:xfrm>
            <a:off x="6767734" y="5069665"/>
            <a:ext cx="4141879" cy="369332"/>
          </a:xfrm>
          <a:prstGeom prst="rect">
            <a:avLst/>
          </a:prstGeom>
          <a:noFill/>
        </p:spPr>
        <p:txBody>
          <a:bodyPr wrap="square">
            <a:spAutoFit/>
          </a:bodyPr>
          <a:lstStyle/>
          <a:p>
            <a:r>
              <a:rPr lang="es-CO" sz="1800" b="1" dirty="0">
                <a:solidFill>
                  <a:srgbClr val="C00000"/>
                </a:solidFill>
                <a:latin typeface="Consolas" panose="020B0609020204030204" pitchFamily="49" charset="0"/>
              </a:rPr>
              <a:t>Album</a:t>
            </a:r>
            <a:r>
              <a:rPr lang="es-CO" sz="1800" dirty="0">
                <a:solidFill>
                  <a:srgbClr val="C00000"/>
                </a:solidFill>
                <a:latin typeface="Consolas" panose="020B0609020204030204" pitchFamily="49" charset="0"/>
              </a:rPr>
              <a:t>(</a:t>
            </a:r>
            <a:r>
              <a:rPr lang="es-CO" sz="1800" u="sng" dirty="0">
                <a:solidFill>
                  <a:srgbClr val="C00000"/>
                </a:solidFill>
                <a:latin typeface="Consolas" panose="020B0609020204030204" pitchFamily="49" charset="0"/>
              </a:rPr>
              <a:t>id</a:t>
            </a:r>
            <a:r>
              <a:rPr lang="es-CO" sz="1800" dirty="0">
                <a:solidFill>
                  <a:srgbClr val="C00000"/>
                </a:solidFill>
                <a:latin typeface="Consolas" panose="020B0609020204030204" pitchFamily="49" charset="0"/>
              </a:rPr>
              <a:t>, name, artist, year)</a:t>
            </a:r>
          </a:p>
        </p:txBody>
      </p:sp>
      <p:graphicFrame>
        <p:nvGraphicFramePr>
          <p:cNvPr id="24" name="Tabla 2">
            <a:extLst>
              <a:ext uri="{FF2B5EF4-FFF2-40B4-BE49-F238E27FC236}">
                <a16:creationId xmlns:a16="http://schemas.microsoft.com/office/drawing/2014/main" id="{41986B8A-BDA6-4C60-84F3-4283F804CB5C}"/>
              </a:ext>
            </a:extLst>
          </p:cNvPr>
          <p:cNvGraphicFramePr>
            <a:graphicFrameLocks noGrp="1"/>
          </p:cNvGraphicFramePr>
          <p:nvPr>
            <p:extLst>
              <p:ext uri="{D42A27DB-BD31-4B8C-83A1-F6EECF244321}">
                <p14:modId xmlns:p14="http://schemas.microsoft.com/office/powerpoint/2010/main" val="2696842543"/>
              </p:ext>
            </p:extLst>
          </p:nvPr>
        </p:nvGraphicFramePr>
        <p:xfrm>
          <a:off x="6912854" y="5438997"/>
          <a:ext cx="3579821" cy="1219200"/>
        </p:xfrm>
        <a:graphic>
          <a:graphicData uri="http://schemas.openxmlformats.org/drawingml/2006/table">
            <a:tbl>
              <a:tblPr firstRow="1" bandRow="1">
                <a:tableStyleId>{AD6A3598-7CB8-4345-8D95-17CE05F158A0}</a:tableStyleId>
              </a:tblPr>
              <a:tblGrid>
                <a:gridCol w="429258">
                  <a:extLst>
                    <a:ext uri="{9D8B030D-6E8A-4147-A177-3AD203B41FA5}">
                      <a16:colId xmlns:a16="http://schemas.microsoft.com/office/drawing/2014/main" val="4037870363"/>
                    </a:ext>
                  </a:extLst>
                </a:gridCol>
                <a:gridCol w="2437816">
                  <a:extLst>
                    <a:ext uri="{9D8B030D-6E8A-4147-A177-3AD203B41FA5}">
                      <a16:colId xmlns:a16="http://schemas.microsoft.com/office/drawing/2014/main" val="161933422"/>
                    </a:ext>
                  </a:extLst>
                </a:gridCol>
                <a:gridCol w="712747">
                  <a:extLst>
                    <a:ext uri="{9D8B030D-6E8A-4147-A177-3AD203B41FA5}">
                      <a16:colId xmlns:a16="http://schemas.microsoft.com/office/drawing/2014/main" val="3706208341"/>
                    </a:ext>
                  </a:extLst>
                </a:gridCol>
              </a:tblGrid>
              <a:tr h="177835">
                <a:tc>
                  <a:txBody>
                    <a:bodyPr/>
                    <a:lstStyle/>
                    <a:p>
                      <a:pPr algn="ctr"/>
                      <a:r>
                        <a:rPr lang="es-CO" b="1" dirty="0">
                          <a:latin typeface="Consolas" panose="020B0609020204030204" pitchFamily="49" charset="0"/>
                          <a:ea typeface="Roboto" panose="02000000000000000000" pitchFamily="2" charset="0"/>
                        </a:rPr>
                        <a:t>id</a:t>
                      </a:r>
                    </a:p>
                  </a:txBody>
                  <a:tcPr>
                    <a:solidFill>
                      <a:schemeClr val="accent4">
                        <a:lumMod val="40000"/>
                        <a:lumOff val="60000"/>
                      </a:schemeClr>
                    </a:solidFill>
                  </a:tcPr>
                </a:tc>
                <a:tc>
                  <a:txBody>
                    <a:bodyPr/>
                    <a:lstStyle/>
                    <a:p>
                      <a:r>
                        <a:rPr lang="es-CO" b="1" dirty="0">
                          <a:latin typeface="Consolas" panose="020B0609020204030204" pitchFamily="49" charset="0"/>
                          <a:ea typeface="Roboto" panose="02000000000000000000" pitchFamily="2" charset="0"/>
                        </a:rPr>
                        <a:t>name</a:t>
                      </a:r>
                    </a:p>
                  </a:txBody>
                  <a:tcPr/>
                </a:tc>
                <a:tc>
                  <a:txBody>
                    <a:bodyPr/>
                    <a:lstStyle/>
                    <a:p>
                      <a:r>
                        <a:rPr lang="es-CO" b="1" dirty="0">
                          <a:latin typeface="Consolas" panose="020B0609020204030204" pitchFamily="49" charset="0"/>
                          <a:ea typeface="Roboto" panose="02000000000000000000" pitchFamily="2" charset="0"/>
                        </a:rPr>
                        <a:t>year</a:t>
                      </a:r>
                    </a:p>
                  </a:txBody>
                  <a:tcPr/>
                </a:tc>
                <a:extLst>
                  <a:ext uri="{0D108BD9-81ED-4DB2-BD59-A6C34878D82A}">
                    <a16:rowId xmlns:a16="http://schemas.microsoft.com/office/drawing/2014/main" val="326328269"/>
                  </a:ext>
                </a:extLst>
              </a:tr>
              <a:tr h="177835">
                <a:tc>
                  <a:txBody>
                    <a:bodyPr/>
                    <a:lstStyle/>
                    <a:p>
                      <a:pPr algn="ctr"/>
                      <a:r>
                        <a:rPr lang="es-CO" sz="1400" dirty="0">
                          <a:latin typeface="Consolas" panose="020B0609020204030204" pitchFamily="49" charset="0"/>
                          <a:ea typeface="Roboto" panose="02000000000000000000" pitchFamily="2" charset="0"/>
                        </a:rPr>
                        <a:t>11</a:t>
                      </a:r>
                      <a:endParaRPr lang="es-CO" dirty="0">
                        <a:latin typeface="Consolas" panose="020B0609020204030204" pitchFamily="49" charset="0"/>
                        <a:ea typeface="Roboto" panose="02000000000000000000" pitchFamily="2" charset="0"/>
                      </a:endParaRPr>
                    </a:p>
                  </a:txBody>
                  <a:tcPr>
                    <a:solidFill>
                      <a:schemeClr val="accent4">
                        <a:lumMod val="40000"/>
                        <a:lumOff val="60000"/>
                      </a:schemeClr>
                    </a:solidFill>
                  </a:tcPr>
                </a:tc>
                <a:tc>
                  <a:txBody>
                    <a:bodyPr/>
                    <a:lstStyle/>
                    <a:p>
                      <a:r>
                        <a:rPr lang="es-CO" sz="1400" dirty="0">
                          <a:latin typeface="Consolas" panose="020B0609020204030204" pitchFamily="49" charset="0"/>
                          <a:ea typeface="Roboto" panose="02000000000000000000" pitchFamily="2" charset="0"/>
                        </a:rPr>
                        <a:t>Lady in Satin</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1958</a:t>
                      </a:r>
                      <a:endParaRPr lang="es-CO" dirty="0">
                        <a:latin typeface="Consolas" panose="020B0609020204030204" pitchFamily="49" charset="0"/>
                        <a:ea typeface="Roboto" panose="02000000000000000000" pitchFamily="2" charset="0"/>
                      </a:endParaRPr>
                    </a:p>
                  </a:txBody>
                  <a:tcPr/>
                </a:tc>
                <a:extLst>
                  <a:ext uri="{0D108BD9-81ED-4DB2-BD59-A6C34878D82A}">
                    <a16:rowId xmlns:a16="http://schemas.microsoft.com/office/drawing/2014/main" val="1173992012"/>
                  </a:ext>
                </a:extLst>
              </a:tr>
              <a:tr h="177835">
                <a:tc>
                  <a:txBody>
                    <a:bodyPr/>
                    <a:lstStyle/>
                    <a:p>
                      <a:pPr algn="ctr"/>
                      <a:r>
                        <a:rPr lang="es-CO" dirty="0">
                          <a:latin typeface="Consolas" panose="020B0609020204030204" pitchFamily="49" charset="0"/>
                          <a:ea typeface="Roboto" panose="02000000000000000000" pitchFamily="2" charset="0"/>
                        </a:rPr>
                        <a:t>22</a:t>
                      </a:r>
                    </a:p>
                  </a:txBody>
                  <a:tcPr>
                    <a:solidFill>
                      <a:schemeClr val="accent4">
                        <a:lumMod val="40000"/>
                        <a:lumOff val="60000"/>
                      </a:schemeClr>
                    </a:solidFill>
                  </a:tcPr>
                </a:tc>
                <a:tc>
                  <a:txBody>
                    <a:bodyPr/>
                    <a:lstStyle/>
                    <a:p>
                      <a:r>
                        <a:rPr lang="es-CO" sz="1400" dirty="0">
                          <a:latin typeface="Consolas" panose="020B0609020204030204" pitchFamily="49" charset="0"/>
                          <a:ea typeface="Roboto" panose="02000000000000000000" pitchFamily="2" charset="0"/>
                        </a:rPr>
                        <a:t>Body and Soul</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1957</a:t>
                      </a:r>
                      <a:endParaRPr lang="es-CO" dirty="0">
                        <a:latin typeface="Consolas" panose="020B0609020204030204" pitchFamily="49" charset="0"/>
                        <a:ea typeface="Roboto" panose="02000000000000000000" pitchFamily="2" charset="0"/>
                      </a:endParaRPr>
                    </a:p>
                  </a:txBody>
                  <a:tcPr/>
                </a:tc>
                <a:extLst>
                  <a:ext uri="{0D108BD9-81ED-4DB2-BD59-A6C34878D82A}">
                    <a16:rowId xmlns:a16="http://schemas.microsoft.com/office/drawing/2014/main" val="2793033035"/>
                  </a:ext>
                </a:extLst>
              </a:tr>
              <a:tr h="302320">
                <a:tc>
                  <a:txBody>
                    <a:bodyPr/>
                    <a:lstStyle/>
                    <a:p>
                      <a:pPr algn="ctr"/>
                      <a:r>
                        <a:rPr lang="es-CO" dirty="0">
                          <a:latin typeface="Consolas" panose="020B0609020204030204" pitchFamily="49" charset="0"/>
                          <a:ea typeface="Roboto" panose="02000000000000000000" pitchFamily="2" charset="0"/>
                        </a:rPr>
                        <a:t>33</a:t>
                      </a:r>
                    </a:p>
                  </a:txBody>
                  <a:tcPr>
                    <a:solidFill>
                      <a:schemeClr val="accent4">
                        <a:lumMod val="40000"/>
                        <a:lumOff val="60000"/>
                      </a:schemeClr>
                    </a:solidFill>
                  </a:tcPr>
                </a:tc>
                <a:tc>
                  <a:txBody>
                    <a:bodyPr/>
                    <a:lstStyle/>
                    <a:p>
                      <a:r>
                        <a:rPr lang="es-CO" sz="1400" dirty="0">
                          <a:latin typeface="Consolas" panose="020B0609020204030204" pitchFamily="49" charset="0"/>
                          <a:ea typeface="Roboto" panose="02000000000000000000" pitchFamily="2" charset="0"/>
                        </a:rPr>
                        <a:t>What a Wonderful World</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1922</a:t>
                      </a:r>
                      <a:endParaRPr lang="es-CO" dirty="0">
                        <a:latin typeface="Consolas" panose="020B0609020204030204" pitchFamily="49" charset="0"/>
                        <a:ea typeface="Roboto" panose="02000000000000000000" pitchFamily="2" charset="0"/>
                      </a:endParaRPr>
                    </a:p>
                  </a:txBody>
                  <a:tcPr/>
                </a:tc>
                <a:extLst>
                  <a:ext uri="{0D108BD9-81ED-4DB2-BD59-A6C34878D82A}">
                    <a16:rowId xmlns:a16="http://schemas.microsoft.com/office/drawing/2014/main" val="450864266"/>
                  </a:ext>
                </a:extLst>
              </a:tr>
            </a:tbl>
          </a:graphicData>
        </a:graphic>
      </p:graphicFrame>
      <p:graphicFrame>
        <p:nvGraphicFramePr>
          <p:cNvPr id="25" name="Tabla 2">
            <a:extLst>
              <a:ext uri="{FF2B5EF4-FFF2-40B4-BE49-F238E27FC236}">
                <a16:creationId xmlns:a16="http://schemas.microsoft.com/office/drawing/2014/main" id="{D0605195-AE2E-464D-8BD9-A941DF71924C}"/>
              </a:ext>
            </a:extLst>
          </p:cNvPr>
          <p:cNvGraphicFramePr>
            <a:graphicFrameLocks noGrp="1"/>
          </p:cNvGraphicFramePr>
          <p:nvPr>
            <p:extLst>
              <p:ext uri="{D42A27DB-BD31-4B8C-83A1-F6EECF244321}">
                <p14:modId xmlns:p14="http://schemas.microsoft.com/office/powerpoint/2010/main" val="243769069"/>
              </p:ext>
            </p:extLst>
          </p:nvPr>
        </p:nvGraphicFramePr>
        <p:xfrm>
          <a:off x="6647589" y="3744858"/>
          <a:ext cx="4141880" cy="1219200"/>
        </p:xfrm>
        <a:graphic>
          <a:graphicData uri="http://schemas.openxmlformats.org/drawingml/2006/table">
            <a:tbl>
              <a:tblPr firstRow="1" bandRow="1">
                <a:tableStyleId>{AD6A3598-7CB8-4345-8D95-17CE05F158A0}</a:tableStyleId>
              </a:tblPr>
              <a:tblGrid>
                <a:gridCol w="512999">
                  <a:extLst>
                    <a:ext uri="{9D8B030D-6E8A-4147-A177-3AD203B41FA5}">
                      <a16:colId xmlns:a16="http://schemas.microsoft.com/office/drawing/2014/main" val="3524872461"/>
                    </a:ext>
                  </a:extLst>
                </a:gridCol>
                <a:gridCol w="1910438">
                  <a:extLst>
                    <a:ext uri="{9D8B030D-6E8A-4147-A177-3AD203B41FA5}">
                      <a16:colId xmlns:a16="http://schemas.microsoft.com/office/drawing/2014/main" val="161933422"/>
                    </a:ext>
                  </a:extLst>
                </a:gridCol>
                <a:gridCol w="727874">
                  <a:extLst>
                    <a:ext uri="{9D8B030D-6E8A-4147-A177-3AD203B41FA5}">
                      <a16:colId xmlns:a16="http://schemas.microsoft.com/office/drawing/2014/main" val="3018766139"/>
                    </a:ext>
                  </a:extLst>
                </a:gridCol>
                <a:gridCol w="990569">
                  <a:extLst>
                    <a:ext uri="{9D8B030D-6E8A-4147-A177-3AD203B41FA5}">
                      <a16:colId xmlns:a16="http://schemas.microsoft.com/office/drawing/2014/main" val="3706208341"/>
                    </a:ext>
                  </a:extLst>
                </a:gridCol>
              </a:tblGrid>
              <a:tr h="207749">
                <a:tc>
                  <a:txBody>
                    <a:bodyPr/>
                    <a:lstStyle/>
                    <a:p>
                      <a:pPr algn="ctr"/>
                      <a:r>
                        <a:rPr lang="es-CO" b="1" dirty="0">
                          <a:latin typeface="Consolas" panose="020B0609020204030204" pitchFamily="49" charset="0"/>
                          <a:ea typeface="Roboto" panose="02000000000000000000" pitchFamily="2" charset="0"/>
                        </a:rPr>
                        <a:t>id</a:t>
                      </a:r>
                    </a:p>
                  </a:txBody>
                  <a:tcPr>
                    <a:solidFill>
                      <a:schemeClr val="accent4">
                        <a:lumMod val="40000"/>
                        <a:lumOff val="60000"/>
                      </a:schemeClr>
                    </a:solidFill>
                  </a:tcPr>
                </a:tc>
                <a:tc>
                  <a:txBody>
                    <a:bodyPr/>
                    <a:lstStyle/>
                    <a:p>
                      <a:r>
                        <a:rPr lang="es-CO" b="1" dirty="0">
                          <a:latin typeface="Consolas" panose="020B0609020204030204" pitchFamily="49" charset="0"/>
                          <a:ea typeface="Roboto" panose="02000000000000000000" pitchFamily="2" charset="0"/>
                        </a:rPr>
                        <a:t>Name</a:t>
                      </a:r>
                    </a:p>
                  </a:txBody>
                  <a:tcPr/>
                </a:tc>
                <a:tc>
                  <a:txBody>
                    <a:bodyPr/>
                    <a:lstStyle/>
                    <a:p>
                      <a:r>
                        <a:rPr lang="es-CO" b="1" dirty="0">
                          <a:latin typeface="Consolas" panose="020B0609020204030204" pitchFamily="49" charset="0"/>
                          <a:ea typeface="Roboto" panose="02000000000000000000" pitchFamily="2" charset="0"/>
                        </a:rPr>
                        <a:t>year</a:t>
                      </a:r>
                    </a:p>
                  </a:txBody>
                  <a:tcPr/>
                </a:tc>
                <a:tc>
                  <a:txBody>
                    <a:bodyPr/>
                    <a:lstStyle/>
                    <a:p>
                      <a:r>
                        <a:rPr lang="es-CO" b="1" dirty="0">
                          <a:latin typeface="Consolas" panose="020B0609020204030204" pitchFamily="49" charset="0"/>
                          <a:ea typeface="Roboto" panose="02000000000000000000" pitchFamily="2" charset="0"/>
                        </a:rPr>
                        <a:t>Country</a:t>
                      </a:r>
                    </a:p>
                  </a:txBody>
                  <a:tcPr/>
                </a:tc>
                <a:extLst>
                  <a:ext uri="{0D108BD9-81ED-4DB2-BD59-A6C34878D82A}">
                    <a16:rowId xmlns:a16="http://schemas.microsoft.com/office/drawing/2014/main" val="326328269"/>
                  </a:ext>
                </a:extLst>
              </a:tr>
              <a:tr h="207749">
                <a:tc>
                  <a:txBody>
                    <a:bodyPr/>
                    <a:lstStyle/>
                    <a:p>
                      <a:pPr algn="ctr"/>
                      <a:r>
                        <a:rPr lang="es-CO" sz="1400" dirty="0">
                          <a:latin typeface="Consolas" panose="020B0609020204030204" pitchFamily="49" charset="0"/>
                          <a:ea typeface="Roboto" panose="02000000000000000000" pitchFamily="2" charset="0"/>
                        </a:rPr>
                        <a:t>101</a:t>
                      </a:r>
                      <a:endParaRPr lang="es-CO" dirty="0">
                        <a:latin typeface="Consolas" panose="020B0609020204030204" pitchFamily="49" charset="0"/>
                        <a:ea typeface="Roboto" panose="02000000000000000000" pitchFamily="2" charset="0"/>
                      </a:endParaRPr>
                    </a:p>
                  </a:txBody>
                  <a:tcPr>
                    <a:solidFill>
                      <a:schemeClr val="accent4">
                        <a:lumMod val="40000"/>
                        <a:lumOff val="60000"/>
                      </a:schemeClr>
                    </a:solidFill>
                  </a:tcPr>
                </a:tc>
                <a:tc>
                  <a:txBody>
                    <a:bodyPr/>
                    <a:lstStyle/>
                    <a:p>
                      <a:r>
                        <a:rPr lang="es-CO" sz="1400" dirty="0">
                          <a:latin typeface="Consolas" panose="020B0609020204030204" pitchFamily="49" charset="0"/>
                          <a:ea typeface="Roboto" panose="02000000000000000000" pitchFamily="2" charset="0"/>
                        </a:rPr>
                        <a:t>Billie Holiday</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1933</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USA</a:t>
                      </a:r>
                      <a:endParaRPr lang="es-CO" dirty="0">
                        <a:latin typeface="Consolas" panose="020B0609020204030204" pitchFamily="49" charset="0"/>
                        <a:ea typeface="Roboto" panose="02000000000000000000" pitchFamily="2" charset="0"/>
                      </a:endParaRPr>
                    </a:p>
                  </a:txBody>
                  <a:tcPr/>
                </a:tc>
                <a:extLst>
                  <a:ext uri="{0D108BD9-81ED-4DB2-BD59-A6C34878D82A}">
                    <a16:rowId xmlns:a16="http://schemas.microsoft.com/office/drawing/2014/main" val="1173992012"/>
                  </a:ext>
                </a:extLst>
              </a:tr>
              <a:tr h="207749">
                <a:tc>
                  <a:txBody>
                    <a:bodyPr/>
                    <a:lstStyle/>
                    <a:p>
                      <a:pPr algn="ctr"/>
                      <a:r>
                        <a:rPr lang="es-CO" dirty="0">
                          <a:latin typeface="Consolas" panose="020B0609020204030204" pitchFamily="49" charset="0"/>
                          <a:ea typeface="Roboto" panose="02000000000000000000" pitchFamily="2" charset="0"/>
                        </a:rPr>
                        <a:t>102</a:t>
                      </a:r>
                    </a:p>
                  </a:txBody>
                  <a:tcPr>
                    <a:solidFill>
                      <a:schemeClr val="accent4">
                        <a:lumMod val="40000"/>
                        <a:lumOff val="60000"/>
                      </a:schemeClr>
                    </a:solidFill>
                  </a:tcPr>
                </a:tc>
                <a:tc>
                  <a:txBody>
                    <a:bodyPr/>
                    <a:lstStyle/>
                    <a:p>
                      <a:r>
                        <a:rPr lang="es-CO" sz="1400" dirty="0">
                          <a:latin typeface="Consolas" panose="020B0609020204030204" pitchFamily="49" charset="0"/>
                          <a:ea typeface="Roboto" panose="02000000000000000000" pitchFamily="2" charset="0"/>
                        </a:rPr>
                        <a:t>Ella Fitzgerald</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1917</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USA</a:t>
                      </a:r>
                      <a:endParaRPr lang="es-CO" dirty="0">
                        <a:latin typeface="Consolas" panose="020B0609020204030204" pitchFamily="49" charset="0"/>
                        <a:ea typeface="Roboto" panose="02000000000000000000" pitchFamily="2" charset="0"/>
                      </a:endParaRPr>
                    </a:p>
                  </a:txBody>
                  <a:tcPr/>
                </a:tc>
                <a:extLst>
                  <a:ext uri="{0D108BD9-81ED-4DB2-BD59-A6C34878D82A}">
                    <a16:rowId xmlns:a16="http://schemas.microsoft.com/office/drawing/2014/main" val="2793033035"/>
                  </a:ext>
                </a:extLst>
              </a:tr>
              <a:tr h="207749">
                <a:tc>
                  <a:txBody>
                    <a:bodyPr/>
                    <a:lstStyle/>
                    <a:p>
                      <a:pPr algn="ctr"/>
                      <a:r>
                        <a:rPr lang="es-CO" dirty="0">
                          <a:latin typeface="Consolas" panose="020B0609020204030204" pitchFamily="49" charset="0"/>
                          <a:ea typeface="Roboto" panose="02000000000000000000" pitchFamily="2" charset="0"/>
                        </a:rPr>
                        <a:t>103</a:t>
                      </a:r>
                    </a:p>
                  </a:txBody>
                  <a:tcPr>
                    <a:solidFill>
                      <a:schemeClr val="accent4">
                        <a:lumMod val="40000"/>
                        <a:lumOff val="60000"/>
                      </a:schemeClr>
                    </a:solidFill>
                  </a:tcPr>
                </a:tc>
                <a:tc>
                  <a:txBody>
                    <a:bodyPr/>
                    <a:lstStyle/>
                    <a:p>
                      <a:r>
                        <a:rPr lang="es-CO" sz="1400" dirty="0">
                          <a:latin typeface="Consolas" panose="020B0609020204030204" pitchFamily="49" charset="0"/>
                          <a:ea typeface="Roboto" panose="02000000000000000000" pitchFamily="2" charset="0"/>
                        </a:rPr>
                        <a:t>Louis Armstrong</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1922</a:t>
                      </a:r>
                      <a:endParaRPr lang="es-CO" dirty="0">
                        <a:latin typeface="Consolas" panose="020B0609020204030204" pitchFamily="49" charset="0"/>
                        <a:ea typeface="Roboto" panose="02000000000000000000" pitchFamily="2" charset="0"/>
                      </a:endParaRPr>
                    </a:p>
                  </a:txBody>
                  <a:tcPr/>
                </a:tc>
                <a:tc>
                  <a:txBody>
                    <a:bodyPr/>
                    <a:lstStyle/>
                    <a:p>
                      <a:r>
                        <a:rPr lang="es-CO" sz="1400" dirty="0">
                          <a:latin typeface="Consolas" panose="020B0609020204030204" pitchFamily="49" charset="0"/>
                          <a:ea typeface="Roboto" panose="02000000000000000000" pitchFamily="2" charset="0"/>
                        </a:rPr>
                        <a:t>USA</a:t>
                      </a:r>
                      <a:endParaRPr lang="es-CO" dirty="0">
                        <a:latin typeface="Consolas" panose="020B0609020204030204" pitchFamily="49" charset="0"/>
                        <a:ea typeface="Roboto" panose="02000000000000000000" pitchFamily="2" charset="0"/>
                      </a:endParaRPr>
                    </a:p>
                  </a:txBody>
                  <a:tcPr/>
                </a:tc>
                <a:extLst>
                  <a:ext uri="{0D108BD9-81ED-4DB2-BD59-A6C34878D82A}">
                    <a16:rowId xmlns:a16="http://schemas.microsoft.com/office/drawing/2014/main" val="450864266"/>
                  </a:ext>
                </a:extLst>
              </a:tr>
            </a:tbl>
          </a:graphicData>
        </a:graphic>
      </p:graphicFrame>
      <p:graphicFrame>
        <p:nvGraphicFramePr>
          <p:cNvPr id="26" name="Tabla 2">
            <a:extLst>
              <a:ext uri="{FF2B5EF4-FFF2-40B4-BE49-F238E27FC236}">
                <a16:creationId xmlns:a16="http://schemas.microsoft.com/office/drawing/2014/main" id="{518E6E37-0B0E-463B-A79D-6271FC0A22F9}"/>
              </a:ext>
            </a:extLst>
          </p:cNvPr>
          <p:cNvGraphicFramePr>
            <a:graphicFrameLocks noGrp="1"/>
          </p:cNvGraphicFramePr>
          <p:nvPr>
            <p:extLst>
              <p:ext uri="{D42A27DB-BD31-4B8C-83A1-F6EECF244321}">
                <p14:modId xmlns:p14="http://schemas.microsoft.com/office/powerpoint/2010/main" val="635600291"/>
              </p:ext>
            </p:extLst>
          </p:nvPr>
        </p:nvGraphicFramePr>
        <p:xfrm>
          <a:off x="1901098" y="4610165"/>
          <a:ext cx="2143745" cy="1524000"/>
        </p:xfrm>
        <a:graphic>
          <a:graphicData uri="http://schemas.openxmlformats.org/drawingml/2006/table">
            <a:tbl>
              <a:tblPr firstRow="1" bandRow="1">
                <a:tableStyleId>{AD6A3598-7CB8-4345-8D95-17CE05F158A0}</a:tableStyleId>
              </a:tblPr>
              <a:tblGrid>
                <a:gridCol w="1100774">
                  <a:extLst>
                    <a:ext uri="{9D8B030D-6E8A-4147-A177-3AD203B41FA5}">
                      <a16:colId xmlns:a16="http://schemas.microsoft.com/office/drawing/2014/main" val="3524872461"/>
                    </a:ext>
                  </a:extLst>
                </a:gridCol>
                <a:gridCol w="1042971">
                  <a:extLst>
                    <a:ext uri="{9D8B030D-6E8A-4147-A177-3AD203B41FA5}">
                      <a16:colId xmlns:a16="http://schemas.microsoft.com/office/drawing/2014/main" val="3018766139"/>
                    </a:ext>
                  </a:extLst>
                </a:gridCol>
              </a:tblGrid>
              <a:tr h="207749">
                <a:tc>
                  <a:txBody>
                    <a:bodyPr/>
                    <a:lstStyle/>
                    <a:p>
                      <a:r>
                        <a:rPr lang="es-CO" b="1" dirty="0">
                          <a:latin typeface="Consolas" panose="020B0609020204030204" pitchFamily="49" charset="0"/>
                          <a:ea typeface="Roboto" panose="02000000000000000000" pitchFamily="2" charset="0"/>
                        </a:rPr>
                        <a:t>artist_id</a:t>
                      </a:r>
                    </a:p>
                  </a:txBody>
                  <a:tcPr>
                    <a:solidFill>
                      <a:schemeClr val="accent1">
                        <a:lumMod val="20000"/>
                        <a:lumOff val="80000"/>
                      </a:schemeClr>
                    </a:solidFill>
                  </a:tcPr>
                </a:tc>
                <a:tc>
                  <a:txBody>
                    <a:bodyPr/>
                    <a:lstStyle/>
                    <a:p>
                      <a:r>
                        <a:rPr lang="es-CO" b="1" dirty="0">
                          <a:latin typeface="Consolas" panose="020B0609020204030204" pitchFamily="49" charset="0"/>
                          <a:ea typeface="Roboto" panose="02000000000000000000" pitchFamily="2" charset="0"/>
                        </a:rPr>
                        <a:t>album_id</a:t>
                      </a:r>
                    </a:p>
                  </a:txBody>
                  <a:tcPr>
                    <a:solidFill>
                      <a:schemeClr val="accent2">
                        <a:lumMod val="20000"/>
                        <a:lumOff val="80000"/>
                      </a:schemeClr>
                    </a:solidFill>
                  </a:tcPr>
                </a:tc>
                <a:extLst>
                  <a:ext uri="{0D108BD9-81ED-4DB2-BD59-A6C34878D82A}">
                    <a16:rowId xmlns:a16="http://schemas.microsoft.com/office/drawing/2014/main" val="326328269"/>
                  </a:ext>
                </a:extLst>
              </a:tr>
              <a:tr h="207749">
                <a:tc>
                  <a:txBody>
                    <a:bodyPr/>
                    <a:lstStyle/>
                    <a:p>
                      <a:r>
                        <a:rPr lang="es-CO" sz="1400" dirty="0">
                          <a:latin typeface="Consolas" panose="020B0609020204030204" pitchFamily="49" charset="0"/>
                          <a:ea typeface="Roboto" panose="02000000000000000000" pitchFamily="2" charset="0"/>
                        </a:rPr>
                        <a:t>101</a:t>
                      </a:r>
                      <a:endParaRPr lang="es-CO" dirty="0">
                        <a:latin typeface="Consolas" panose="020B0609020204030204" pitchFamily="49" charset="0"/>
                        <a:ea typeface="Roboto" panose="02000000000000000000" pitchFamily="2" charset="0"/>
                      </a:endParaRPr>
                    </a:p>
                  </a:txBody>
                  <a:tcPr>
                    <a:solidFill>
                      <a:schemeClr val="accent1">
                        <a:lumMod val="20000"/>
                        <a:lumOff val="80000"/>
                      </a:schemeClr>
                    </a:solidFill>
                  </a:tcPr>
                </a:tc>
                <a:tc>
                  <a:txBody>
                    <a:bodyPr/>
                    <a:lstStyle/>
                    <a:p>
                      <a:r>
                        <a:rPr lang="es-CO" dirty="0">
                          <a:latin typeface="Consolas" panose="020B0609020204030204" pitchFamily="49" charset="0"/>
                          <a:ea typeface="Roboto" panose="02000000000000000000" pitchFamily="2" charset="0"/>
                        </a:rPr>
                        <a:t>11</a:t>
                      </a:r>
                    </a:p>
                  </a:txBody>
                  <a:tcPr>
                    <a:solidFill>
                      <a:schemeClr val="accent2">
                        <a:lumMod val="20000"/>
                        <a:lumOff val="80000"/>
                      </a:schemeClr>
                    </a:solidFill>
                  </a:tcPr>
                </a:tc>
                <a:extLst>
                  <a:ext uri="{0D108BD9-81ED-4DB2-BD59-A6C34878D82A}">
                    <a16:rowId xmlns:a16="http://schemas.microsoft.com/office/drawing/2014/main" val="1173992012"/>
                  </a:ext>
                </a:extLst>
              </a:tr>
              <a:tr h="207749">
                <a:tc>
                  <a:txBody>
                    <a:bodyPr/>
                    <a:lstStyle/>
                    <a:p>
                      <a:r>
                        <a:rPr lang="es-CO" dirty="0">
                          <a:latin typeface="Consolas" panose="020B0609020204030204" pitchFamily="49" charset="0"/>
                          <a:ea typeface="Roboto" panose="02000000000000000000" pitchFamily="2" charset="0"/>
                        </a:rPr>
                        <a:t>102</a:t>
                      </a:r>
                    </a:p>
                  </a:txBody>
                  <a:tcPr>
                    <a:solidFill>
                      <a:schemeClr val="accent1">
                        <a:lumMod val="20000"/>
                        <a:lumOff val="80000"/>
                      </a:schemeClr>
                    </a:solidFill>
                  </a:tcPr>
                </a:tc>
                <a:tc>
                  <a:txBody>
                    <a:bodyPr/>
                    <a:lstStyle/>
                    <a:p>
                      <a:r>
                        <a:rPr lang="es-CO" dirty="0">
                          <a:latin typeface="Consolas" panose="020B0609020204030204" pitchFamily="49" charset="0"/>
                          <a:ea typeface="Roboto" panose="02000000000000000000" pitchFamily="2" charset="0"/>
                        </a:rPr>
                        <a:t>22</a:t>
                      </a:r>
                    </a:p>
                  </a:txBody>
                  <a:tcPr>
                    <a:solidFill>
                      <a:schemeClr val="accent2">
                        <a:lumMod val="20000"/>
                        <a:lumOff val="80000"/>
                      </a:schemeClr>
                    </a:solidFill>
                  </a:tcPr>
                </a:tc>
                <a:extLst>
                  <a:ext uri="{0D108BD9-81ED-4DB2-BD59-A6C34878D82A}">
                    <a16:rowId xmlns:a16="http://schemas.microsoft.com/office/drawing/2014/main" val="2793033035"/>
                  </a:ext>
                </a:extLst>
              </a:tr>
              <a:tr h="207749">
                <a:tc>
                  <a:txBody>
                    <a:bodyPr/>
                    <a:lstStyle/>
                    <a:p>
                      <a:r>
                        <a:rPr lang="es-CO" dirty="0">
                          <a:latin typeface="Consolas" panose="020B0609020204030204" pitchFamily="49" charset="0"/>
                          <a:ea typeface="Roboto" panose="02000000000000000000" pitchFamily="2" charset="0"/>
                        </a:rPr>
                        <a:t>103</a:t>
                      </a:r>
                    </a:p>
                  </a:txBody>
                  <a:tcPr>
                    <a:solidFill>
                      <a:schemeClr val="accent1">
                        <a:lumMod val="20000"/>
                        <a:lumOff val="80000"/>
                      </a:schemeClr>
                    </a:solidFill>
                  </a:tcPr>
                </a:tc>
                <a:tc>
                  <a:txBody>
                    <a:bodyPr/>
                    <a:lstStyle/>
                    <a:p>
                      <a:r>
                        <a:rPr lang="es-CO" dirty="0">
                          <a:latin typeface="Consolas" panose="020B0609020204030204" pitchFamily="49" charset="0"/>
                          <a:ea typeface="Roboto" panose="02000000000000000000" pitchFamily="2" charset="0"/>
                        </a:rPr>
                        <a:t>22</a:t>
                      </a:r>
                    </a:p>
                  </a:txBody>
                  <a:tcPr>
                    <a:solidFill>
                      <a:schemeClr val="accent2">
                        <a:lumMod val="20000"/>
                        <a:lumOff val="80000"/>
                      </a:schemeClr>
                    </a:solidFill>
                  </a:tcPr>
                </a:tc>
                <a:extLst>
                  <a:ext uri="{0D108BD9-81ED-4DB2-BD59-A6C34878D82A}">
                    <a16:rowId xmlns:a16="http://schemas.microsoft.com/office/drawing/2014/main" val="3664980399"/>
                  </a:ext>
                </a:extLst>
              </a:tr>
              <a:tr h="207749">
                <a:tc>
                  <a:txBody>
                    <a:bodyPr/>
                    <a:lstStyle/>
                    <a:p>
                      <a:r>
                        <a:rPr lang="es-CO" dirty="0">
                          <a:latin typeface="Consolas" panose="020B0609020204030204" pitchFamily="49" charset="0"/>
                          <a:ea typeface="Roboto" panose="02000000000000000000" pitchFamily="2" charset="0"/>
                        </a:rPr>
                        <a:t>103</a:t>
                      </a:r>
                    </a:p>
                  </a:txBody>
                  <a:tcPr>
                    <a:solidFill>
                      <a:schemeClr val="accent1">
                        <a:lumMod val="20000"/>
                        <a:lumOff val="80000"/>
                      </a:schemeClr>
                    </a:solidFill>
                  </a:tcPr>
                </a:tc>
                <a:tc>
                  <a:txBody>
                    <a:bodyPr/>
                    <a:lstStyle/>
                    <a:p>
                      <a:r>
                        <a:rPr lang="es-CO" sz="1400" dirty="0">
                          <a:latin typeface="Consolas" panose="020B0609020204030204" pitchFamily="49" charset="0"/>
                          <a:ea typeface="Roboto" panose="02000000000000000000" pitchFamily="2" charset="0"/>
                        </a:rPr>
                        <a:t>33</a:t>
                      </a:r>
                      <a:endParaRPr lang="es-CO" dirty="0">
                        <a:latin typeface="Consolas" panose="020B0609020204030204" pitchFamily="49" charset="0"/>
                        <a:ea typeface="Roboto" panose="02000000000000000000" pitchFamily="2" charset="0"/>
                      </a:endParaRPr>
                    </a:p>
                  </a:txBody>
                  <a:tcPr>
                    <a:solidFill>
                      <a:schemeClr val="accent2">
                        <a:lumMod val="20000"/>
                        <a:lumOff val="80000"/>
                      </a:schemeClr>
                    </a:solidFill>
                  </a:tcPr>
                </a:tc>
                <a:extLst>
                  <a:ext uri="{0D108BD9-81ED-4DB2-BD59-A6C34878D82A}">
                    <a16:rowId xmlns:a16="http://schemas.microsoft.com/office/drawing/2014/main" val="450864266"/>
                  </a:ext>
                </a:extLst>
              </a:tr>
            </a:tbl>
          </a:graphicData>
        </a:graphic>
      </p:graphicFrame>
      <p:sp>
        <p:nvSpPr>
          <p:cNvPr id="27" name="CuadroTexto 26">
            <a:extLst>
              <a:ext uri="{FF2B5EF4-FFF2-40B4-BE49-F238E27FC236}">
                <a16:creationId xmlns:a16="http://schemas.microsoft.com/office/drawing/2014/main" id="{3DB4196D-D463-4E07-B59A-4A33644825E6}"/>
              </a:ext>
            </a:extLst>
          </p:cNvPr>
          <p:cNvSpPr txBox="1"/>
          <p:nvPr/>
        </p:nvSpPr>
        <p:spPr>
          <a:xfrm>
            <a:off x="825119" y="4230401"/>
            <a:ext cx="4662062" cy="369332"/>
          </a:xfrm>
          <a:prstGeom prst="rect">
            <a:avLst/>
          </a:prstGeom>
          <a:noFill/>
        </p:spPr>
        <p:txBody>
          <a:bodyPr wrap="square">
            <a:spAutoFit/>
          </a:bodyPr>
          <a:lstStyle/>
          <a:p>
            <a:r>
              <a:rPr lang="es-CO" sz="1800" b="1" dirty="0">
                <a:solidFill>
                  <a:srgbClr val="C00000"/>
                </a:solidFill>
                <a:latin typeface="Consolas" panose="020B0609020204030204" pitchFamily="49" charset="0"/>
              </a:rPr>
              <a:t>Artist_Album</a:t>
            </a:r>
            <a:r>
              <a:rPr lang="es-CO" sz="1800" dirty="0">
                <a:solidFill>
                  <a:srgbClr val="C00000"/>
                </a:solidFill>
                <a:latin typeface="Consolas" panose="020B0609020204030204" pitchFamily="49" charset="0"/>
              </a:rPr>
              <a:t>(</a:t>
            </a:r>
            <a:r>
              <a:rPr lang="es-CO" sz="1800" u="sng" dirty="0">
                <a:solidFill>
                  <a:srgbClr val="C00000"/>
                </a:solidFill>
                <a:latin typeface="Consolas" panose="020B0609020204030204" pitchFamily="49" charset="0"/>
              </a:rPr>
              <a:t>artist_id</a:t>
            </a:r>
            <a:r>
              <a:rPr lang="es-CO" sz="1800" dirty="0">
                <a:solidFill>
                  <a:srgbClr val="C00000"/>
                </a:solidFill>
                <a:latin typeface="Consolas" panose="020B0609020204030204" pitchFamily="49" charset="0"/>
              </a:rPr>
              <a:t>, </a:t>
            </a:r>
            <a:r>
              <a:rPr lang="es-CO" sz="1800" u="sng" dirty="0">
                <a:solidFill>
                  <a:srgbClr val="C00000"/>
                </a:solidFill>
                <a:latin typeface="Consolas" panose="020B0609020204030204" pitchFamily="49" charset="0"/>
              </a:rPr>
              <a:t>album_id</a:t>
            </a:r>
            <a:r>
              <a:rPr lang="es-CO" sz="1800" dirty="0">
                <a:solidFill>
                  <a:srgbClr val="C00000"/>
                </a:solidFill>
                <a:latin typeface="Consolas" panose="020B0609020204030204" pitchFamily="49" charset="0"/>
              </a:rPr>
              <a:t>)</a:t>
            </a:r>
          </a:p>
        </p:txBody>
      </p:sp>
      <p:cxnSp>
        <p:nvCxnSpPr>
          <p:cNvPr id="28" name="Conector: angular 27">
            <a:extLst>
              <a:ext uri="{FF2B5EF4-FFF2-40B4-BE49-F238E27FC236}">
                <a16:creationId xmlns:a16="http://schemas.microsoft.com/office/drawing/2014/main" id="{6B83CE62-0F3C-409D-A287-F19387766A76}"/>
              </a:ext>
            </a:extLst>
          </p:cNvPr>
          <p:cNvCxnSpPr>
            <a:cxnSpLocks/>
            <a:endCxn id="23" idx="1"/>
          </p:cNvCxnSpPr>
          <p:nvPr/>
        </p:nvCxnSpPr>
        <p:spPr>
          <a:xfrm>
            <a:off x="4461781" y="4610165"/>
            <a:ext cx="2305953" cy="644166"/>
          </a:xfrm>
          <a:prstGeom prst="bentConnector3">
            <a:avLst>
              <a:gd name="adj1" fmla="val 43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angular 28">
            <a:extLst>
              <a:ext uri="{FF2B5EF4-FFF2-40B4-BE49-F238E27FC236}">
                <a16:creationId xmlns:a16="http://schemas.microsoft.com/office/drawing/2014/main" id="{4969420C-2672-42C5-999A-8BCEE526C913}"/>
              </a:ext>
            </a:extLst>
          </p:cNvPr>
          <p:cNvCxnSpPr>
            <a:cxnSpLocks/>
            <a:stCxn id="27" idx="0"/>
          </p:cNvCxnSpPr>
          <p:nvPr/>
        </p:nvCxnSpPr>
        <p:spPr>
          <a:xfrm rot="5400000" flipH="1" flipV="1">
            <a:off x="4737022" y="2335597"/>
            <a:ext cx="313932" cy="3475676"/>
          </a:xfrm>
          <a:prstGeom prst="bent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2F13C88C-A362-49BB-9492-7A99DF2802A9}"/>
              </a:ext>
            </a:extLst>
          </p:cNvPr>
          <p:cNvSpPr txBox="1"/>
          <p:nvPr/>
        </p:nvSpPr>
        <p:spPr>
          <a:xfrm>
            <a:off x="6631824" y="3349941"/>
            <a:ext cx="4141880" cy="369332"/>
          </a:xfrm>
          <a:prstGeom prst="rect">
            <a:avLst/>
          </a:prstGeom>
          <a:noFill/>
        </p:spPr>
        <p:txBody>
          <a:bodyPr wrap="square">
            <a:spAutoFit/>
          </a:bodyPr>
          <a:lstStyle/>
          <a:p>
            <a:pPr algn="ctr"/>
            <a:r>
              <a:rPr lang="es-CO" sz="1800" b="1" dirty="0">
                <a:solidFill>
                  <a:srgbClr val="C00000"/>
                </a:solidFill>
                <a:latin typeface="Consolas" panose="020B0609020204030204" pitchFamily="49" charset="0"/>
              </a:rPr>
              <a:t>Artist</a:t>
            </a:r>
            <a:r>
              <a:rPr lang="es-CO" sz="1800" dirty="0">
                <a:solidFill>
                  <a:srgbClr val="C00000"/>
                </a:solidFill>
                <a:latin typeface="Consolas" panose="020B0609020204030204" pitchFamily="49" charset="0"/>
              </a:rPr>
              <a:t>(</a:t>
            </a:r>
            <a:r>
              <a:rPr lang="es-CO" sz="1800" u="sng" dirty="0">
                <a:solidFill>
                  <a:srgbClr val="C00000"/>
                </a:solidFill>
                <a:latin typeface="Consolas" panose="020B0609020204030204" pitchFamily="49" charset="0"/>
              </a:rPr>
              <a:t>id</a:t>
            </a:r>
            <a:r>
              <a:rPr lang="es-CO" sz="1800" dirty="0">
                <a:solidFill>
                  <a:srgbClr val="C00000"/>
                </a:solidFill>
                <a:latin typeface="Consolas" panose="020B0609020204030204" pitchFamily="49" charset="0"/>
              </a:rPr>
              <a:t>, name, year, country)</a:t>
            </a:r>
          </a:p>
        </p:txBody>
      </p:sp>
    </p:spTree>
    <p:extLst>
      <p:ext uri="{BB962C8B-B14F-4D97-AF65-F5344CB8AC3E}">
        <p14:creationId xmlns:p14="http://schemas.microsoft.com/office/powerpoint/2010/main" val="1631759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Modelos de datos (Data </a:t>
            </a:r>
            <a:r>
              <a:rPr lang="es-ES" dirty="0" err="1"/>
              <a:t>Models</a:t>
            </a:r>
            <a:r>
              <a:rPr lang="es-ES" dirty="0"/>
              <a:t>)</a:t>
            </a:r>
            <a:endParaRPr dirty="0"/>
          </a:p>
        </p:txBody>
      </p:sp>
      <p:sp>
        <p:nvSpPr>
          <p:cNvPr id="6" name="Google Shape;310;p34">
            <a:extLst>
              <a:ext uri="{FF2B5EF4-FFF2-40B4-BE49-F238E27FC236}">
                <a16:creationId xmlns:a16="http://schemas.microsoft.com/office/drawing/2014/main" id="{036C9223-872D-4A3A-9CA0-1D52BD27DB4F}"/>
              </a:ext>
            </a:extLst>
          </p:cNvPr>
          <p:cNvSpPr txBox="1">
            <a:spLocks noGrp="1"/>
          </p:cNvSpPr>
          <p:nvPr>
            <p:ph type="body" idx="1"/>
          </p:nvPr>
        </p:nvSpPr>
        <p:spPr>
          <a:xfrm>
            <a:off x="916650" y="724088"/>
            <a:ext cx="10734067" cy="97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MX" sz="2200" b="1" dirty="0">
                <a:solidFill>
                  <a:schemeClr val="accent2"/>
                </a:solidFill>
              </a:rPr>
              <a:t>Modelo Relacional</a:t>
            </a:r>
            <a:endParaRPr lang="es-MX" sz="2200" dirty="0">
              <a:solidFill>
                <a:schemeClr val="accent2"/>
              </a:solidFill>
            </a:endParaRPr>
          </a:p>
          <a:p>
            <a:pPr marL="342900" indent="-342900"/>
            <a:r>
              <a:rPr lang="es-MX" sz="2200" dirty="0"/>
              <a:t>Todos los datos se almacenan en varias tablas relacionadas</a:t>
            </a:r>
          </a:p>
          <a:p>
            <a:pPr marL="342900" indent="-342900"/>
            <a:endParaRPr lang="es-MX" sz="2000" dirty="0"/>
          </a:p>
        </p:txBody>
      </p:sp>
      <p:sp>
        <p:nvSpPr>
          <p:cNvPr id="10" name="CuadroTexto 9">
            <a:extLst>
              <a:ext uri="{FF2B5EF4-FFF2-40B4-BE49-F238E27FC236}">
                <a16:creationId xmlns:a16="http://schemas.microsoft.com/office/drawing/2014/main" id="{D894B801-D64A-4CC5-AC01-AA33A86BA17E}"/>
              </a:ext>
            </a:extLst>
          </p:cNvPr>
          <p:cNvSpPr txBox="1"/>
          <p:nvPr/>
        </p:nvSpPr>
        <p:spPr>
          <a:xfrm>
            <a:off x="916650" y="1694888"/>
            <a:ext cx="4986659" cy="5047536"/>
          </a:xfrm>
          <a:prstGeom prst="rect">
            <a:avLst/>
          </a:prstGeom>
          <a:solidFill>
            <a:schemeClr val="bg1">
              <a:lumMod val="95000"/>
            </a:schemeClr>
          </a:solidFill>
          <a:ln>
            <a:solidFill>
              <a:schemeClr val="tx1"/>
            </a:solidFill>
          </a:ln>
        </p:spPr>
        <p:txBody>
          <a:bodyPr wrap="square">
            <a:spAutoFit/>
          </a:bodyPr>
          <a:lstStyle/>
          <a:p>
            <a:r>
              <a:rPr lang="en-US" dirty="0">
                <a:solidFill>
                  <a:schemeClr val="accent5"/>
                </a:solidFill>
                <a:latin typeface="Consolas" panose="020B0609020204030204" pitchFamily="49" charset="0"/>
              </a:rPr>
              <a:t>CREATE DATABASE music_db;</a:t>
            </a:r>
          </a:p>
          <a:p>
            <a:r>
              <a:rPr lang="en-US" dirty="0">
                <a:solidFill>
                  <a:schemeClr val="accent5"/>
                </a:solidFill>
                <a:latin typeface="Consolas" panose="020B0609020204030204" pitchFamily="49" charset="0"/>
              </a:rPr>
              <a:t>USE music_db;</a:t>
            </a:r>
          </a:p>
          <a:p>
            <a:endParaRPr lang="es-CO" dirty="0">
              <a:latin typeface="Consolas" panose="020B0609020204030204" pitchFamily="49" charset="0"/>
            </a:endParaRPr>
          </a:p>
          <a:p>
            <a:r>
              <a:rPr lang="es-CO" dirty="0">
                <a:solidFill>
                  <a:srgbClr val="00B050"/>
                </a:solidFill>
                <a:latin typeface="Consolas" panose="020B0609020204030204" pitchFamily="49" charset="0"/>
              </a:rPr>
              <a:t>CREATE TABLE Artist (</a:t>
            </a:r>
          </a:p>
          <a:p>
            <a:r>
              <a:rPr lang="es-CO" dirty="0">
                <a:solidFill>
                  <a:srgbClr val="00B050"/>
                </a:solidFill>
                <a:latin typeface="Consolas" panose="020B0609020204030204" pitchFamily="49" charset="0"/>
              </a:rPr>
              <a:t>  id INT PRIMARY KEY,</a:t>
            </a:r>
          </a:p>
          <a:p>
            <a:r>
              <a:rPr lang="es-CO" dirty="0">
                <a:solidFill>
                  <a:srgbClr val="00B050"/>
                </a:solidFill>
                <a:latin typeface="Consolas" panose="020B0609020204030204" pitchFamily="49" charset="0"/>
              </a:rPr>
              <a:t>  name VARCHAR(100) NOT NULL,</a:t>
            </a:r>
          </a:p>
          <a:p>
            <a:r>
              <a:rPr lang="es-CO" dirty="0">
                <a:solidFill>
                  <a:srgbClr val="00B050"/>
                </a:solidFill>
                <a:latin typeface="Consolas" panose="020B0609020204030204" pitchFamily="49" charset="0"/>
              </a:rPr>
              <a:t>  year INT,</a:t>
            </a:r>
          </a:p>
          <a:p>
            <a:r>
              <a:rPr lang="es-CO" dirty="0">
                <a:solidFill>
                  <a:srgbClr val="00B050"/>
                </a:solidFill>
                <a:latin typeface="Consolas" panose="020B0609020204030204" pitchFamily="49" charset="0"/>
              </a:rPr>
              <a:t>  country VARCHAR(50)</a:t>
            </a:r>
          </a:p>
          <a:p>
            <a:r>
              <a:rPr lang="es-CO" dirty="0">
                <a:solidFill>
                  <a:srgbClr val="00B050"/>
                </a:solidFill>
                <a:latin typeface="Consolas" panose="020B0609020204030204" pitchFamily="49" charset="0"/>
              </a:rPr>
              <a:t>);</a:t>
            </a:r>
          </a:p>
          <a:p>
            <a:endParaRPr lang="es-CO" dirty="0">
              <a:latin typeface="Consolas" panose="020B0609020204030204" pitchFamily="49" charset="0"/>
            </a:endParaRPr>
          </a:p>
          <a:p>
            <a:r>
              <a:rPr lang="es-CO" dirty="0">
                <a:solidFill>
                  <a:srgbClr val="00B050"/>
                </a:solidFill>
                <a:latin typeface="Consolas" panose="020B0609020204030204" pitchFamily="49" charset="0"/>
              </a:rPr>
              <a:t>CREATE TABLE Album (</a:t>
            </a:r>
          </a:p>
          <a:p>
            <a:r>
              <a:rPr lang="es-CO" dirty="0">
                <a:solidFill>
                  <a:srgbClr val="00B050"/>
                </a:solidFill>
                <a:latin typeface="Consolas" panose="020B0609020204030204" pitchFamily="49" charset="0"/>
              </a:rPr>
              <a:t>  id INT PRIMARY KEY,</a:t>
            </a:r>
          </a:p>
          <a:p>
            <a:r>
              <a:rPr lang="es-CO" dirty="0">
                <a:solidFill>
                  <a:srgbClr val="00B050"/>
                </a:solidFill>
                <a:latin typeface="Consolas" panose="020B0609020204030204" pitchFamily="49" charset="0"/>
              </a:rPr>
              <a:t>  name VARCHAR(150) NOT NULL,</a:t>
            </a:r>
          </a:p>
          <a:p>
            <a:r>
              <a:rPr lang="es-CO" dirty="0">
                <a:solidFill>
                  <a:srgbClr val="00B050"/>
                </a:solidFill>
                <a:latin typeface="Consolas" panose="020B0609020204030204" pitchFamily="49" charset="0"/>
              </a:rPr>
              <a:t>  year INT</a:t>
            </a:r>
          </a:p>
          <a:p>
            <a:r>
              <a:rPr lang="es-CO" dirty="0">
                <a:solidFill>
                  <a:srgbClr val="00B050"/>
                </a:solidFill>
                <a:latin typeface="Consolas" panose="020B0609020204030204" pitchFamily="49" charset="0"/>
              </a:rPr>
              <a:t>);</a:t>
            </a:r>
          </a:p>
          <a:p>
            <a:endParaRPr lang="es-CO" dirty="0">
              <a:latin typeface="Consolas" panose="020B0609020204030204" pitchFamily="49" charset="0"/>
            </a:endParaRPr>
          </a:p>
          <a:p>
            <a:r>
              <a:rPr lang="es-CO" dirty="0">
                <a:solidFill>
                  <a:schemeClr val="accent2"/>
                </a:solidFill>
                <a:latin typeface="Consolas" panose="020B0609020204030204" pitchFamily="49" charset="0"/>
              </a:rPr>
              <a:t>CREATE TABLE Artist_Album (</a:t>
            </a:r>
          </a:p>
          <a:p>
            <a:r>
              <a:rPr lang="es-CO" dirty="0">
                <a:solidFill>
                  <a:schemeClr val="accent2"/>
                </a:solidFill>
                <a:latin typeface="Consolas" panose="020B0609020204030204" pitchFamily="49" charset="0"/>
              </a:rPr>
              <a:t>  artist_id INT NOT NULL,</a:t>
            </a:r>
          </a:p>
          <a:p>
            <a:r>
              <a:rPr lang="es-CO" dirty="0">
                <a:solidFill>
                  <a:schemeClr val="accent2"/>
                </a:solidFill>
                <a:latin typeface="Consolas" panose="020B0609020204030204" pitchFamily="49" charset="0"/>
              </a:rPr>
              <a:t>  album_id INT NOT NULL,</a:t>
            </a:r>
          </a:p>
          <a:p>
            <a:r>
              <a:rPr lang="es-CO" dirty="0">
                <a:solidFill>
                  <a:schemeClr val="accent2"/>
                </a:solidFill>
                <a:latin typeface="Consolas" panose="020B0609020204030204" pitchFamily="49" charset="0"/>
              </a:rPr>
              <a:t>  PRIMARY KEY (artist_id, album_id),</a:t>
            </a:r>
          </a:p>
          <a:p>
            <a:r>
              <a:rPr lang="es-CO" dirty="0">
                <a:solidFill>
                  <a:schemeClr val="accent2"/>
                </a:solidFill>
                <a:latin typeface="Consolas" panose="020B0609020204030204" pitchFamily="49" charset="0"/>
              </a:rPr>
              <a:t>  FOREIGN KEY (artist_id) REFERENCES Artist(id),</a:t>
            </a:r>
          </a:p>
          <a:p>
            <a:r>
              <a:rPr lang="es-CO" dirty="0">
                <a:solidFill>
                  <a:schemeClr val="accent2"/>
                </a:solidFill>
                <a:latin typeface="Consolas" panose="020B0609020204030204" pitchFamily="49" charset="0"/>
              </a:rPr>
              <a:t>  FOREIGN KEY (album_id) REFERENCES Album(id)</a:t>
            </a:r>
          </a:p>
          <a:p>
            <a:r>
              <a:rPr lang="es-CO" dirty="0">
                <a:solidFill>
                  <a:schemeClr val="accent2"/>
                </a:solidFill>
                <a:latin typeface="Consolas" panose="020B0609020204030204" pitchFamily="49" charset="0"/>
              </a:rPr>
              <a:t>);</a:t>
            </a:r>
          </a:p>
        </p:txBody>
      </p:sp>
      <p:pic>
        <p:nvPicPr>
          <p:cNvPr id="5" name="Imagen 4">
            <a:extLst>
              <a:ext uri="{FF2B5EF4-FFF2-40B4-BE49-F238E27FC236}">
                <a16:creationId xmlns:a16="http://schemas.microsoft.com/office/drawing/2014/main" id="{C91F855E-5882-461D-B290-033CA8CFEEB6}"/>
              </a:ext>
            </a:extLst>
          </p:cNvPr>
          <p:cNvPicPr>
            <a:picLocks noChangeAspect="1"/>
          </p:cNvPicPr>
          <p:nvPr/>
        </p:nvPicPr>
        <p:blipFill>
          <a:blip r:embed="rId3"/>
          <a:stretch>
            <a:fillRect/>
          </a:stretch>
        </p:blipFill>
        <p:spPr>
          <a:xfrm>
            <a:off x="6096000" y="3151856"/>
            <a:ext cx="5781675" cy="2133600"/>
          </a:xfrm>
          <a:prstGeom prst="rect">
            <a:avLst/>
          </a:prstGeom>
        </p:spPr>
      </p:pic>
    </p:spTree>
    <p:extLst>
      <p:ext uri="{BB962C8B-B14F-4D97-AF65-F5344CB8AC3E}">
        <p14:creationId xmlns:p14="http://schemas.microsoft.com/office/powerpoint/2010/main" val="2814693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Modelo NoSQL</a:t>
            </a:r>
            <a:endParaRPr dirty="0"/>
          </a:p>
        </p:txBody>
      </p:sp>
      <p:sp>
        <p:nvSpPr>
          <p:cNvPr id="6" name="Google Shape;310;p34">
            <a:extLst>
              <a:ext uri="{FF2B5EF4-FFF2-40B4-BE49-F238E27FC236}">
                <a16:creationId xmlns:a16="http://schemas.microsoft.com/office/drawing/2014/main" id="{036C9223-872D-4A3A-9CA0-1D52BD27DB4F}"/>
              </a:ext>
            </a:extLst>
          </p:cNvPr>
          <p:cNvSpPr txBox="1">
            <a:spLocks noGrp="1"/>
          </p:cNvSpPr>
          <p:nvPr>
            <p:ph type="body" idx="1"/>
          </p:nvPr>
        </p:nvSpPr>
        <p:spPr>
          <a:xfrm>
            <a:off x="916650" y="922134"/>
            <a:ext cx="6246150" cy="5437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342900" indent="-342900"/>
            <a:r>
              <a:rPr lang="es-MX" sz="2000" b="1" dirty="0"/>
              <a:t>Por que surgen</a:t>
            </a:r>
          </a:p>
          <a:p>
            <a:pPr marL="800100" lvl="1" indent="-342900"/>
            <a:r>
              <a:rPr lang="es-MX" sz="1800" dirty="0"/>
              <a:t>Crecimiento masivo de datos (Big Data)</a:t>
            </a:r>
          </a:p>
          <a:p>
            <a:pPr marL="800100" lvl="1" indent="-342900"/>
            <a:r>
              <a:rPr lang="es-MX" sz="1800" dirty="0"/>
              <a:t>Necesidad de escalabilidad horizontal (scale-out)</a:t>
            </a:r>
          </a:p>
          <a:p>
            <a:pPr marL="800100" lvl="1" indent="-342900"/>
            <a:r>
              <a:rPr lang="es-MX" sz="1800" dirty="0"/>
              <a:t>Sistemas distribuidos y alta disponibilidad</a:t>
            </a:r>
          </a:p>
          <a:p>
            <a:pPr marL="342900" indent="-342900"/>
            <a:r>
              <a:rPr lang="es-MX" sz="2000" b="1" dirty="0"/>
              <a:t>Características</a:t>
            </a:r>
          </a:p>
          <a:p>
            <a:pPr marL="800100" lvl="1" indent="-342900"/>
            <a:r>
              <a:rPr lang="es-MX" sz="1800" dirty="0"/>
              <a:t>En NoSQL no es necesario definir una estructura rígida antes de guardar los datos. La forma de los datos se interpreta al ser consultada.</a:t>
            </a:r>
          </a:p>
          <a:p>
            <a:pPr marL="800100" lvl="1" indent="-342900"/>
            <a:r>
              <a:rPr lang="es-MX" sz="1800" dirty="0"/>
              <a:t>La responsabilidad de entender los datos pasa de la Base de Datos al Programador (Schema-on-read). </a:t>
            </a:r>
          </a:p>
          <a:p>
            <a:pPr marL="800100" lvl="1" indent="-342900"/>
            <a:r>
              <a:rPr lang="es-MX" sz="1800" dirty="0"/>
              <a:t>La base de datos es solo un almacén veloz; el código de la aplicación es el que debe saber cómo leer lo que hay dentro.</a:t>
            </a:r>
          </a:p>
          <a:p>
            <a:pPr marL="800100" lvl="1" indent="-342900"/>
            <a:r>
              <a:rPr lang="es-MX" sz="1800" dirty="0"/>
              <a:t>Diseñadas para distribuirse en múltiples nodos independientes </a:t>
            </a:r>
            <a:r>
              <a:rPr lang="es-MX" sz="2400" dirty="0"/>
              <a:t>(</a:t>
            </a:r>
            <a:r>
              <a:rPr lang="es-MX" sz="1800" dirty="0"/>
              <a:t>arquitectura shared-nothing).</a:t>
            </a:r>
            <a:endParaRPr lang="es-MX" sz="2000" dirty="0"/>
          </a:p>
          <a:p>
            <a:pPr marL="342900" indent="-342900"/>
            <a:endParaRPr lang="es-MX" sz="2000" dirty="0"/>
          </a:p>
        </p:txBody>
      </p:sp>
      <p:pic>
        <p:nvPicPr>
          <p:cNvPr id="4" name="Imagen 3">
            <a:extLst>
              <a:ext uri="{FF2B5EF4-FFF2-40B4-BE49-F238E27FC236}">
                <a16:creationId xmlns:a16="http://schemas.microsoft.com/office/drawing/2014/main" id="{D9C1B94A-F96C-4168-AF42-0F2FF5386D94}"/>
              </a:ext>
            </a:extLst>
          </p:cNvPr>
          <p:cNvPicPr>
            <a:picLocks noChangeAspect="1"/>
          </p:cNvPicPr>
          <p:nvPr/>
        </p:nvPicPr>
        <p:blipFill>
          <a:blip r:embed="rId3"/>
          <a:stretch>
            <a:fillRect/>
          </a:stretch>
        </p:blipFill>
        <p:spPr>
          <a:xfrm>
            <a:off x="7808159" y="1198119"/>
            <a:ext cx="3266897" cy="2014035"/>
          </a:xfrm>
          <a:prstGeom prst="rect">
            <a:avLst/>
          </a:prstGeom>
        </p:spPr>
      </p:pic>
      <p:pic>
        <p:nvPicPr>
          <p:cNvPr id="1031" name="Picture 7" descr="🔍 Exploring Shared Nothing Architecture: A Deep Dive into ...">
            <a:extLst>
              <a:ext uri="{FF2B5EF4-FFF2-40B4-BE49-F238E27FC236}">
                <a16:creationId xmlns:a16="http://schemas.microsoft.com/office/drawing/2014/main" id="{1D52C481-8A14-4F7F-A55A-3147624DC0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6763" y="3529849"/>
            <a:ext cx="4668982" cy="2626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527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Modelo NoSQL</a:t>
            </a:r>
            <a:endParaRPr dirty="0"/>
          </a:p>
        </p:txBody>
      </p:sp>
      <p:sp>
        <p:nvSpPr>
          <p:cNvPr id="6" name="Google Shape;310;p34">
            <a:extLst>
              <a:ext uri="{FF2B5EF4-FFF2-40B4-BE49-F238E27FC236}">
                <a16:creationId xmlns:a16="http://schemas.microsoft.com/office/drawing/2014/main" id="{036C9223-872D-4A3A-9CA0-1D52BD27DB4F}"/>
              </a:ext>
            </a:extLst>
          </p:cNvPr>
          <p:cNvSpPr txBox="1">
            <a:spLocks noGrp="1"/>
          </p:cNvSpPr>
          <p:nvPr>
            <p:ph type="body" idx="1"/>
          </p:nvPr>
        </p:nvSpPr>
        <p:spPr>
          <a:xfrm>
            <a:off x="916649" y="714617"/>
            <a:ext cx="10901278" cy="61837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MX" sz="2000" b="1" dirty="0"/>
              <a:t>Tipos</a:t>
            </a:r>
          </a:p>
        </p:txBody>
      </p:sp>
      <p:pic>
        <p:nvPicPr>
          <p:cNvPr id="3" name="Imagen 2">
            <a:extLst>
              <a:ext uri="{FF2B5EF4-FFF2-40B4-BE49-F238E27FC236}">
                <a16:creationId xmlns:a16="http://schemas.microsoft.com/office/drawing/2014/main" id="{4F131B38-6E97-42ED-A637-8CFF6A892254}"/>
              </a:ext>
            </a:extLst>
          </p:cNvPr>
          <p:cNvPicPr>
            <a:picLocks noChangeAspect="1"/>
          </p:cNvPicPr>
          <p:nvPr/>
        </p:nvPicPr>
        <p:blipFill>
          <a:blip r:embed="rId3"/>
          <a:stretch>
            <a:fillRect/>
          </a:stretch>
        </p:blipFill>
        <p:spPr>
          <a:xfrm>
            <a:off x="8517066" y="1916139"/>
            <a:ext cx="1605619" cy="1830239"/>
          </a:xfrm>
          <a:prstGeom prst="rect">
            <a:avLst/>
          </a:prstGeom>
        </p:spPr>
      </p:pic>
      <p:pic>
        <p:nvPicPr>
          <p:cNvPr id="7" name="Imagen 6">
            <a:extLst>
              <a:ext uri="{FF2B5EF4-FFF2-40B4-BE49-F238E27FC236}">
                <a16:creationId xmlns:a16="http://schemas.microsoft.com/office/drawing/2014/main" id="{D9495ACC-0C03-4099-A991-52D95F674643}"/>
              </a:ext>
            </a:extLst>
          </p:cNvPr>
          <p:cNvPicPr>
            <a:picLocks noChangeAspect="1"/>
          </p:cNvPicPr>
          <p:nvPr/>
        </p:nvPicPr>
        <p:blipFill>
          <a:blip r:embed="rId4"/>
          <a:stretch>
            <a:fillRect/>
          </a:stretch>
        </p:blipFill>
        <p:spPr>
          <a:xfrm>
            <a:off x="2619328" y="4586720"/>
            <a:ext cx="1628775" cy="2105025"/>
          </a:xfrm>
          <a:prstGeom prst="rect">
            <a:avLst/>
          </a:prstGeom>
        </p:spPr>
      </p:pic>
      <p:pic>
        <p:nvPicPr>
          <p:cNvPr id="9" name="Imagen 8">
            <a:extLst>
              <a:ext uri="{FF2B5EF4-FFF2-40B4-BE49-F238E27FC236}">
                <a16:creationId xmlns:a16="http://schemas.microsoft.com/office/drawing/2014/main" id="{F5E5039F-130F-4AD8-B2FC-FBF3AA17456E}"/>
              </a:ext>
            </a:extLst>
          </p:cNvPr>
          <p:cNvPicPr>
            <a:picLocks noChangeAspect="1"/>
          </p:cNvPicPr>
          <p:nvPr/>
        </p:nvPicPr>
        <p:blipFill>
          <a:blip r:embed="rId5"/>
          <a:stretch>
            <a:fillRect/>
          </a:stretch>
        </p:blipFill>
        <p:spPr>
          <a:xfrm>
            <a:off x="2642484" y="1971270"/>
            <a:ext cx="1605619" cy="1687123"/>
          </a:xfrm>
          <a:prstGeom prst="rect">
            <a:avLst/>
          </a:prstGeom>
        </p:spPr>
      </p:pic>
      <p:pic>
        <p:nvPicPr>
          <p:cNvPr id="11" name="Imagen 10">
            <a:extLst>
              <a:ext uri="{FF2B5EF4-FFF2-40B4-BE49-F238E27FC236}">
                <a16:creationId xmlns:a16="http://schemas.microsoft.com/office/drawing/2014/main" id="{2A9F366A-0B72-45DA-954B-7A24913668A0}"/>
              </a:ext>
            </a:extLst>
          </p:cNvPr>
          <p:cNvPicPr>
            <a:picLocks noChangeAspect="1"/>
          </p:cNvPicPr>
          <p:nvPr/>
        </p:nvPicPr>
        <p:blipFill>
          <a:blip r:embed="rId6"/>
          <a:stretch>
            <a:fillRect/>
          </a:stretch>
        </p:blipFill>
        <p:spPr>
          <a:xfrm>
            <a:off x="8372137" y="4625835"/>
            <a:ext cx="1895475" cy="1752600"/>
          </a:xfrm>
          <a:prstGeom prst="rect">
            <a:avLst/>
          </a:prstGeom>
        </p:spPr>
      </p:pic>
      <p:sp>
        <p:nvSpPr>
          <p:cNvPr id="18" name="CuadroTexto 17">
            <a:extLst>
              <a:ext uri="{FF2B5EF4-FFF2-40B4-BE49-F238E27FC236}">
                <a16:creationId xmlns:a16="http://schemas.microsoft.com/office/drawing/2014/main" id="{84FCF761-AA52-4EDF-B778-F3CBEE9CD85C}"/>
              </a:ext>
            </a:extLst>
          </p:cNvPr>
          <p:cNvSpPr txBox="1"/>
          <p:nvPr/>
        </p:nvSpPr>
        <p:spPr>
          <a:xfrm>
            <a:off x="916648" y="1226537"/>
            <a:ext cx="5179352" cy="523220"/>
          </a:xfrm>
          <a:prstGeom prst="rect">
            <a:avLst/>
          </a:prstGeom>
          <a:noFill/>
        </p:spPr>
        <p:txBody>
          <a:bodyPr wrap="square">
            <a:spAutoFit/>
          </a:bodyPr>
          <a:lstStyle/>
          <a:p>
            <a:r>
              <a:rPr lang="es-CO" b="1" dirty="0">
                <a:latin typeface="Roboto" panose="02000000000000000000" pitchFamily="2" charset="0"/>
                <a:ea typeface="Roboto" panose="02000000000000000000" pitchFamily="2" charset="0"/>
              </a:rPr>
              <a:t>Clave-Valor (</a:t>
            </a:r>
            <a:r>
              <a:rPr lang="es-CO" b="1" dirty="0" err="1">
                <a:latin typeface="Roboto" panose="02000000000000000000" pitchFamily="2" charset="0"/>
                <a:ea typeface="Roboto" panose="02000000000000000000" pitchFamily="2" charset="0"/>
              </a:rPr>
              <a:t>key-value</a:t>
            </a:r>
            <a:r>
              <a:rPr lang="es-CO" b="1" dirty="0">
                <a:latin typeface="Roboto" panose="02000000000000000000" pitchFamily="2" charset="0"/>
                <a:ea typeface="Roboto" panose="02000000000000000000" pitchFamily="2" charset="0"/>
              </a:rPr>
              <a:t>)</a:t>
            </a:r>
            <a:r>
              <a:rPr lang="es-CO" dirty="0">
                <a:latin typeface="Roboto" panose="02000000000000000000" pitchFamily="2" charset="0"/>
                <a:ea typeface="Roboto" panose="02000000000000000000" pitchFamily="2" charset="0"/>
              </a:rPr>
              <a:t>: El más simple y escalable; recupera registros mediante una clave única (ej. Redis, Riak, Voldemort).</a:t>
            </a:r>
          </a:p>
        </p:txBody>
      </p:sp>
      <p:sp>
        <p:nvSpPr>
          <p:cNvPr id="19" name="CuadroTexto 18">
            <a:extLst>
              <a:ext uri="{FF2B5EF4-FFF2-40B4-BE49-F238E27FC236}">
                <a16:creationId xmlns:a16="http://schemas.microsoft.com/office/drawing/2014/main" id="{4CF5BF16-BB0F-4862-8765-5BA843C6C982}"/>
              </a:ext>
            </a:extLst>
          </p:cNvPr>
          <p:cNvSpPr txBox="1"/>
          <p:nvPr/>
        </p:nvSpPr>
        <p:spPr>
          <a:xfrm>
            <a:off x="6353993" y="1242518"/>
            <a:ext cx="5463934" cy="738664"/>
          </a:xfrm>
          <a:prstGeom prst="rect">
            <a:avLst/>
          </a:prstGeom>
          <a:noFill/>
        </p:spPr>
        <p:txBody>
          <a:bodyPr wrap="square">
            <a:spAutoFit/>
          </a:bodyPr>
          <a:lstStyle/>
          <a:p>
            <a:r>
              <a:rPr lang="es-CO" b="1" dirty="0">
                <a:latin typeface="Roboto" panose="02000000000000000000" pitchFamily="2" charset="0"/>
                <a:ea typeface="Roboto" panose="02000000000000000000" pitchFamily="2" charset="0"/>
              </a:rPr>
              <a:t>Documentos (Document)</a:t>
            </a:r>
            <a:r>
              <a:rPr lang="es-CO" dirty="0">
                <a:latin typeface="Roboto" panose="02000000000000000000" pitchFamily="2" charset="0"/>
                <a:ea typeface="Roboto" panose="02000000000000000000" pitchFamily="2" charset="0"/>
              </a:rPr>
              <a:t>: Almacena datos en objetos anidados autocontenidos, usualmente JSON o BSON (ej. MongoDB, CouchDB).</a:t>
            </a:r>
          </a:p>
        </p:txBody>
      </p:sp>
      <p:sp>
        <p:nvSpPr>
          <p:cNvPr id="21" name="CuadroTexto 20">
            <a:extLst>
              <a:ext uri="{FF2B5EF4-FFF2-40B4-BE49-F238E27FC236}">
                <a16:creationId xmlns:a16="http://schemas.microsoft.com/office/drawing/2014/main" id="{730BC72B-1A17-442F-9EAC-942284B00EB3}"/>
              </a:ext>
            </a:extLst>
          </p:cNvPr>
          <p:cNvSpPr txBox="1"/>
          <p:nvPr/>
        </p:nvSpPr>
        <p:spPr>
          <a:xfrm>
            <a:off x="952969" y="3810103"/>
            <a:ext cx="5143031" cy="738664"/>
          </a:xfrm>
          <a:prstGeom prst="rect">
            <a:avLst/>
          </a:prstGeom>
          <a:noFill/>
        </p:spPr>
        <p:txBody>
          <a:bodyPr wrap="square">
            <a:spAutoFit/>
          </a:bodyPr>
          <a:lstStyle/>
          <a:p>
            <a:r>
              <a:rPr lang="es-CO" b="1" dirty="0">
                <a:latin typeface="Roboto" panose="02000000000000000000" pitchFamily="2" charset="0"/>
                <a:ea typeface="Roboto" panose="02000000000000000000" pitchFamily="2" charset="0"/>
              </a:rPr>
              <a:t>Grafos (</a:t>
            </a:r>
            <a:r>
              <a:rPr lang="es-CO" b="1" dirty="0" err="1">
                <a:latin typeface="Roboto" panose="02000000000000000000" pitchFamily="2" charset="0"/>
                <a:ea typeface="Roboto" panose="02000000000000000000" pitchFamily="2" charset="0"/>
              </a:rPr>
              <a:t>Graph</a:t>
            </a:r>
            <a:r>
              <a:rPr lang="es-CO" b="1" dirty="0">
                <a:latin typeface="Roboto" panose="02000000000000000000" pitchFamily="2" charset="0"/>
                <a:ea typeface="Roboto" panose="02000000000000000000" pitchFamily="2" charset="0"/>
              </a:rPr>
              <a:t>)</a:t>
            </a:r>
            <a:r>
              <a:rPr lang="es-CO" dirty="0">
                <a:latin typeface="Roboto" panose="02000000000000000000" pitchFamily="2" charset="0"/>
                <a:ea typeface="Roboto" panose="02000000000000000000" pitchFamily="2" charset="0"/>
              </a:rPr>
              <a:t>: Enfocados en las conexiones; representan datos mediante vértices y aristas para analizar interconectividad compleja (ej. Neo4j, AllegroGraph).</a:t>
            </a:r>
          </a:p>
        </p:txBody>
      </p:sp>
      <p:sp>
        <p:nvSpPr>
          <p:cNvPr id="23" name="CuadroTexto 22">
            <a:extLst>
              <a:ext uri="{FF2B5EF4-FFF2-40B4-BE49-F238E27FC236}">
                <a16:creationId xmlns:a16="http://schemas.microsoft.com/office/drawing/2014/main" id="{088CE3C4-0BF2-42A9-832D-6788A023E745}"/>
              </a:ext>
            </a:extLst>
          </p:cNvPr>
          <p:cNvSpPr txBox="1"/>
          <p:nvPr/>
        </p:nvSpPr>
        <p:spPr>
          <a:xfrm>
            <a:off x="6353993" y="3814579"/>
            <a:ext cx="5463934" cy="738664"/>
          </a:xfrm>
          <a:prstGeom prst="rect">
            <a:avLst/>
          </a:prstGeom>
          <a:noFill/>
        </p:spPr>
        <p:txBody>
          <a:bodyPr wrap="square">
            <a:spAutoFit/>
          </a:bodyPr>
          <a:lstStyle/>
          <a:p>
            <a:r>
              <a:rPr lang="es-CO" b="1" dirty="0">
                <a:latin typeface="Roboto" panose="02000000000000000000" pitchFamily="2" charset="0"/>
                <a:ea typeface="Roboto" panose="02000000000000000000" pitchFamily="2" charset="0"/>
              </a:rPr>
              <a:t>Columna Ancha (Wide-</a:t>
            </a:r>
            <a:r>
              <a:rPr lang="es-CO" b="1" dirty="0" err="1">
                <a:latin typeface="Roboto" panose="02000000000000000000" pitchFamily="2" charset="0"/>
                <a:ea typeface="Roboto" panose="02000000000000000000" pitchFamily="2" charset="0"/>
              </a:rPr>
              <a:t>Column</a:t>
            </a:r>
            <a:r>
              <a:rPr lang="es-CO" b="1" dirty="0">
                <a:latin typeface="Roboto" panose="02000000000000000000" pitchFamily="2" charset="0"/>
                <a:ea typeface="Roboto" panose="02000000000000000000" pitchFamily="2" charset="0"/>
              </a:rPr>
              <a:t>)</a:t>
            </a:r>
            <a:r>
              <a:rPr lang="es-CO" dirty="0">
                <a:latin typeface="Roboto" panose="02000000000000000000" pitchFamily="2" charset="0"/>
                <a:ea typeface="Roboto" panose="02000000000000000000" pitchFamily="2" charset="0"/>
              </a:rPr>
              <a:t>: Mapas multidimensionales ordenados, optimizados para escaneos masivos de datos y alta escritura (ej. </a:t>
            </a:r>
            <a:r>
              <a:rPr lang="es-CO" dirty="0" err="1">
                <a:latin typeface="Roboto" panose="02000000000000000000" pitchFamily="2" charset="0"/>
                <a:ea typeface="Roboto" panose="02000000000000000000" pitchFamily="2" charset="0"/>
              </a:rPr>
              <a:t>Cassandra</a:t>
            </a:r>
            <a:r>
              <a:rPr lang="es-CO" dirty="0">
                <a:latin typeface="Roboto" panose="02000000000000000000" pitchFamily="2" charset="0"/>
                <a:ea typeface="Roboto" panose="02000000000000000000" pitchFamily="2" charset="0"/>
              </a:rPr>
              <a:t>, </a:t>
            </a:r>
            <a:r>
              <a:rPr lang="es-CO" dirty="0" err="1">
                <a:latin typeface="Roboto" panose="02000000000000000000" pitchFamily="2" charset="0"/>
                <a:ea typeface="Roboto" panose="02000000000000000000" pitchFamily="2" charset="0"/>
              </a:rPr>
              <a:t>HBase</a:t>
            </a:r>
            <a:r>
              <a:rPr lang="es-CO" dirty="0">
                <a:latin typeface="Roboto" panose="02000000000000000000" pitchFamily="2" charset="0"/>
                <a:ea typeface="Roboto" panose="02000000000000000000" pitchFamily="2" charset="0"/>
              </a:rPr>
              <a:t>, </a:t>
            </a:r>
            <a:r>
              <a:rPr lang="es-CO" dirty="0" err="1">
                <a:latin typeface="Roboto" panose="02000000000000000000" pitchFamily="2" charset="0"/>
                <a:ea typeface="Roboto" panose="02000000000000000000" pitchFamily="2" charset="0"/>
              </a:rPr>
              <a:t>BigTable</a:t>
            </a:r>
            <a:r>
              <a:rPr lang="es-CO" dirty="0">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1012041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3" name="Título 2">
            <a:extLst>
              <a:ext uri="{FF2B5EF4-FFF2-40B4-BE49-F238E27FC236}">
                <a16:creationId xmlns:a16="http://schemas.microsoft.com/office/drawing/2014/main" id="{C98C59EC-F126-45E7-B7C1-9AB9A32ED14F}"/>
              </a:ext>
            </a:extLst>
          </p:cNvPr>
          <p:cNvSpPr>
            <a:spLocks noGrp="1"/>
          </p:cNvSpPr>
          <p:nvPr>
            <p:ph type="title"/>
          </p:nvPr>
        </p:nvSpPr>
        <p:spPr/>
        <p:txBody>
          <a:bodyPr/>
          <a:lstStyle/>
          <a:p>
            <a:r>
              <a:rPr lang="es-CO" dirty="0"/>
              <a:t>Base de datos</a:t>
            </a:r>
          </a:p>
        </p:txBody>
      </p:sp>
      <p:sp>
        <p:nvSpPr>
          <p:cNvPr id="6" name="Google Shape;310;p34">
            <a:extLst>
              <a:ext uri="{FF2B5EF4-FFF2-40B4-BE49-F238E27FC236}">
                <a16:creationId xmlns:a16="http://schemas.microsoft.com/office/drawing/2014/main" id="{CF851078-B9A5-498B-8A59-BAB678895DC4}"/>
              </a:ext>
            </a:extLst>
          </p:cNvPr>
          <p:cNvSpPr txBox="1">
            <a:spLocks noGrp="1"/>
          </p:cNvSpPr>
          <p:nvPr>
            <p:ph type="body" idx="1"/>
          </p:nvPr>
        </p:nvSpPr>
        <p:spPr>
          <a:xfrm>
            <a:off x="916650" y="999331"/>
            <a:ext cx="10515600" cy="17543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342900" indent="-342900"/>
            <a:r>
              <a:rPr lang="es-MX" sz="2200" b="1" dirty="0"/>
              <a:t>Colección organizada</a:t>
            </a:r>
            <a:r>
              <a:rPr lang="es-MX" sz="2200" dirty="0"/>
              <a:t> de datos interrelacionados que modela algún aspecto del mundo real.</a:t>
            </a:r>
          </a:p>
          <a:p>
            <a:pPr marL="342900" indent="-342900"/>
            <a:r>
              <a:rPr lang="es-MX" sz="2200" dirty="0"/>
              <a:t>Las bases de datos son el componente central de la mayoría de las aplicaciones informáticas.</a:t>
            </a:r>
          </a:p>
        </p:txBody>
      </p:sp>
      <p:pic>
        <p:nvPicPr>
          <p:cNvPr id="1028" name="Picture 4" descr="Spotify Logo Png - Free Transparent PNG Logos">
            <a:extLst>
              <a:ext uri="{FF2B5EF4-FFF2-40B4-BE49-F238E27FC236}">
                <a16:creationId xmlns:a16="http://schemas.microsoft.com/office/drawing/2014/main" id="{1B48398D-8498-4263-8EF3-74E75DC0C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086" y="2859091"/>
            <a:ext cx="1977552" cy="1450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witter logo Images - Free Download on Freepik">
            <a:extLst>
              <a:ext uri="{FF2B5EF4-FFF2-40B4-BE49-F238E27FC236}">
                <a16:creationId xmlns:a16="http://schemas.microsoft.com/office/drawing/2014/main" id="{250D6ED6-0128-4325-A1A1-87478A36FE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6064" y="5022067"/>
            <a:ext cx="1450428" cy="14504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Uber Logo in SVG Vector or PNG File Format - Logo.wine">
            <a:extLst>
              <a:ext uri="{FF2B5EF4-FFF2-40B4-BE49-F238E27FC236}">
                <a16:creationId xmlns:a16="http://schemas.microsoft.com/office/drawing/2014/main" id="{E61737F6-21E4-4970-8AD3-EEC73DFAB0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6914" y="4010915"/>
            <a:ext cx="2314904" cy="15432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anco de recursos multimedia">
            <a:extLst>
              <a:ext uri="{FF2B5EF4-FFF2-40B4-BE49-F238E27FC236}">
                <a16:creationId xmlns:a16="http://schemas.microsoft.com/office/drawing/2014/main" id="{CD300EB8-28DC-45F9-AEFE-B0B2334280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47502" y="2930125"/>
            <a:ext cx="1700771" cy="217698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A83D92E-A834-4DE4-B3FF-45FBD701E1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36" y="2804252"/>
            <a:ext cx="3451220" cy="103789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4A508141-7022-4833-9BBB-A8C2742B05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77088" y="5679454"/>
            <a:ext cx="3612931" cy="84872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E1DA9B16-E7DF-4186-B5B4-46202BD7B5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77094" y="3921022"/>
            <a:ext cx="1184992" cy="1186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404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Modelo no SQL</a:t>
            </a:r>
            <a:endParaRPr dirty="0"/>
          </a:p>
        </p:txBody>
      </p:sp>
      <p:sp>
        <p:nvSpPr>
          <p:cNvPr id="6" name="Google Shape;310;p34">
            <a:extLst>
              <a:ext uri="{FF2B5EF4-FFF2-40B4-BE49-F238E27FC236}">
                <a16:creationId xmlns:a16="http://schemas.microsoft.com/office/drawing/2014/main" id="{036C9223-872D-4A3A-9CA0-1D52BD27DB4F}"/>
              </a:ext>
            </a:extLst>
          </p:cNvPr>
          <p:cNvSpPr txBox="1">
            <a:spLocks noGrp="1"/>
          </p:cNvSpPr>
          <p:nvPr>
            <p:ph type="body" idx="1"/>
          </p:nvPr>
        </p:nvSpPr>
        <p:spPr>
          <a:xfrm>
            <a:off x="916650" y="910565"/>
            <a:ext cx="10734067" cy="97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MX" sz="2200" b="1" dirty="0">
                <a:solidFill>
                  <a:schemeClr val="accent2"/>
                </a:solidFill>
              </a:rPr>
              <a:t>Modelo Relacional</a:t>
            </a:r>
            <a:endParaRPr lang="es-MX" sz="2200" dirty="0">
              <a:solidFill>
                <a:schemeClr val="accent2"/>
              </a:solidFill>
            </a:endParaRPr>
          </a:p>
          <a:p>
            <a:pPr marL="342900" indent="-342900"/>
            <a:r>
              <a:rPr lang="es-MX" sz="2200" dirty="0"/>
              <a:t>Todos los datos se almacenan en varias tablas relacionadas</a:t>
            </a:r>
          </a:p>
          <a:p>
            <a:pPr marL="342900" indent="-342900"/>
            <a:endParaRPr lang="es-MX" sz="2000" dirty="0"/>
          </a:p>
        </p:txBody>
      </p:sp>
      <p:sp>
        <p:nvSpPr>
          <p:cNvPr id="9" name="CuadroTexto 8">
            <a:extLst>
              <a:ext uri="{FF2B5EF4-FFF2-40B4-BE49-F238E27FC236}">
                <a16:creationId xmlns:a16="http://schemas.microsoft.com/office/drawing/2014/main" id="{C1222E5A-F100-4253-98CF-1186D2A06A60}"/>
              </a:ext>
            </a:extLst>
          </p:cNvPr>
          <p:cNvSpPr txBox="1"/>
          <p:nvPr/>
        </p:nvSpPr>
        <p:spPr>
          <a:xfrm>
            <a:off x="5644034" y="2189584"/>
            <a:ext cx="2781621" cy="4339650"/>
          </a:xfrm>
          <a:prstGeom prst="rect">
            <a:avLst/>
          </a:prstGeom>
          <a:noFill/>
          <a:ln>
            <a:solidFill>
              <a:schemeClr val="tx1"/>
            </a:solidFill>
          </a:ln>
        </p:spPr>
        <p:txBody>
          <a:bodyPr wrap="square">
            <a:spAutoFit/>
          </a:bodyPr>
          <a:lstStyle/>
          <a:p>
            <a:r>
              <a:rPr lang="en-US" sz="1200" dirty="0">
                <a:latin typeface="Consolas" panose="020B0609020204030204" pitchFamily="49" charset="0"/>
                <a:ea typeface="Roboto" panose="02000000000000000000" pitchFamily="2" charset="0"/>
              </a:rPr>
              <a:t>[</a:t>
            </a:r>
          </a:p>
          <a:p>
            <a:r>
              <a:rPr lang="en-US" sz="1200" dirty="0">
                <a:latin typeface="Consolas" panose="020B0609020204030204" pitchFamily="49" charset="0"/>
                <a:ea typeface="Roboto" panose="02000000000000000000" pitchFamily="2" charset="0"/>
              </a:rPr>
              <a:t>  {</a:t>
            </a:r>
          </a:p>
          <a:p>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"_</a:t>
            </a:r>
            <a:r>
              <a:rPr lang="en-US" sz="1200" dirty="0">
                <a:latin typeface="Consolas" panose="020B0609020204030204" pitchFamily="49" charset="0"/>
                <a:ea typeface="Roboto" panose="02000000000000000000" pitchFamily="2" charset="0"/>
              </a:rPr>
              <a:t>id</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101,</a:t>
            </a:r>
          </a:p>
          <a:p>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a:t>
            </a:r>
            <a:r>
              <a:rPr lang="en-US" sz="1200" b="0" i="0" u="none" strike="noStrike" baseline="0" dirty="0">
                <a:solidFill>
                  <a:srgbClr val="000000"/>
                </a:solidFill>
                <a:latin typeface="Consolas" panose="020B0609020204030204" pitchFamily="49" charset="0"/>
                <a:ea typeface="Roboto" panose="02000000000000000000" pitchFamily="2" charset="0"/>
              </a:rPr>
              <a:t>name</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"Billie Holiday"</a:t>
            </a:r>
            <a:r>
              <a:rPr lang="en-US" sz="1200" dirty="0">
                <a:latin typeface="Consolas" panose="020B0609020204030204" pitchFamily="49" charset="0"/>
                <a:ea typeface="Roboto" panose="02000000000000000000" pitchFamily="2" charset="0"/>
              </a:rPr>
              <a:t>,</a:t>
            </a:r>
          </a:p>
          <a:p>
            <a:r>
              <a:rPr lang="es-CO" sz="1200" b="0" i="0" u="none" strike="noStrike" baseline="0" dirty="0">
                <a:solidFill>
                  <a:srgbClr val="000000"/>
                </a:solidFill>
                <a:latin typeface="Consolas" panose="020B0609020204030204" pitchFamily="49" charset="0"/>
              </a:rPr>
              <a:t>    "</a:t>
            </a:r>
            <a:r>
              <a:rPr lang="en-US" sz="1200" dirty="0">
                <a:latin typeface="Consolas" panose="020B0609020204030204" pitchFamily="49" charset="0"/>
                <a:ea typeface="Roboto" panose="02000000000000000000" pitchFamily="2" charset="0"/>
              </a:rPr>
              <a:t>year</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1933</a:t>
            </a:r>
            <a:r>
              <a:rPr lang="en-US" sz="1200" dirty="0">
                <a:latin typeface="Consolas" panose="020B0609020204030204" pitchFamily="49" charset="0"/>
                <a:ea typeface="Roboto" panose="02000000000000000000" pitchFamily="2" charset="0"/>
              </a:rPr>
              <a:t>,</a:t>
            </a:r>
          </a:p>
          <a:p>
            <a:r>
              <a:rPr lang="es-CO" sz="1200" b="0" i="0" u="none" strike="noStrike" baseline="0" dirty="0">
                <a:solidFill>
                  <a:srgbClr val="000000"/>
                </a:solidFill>
                <a:latin typeface="Consolas" panose="020B0609020204030204" pitchFamily="49" charset="0"/>
              </a:rPr>
              <a:t>    "</a:t>
            </a:r>
            <a:r>
              <a:rPr lang="en-US" sz="1200" dirty="0">
                <a:latin typeface="Consolas" panose="020B0609020204030204" pitchFamily="49" charset="0"/>
                <a:ea typeface="Roboto" panose="02000000000000000000" pitchFamily="2" charset="0"/>
              </a:rPr>
              <a:t>country</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"USA"</a:t>
            </a:r>
            <a:r>
              <a:rPr lang="en-US" sz="1200" dirty="0">
                <a:latin typeface="Consolas" panose="020B0609020204030204" pitchFamily="49" charset="0"/>
                <a:ea typeface="Roboto" panose="02000000000000000000" pitchFamily="2" charset="0"/>
              </a:rPr>
              <a:t>,</a:t>
            </a:r>
          </a:p>
          <a:p>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albumsId</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a:t>
            </a:r>
            <a:r>
              <a:rPr lang="es-MX" sz="1200" b="0" i="0" u="none" strike="noStrike" baseline="0" dirty="0">
                <a:solidFill>
                  <a:srgbClr val="000000"/>
                </a:solidFill>
                <a:latin typeface="Consolas" panose="020B0609020204030204" pitchFamily="49" charset="0"/>
              </a:rPr>
              <a:t>11</a:t>
            </a:r>
            <a:r>
              <a:rPr lang="en-US" sz="1200" dirty="0">
                <a:latin typeface="Consolas" panose="020B0609020204030204" pitchFamily="49" charset="0"/>
                <a:ea typeface="Roboto" panose="02000000000000000000" pitchFamily="2" charset="0"/>
              </a:rPr>
              <a:t>]</a:t>
            </a:r>
          </a:p>
          <a:p>
            <a:r>
              <a:rPr lang="en-US" sz="1200" dirty="0">
                <a:latin typeface="Consolas" panose="020B0609020204030204" pitchFamily="49" charset="0"/>
                <a:ea typeface="Roboto" panose="02000000000000000000" pitchFamily="2" charset="0"/>
              </a:rPr>
              <a:t>  },</a:t>
            </a:r>
          </a:p>
          <a:p>
            <a:r>
              <a:rPr lang="en-US" sz="1200" dirty="0">
                <a:latin typeface="Consolas" panose="020B0609020204030204" pitchFamily="49" charset="0"/>
                <a:ea typeface="Roboto" panose="02000000000000000000" pitchFamily="2" charset="0"/>
              </a:rPr>
              <a:t>  {</a:t>
            </a:r>
          </a:p>
          <a:p>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"_</a:t>
            </a:r>
            <a:r>
              <a:rPr lang="en-US" sz="1200" dirty="0">
                <a:latin typeface="Consolas" panose="020B0609020204030204" pitchFamily="49" charset="0"/>
                <a:ea typeface="Roboto" panose="02000000000000000000" pitchFamily="2" charset="0"/>
              </a:rPr>
              <a:t>id</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102,</a:t>
            </a:r>
          </a:p>
          <a:p>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a:t>
            </a:r>
            <a:r>
              <a:rPr lang="en-US" sz="1200" b="0" i="0" u="none" strike="noStrike" baseline="0" dirty="0">
                <a:solidFill>
                  <a:srgbClr val="000000"/>
                </a:solidFill>
                <a:latin typeface="Consolas" panose="020B0609020204030204" pitchFamily="49" charset="0"/>
                <a:ea typeface="Roboto" panose="02000000000000000000" pitchFamily="2" charset="0"/>
              </a:rPr>
              <a:t>name</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a:t>
            </a:r>
            <a:r>
              <a:rPr lang="es-CO" sz="1200" dirty="0">
                <a:latin typeface="Consolas" panose="020B0609020204030204" pitchFamily="49" charset="0"/>
                <a:ea typeface="Roboto" panose="02000000000000000000" pitchFamily="2" charset="0"/>
              </a:rPr>
              <a:t>Ella Fitzgerald</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a:t>
            </a:r>
          </a:p>
          <a:p>
            <a:r>
              <a:rPr lang="es-CO" sz="1200" b="0" i="0" u="none" strike="noStrike" baseline="0" dirty="0">
                <a:solidFill>
                  <a:srgbClr val="000000"/>
                </a:solidFill>
                <a:latin typeface="Consolas" panose="020B0609020204030204" pitchFamily="49" charset="0"/>
              </a:rPr>
              <a:t>    "</a:t>
            </a:r>
            <a:r>
              <a:rPr lang="en-US" sz="1200" dirty="0">
                <a:latin typeface="Consolas" panose="020B0609020204030204" pitchFamily="49" charset="0"/>
                <a:ea typeface="Roboto" panose="02000000000000000000" pitchFamily="2" charset="0"/>
              </a:rPr>
              <a:t>year</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1917</a:t>
            </a:r>
            <a:r>
              <a:rPr lang="en-US" sz="1200" dirty="0">
                <a:latin typeface="Consolas" panose="020B0609020204030204" pitchFamily="49" charset="0"/>
                <a:ea typeface="Roboto" panose="02000000000000000000" pitchFamily="2" charset="0"/>
              </a:rPr>
              <a:t>,</a:t>
            </a:r>
          </a:p>
          <a:p>
            <a:r>
              <a:rPr lang="es-CO" sz="1200" b="0" i="0" u="none" strike="noStrike" baseline="0" dirty="0">
                <a:solidFill>
                  <a:srgbClr val="000000"/>
                </a:solidFill>
                <a:latin typeface="Consolas" panose="020B0609020204030204" pitchFamily="49" charset="0"/>
              </a:rPr>
              <a:t>    "</a:t>
            </a:r>
            <a:r>
              <a:rPr lang="en-US" sz="1200" dirty="0">
                <a:latin typeface="Consolas" panose="020B0609020204030204" pitchFamily="49" charset="0"/>
                <a:ea typeface="Roboto" panose="02000000000000000000" pitchFamily="2" charset="0"/>
              </a:rPr>
              <a:t>country</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"USA"</a:t>
            </a:r>
            <a:r>
              <a:rPr lang="en-US" sz="1200" dirty="0">
                <a:latin typeface="Consolas" panose="020B0609020204030204" pitchFamily="49" charset="0"/>
                <a:ea typeface="Roboto" panose="02000000000000000000" pitchFamily="2" charset="0"/>
              </a:rPr>
              <a:t>,</a:t>
            </a:r>
          </a:p>
          <a:p>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albumsId</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a:t>
            </a:r>
            <a:r>
              <a:rPr lang="es-MX" sz="1200" dirty="0">
                <a:latin typeface="Consolas" panose="020B0609020204030204" pitchFamily="49" charset="0"/>
                <a:ea typeface="Roboto" panose="02000000000000000000" pitchFamily="2" charset="0"/>
              </a:rPr>
              <a:t>22</a:t>
            </a:r>
            <a:r>
              <a:rPr lang="en-US" sz="1200" dirty="0">
                <a:latin typeface="Consolas" panose="020B0609020204030204" pitchFamily="49" charset="0"/>
                <a:ea typeface="Roboto" panose="02000000000000000000" pitchFamily="2" charset="0"/>
              </a:rPr>
              <a:t>]</a:t>
            </a:r>
          </a:p>
          <a:p>
            <a:r>
              <a:rPr lang="en-US" sz="1200" dirty="0">
                <a:latin typeface="Consolas" panose="020B0609020204030204" pitchFamily="49" charset="0"/>
                <a:ea typeface="Roboto" panose="02000000000000000000" pitchFamily="2" charset="0"/>
              </a:rPr>
              <a:t>  },</a:t>
            </a:r>
          </a:p>
          <a:p>
            <a:r>
              <a:rPr lang="en-US" sz="1200" dirty="0">
                <a:latin typeface="Consolas" panose="020B0609020204030204" pitchFamily="49" charset="0"/>
                <a:ea typeface="Roboto" panose="02000000000000000000" pitchFamily="2" charset="0"/>
              </a:rPr>
              <a:t>  {</a:t>
            </a:r>
          </a:p>
          <a:p>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"_</a:t>
            </a:r>
            <a:r>
              <a:rPr lang="en-US" sz="1200" dirty="0">
                <a:latin typeface="Consolas" panose="020B0609020204030204" pitchFamily="49" charset="0"/>
                <a:ea typeface="Roboto" panose="02000000000000000000" pitchFamily="2" charset="0"/>
              </a:rPr>
              <a:t>id</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103,</a:t>
            </a:r>
          </a:p>
          <a:p>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a:t>
            </a:r>
            <a:r>
              <a:rPr lang="en-US" sz="1200" b="0" i="0" u="none" strike="noStrike" baseline="0" dirty="0">
                <a:solidFill>
                  <a:srgbClr val="000000"/>
                </a:solidFill>
                <a:latin typeface="Consolas" panose="020B0609020204030204" pitchFamily="49" charset="0"/>
                <a:ea typeface="Roboto" panose="02000000000000000000" pitchFamily="2" charset="0"/>
              </a:rPr>
              <a:t>name</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a:t>
            </a:r>
            <a:r>
              <a:rPr lang="es-CO" sz="1200" dirty="0">
                <a:latin typeface="Consolas" panose="020B0609020204030204" pitchFamily="49" charset="0"/>
                <a:ea typeface="Roboto" panose="02000000000000000000" pitchFamily="2" charset="0"/>
              </a:rPr>
              <a:t>Louis Armstrong</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a:t>
            </a:r>
          </a:p>
          <a:p>
            <a:r>
              <a:rPr lang="es-CO" sz="1200" b="0" i="0" u="none" strike="noStrike" baseline="0" dirty="0">
                <a:solidFill>
                  <a:srgbClr val="000000"/>
                </a:solidFill>
                <a:latin typeface="Consolas" panose="020B0609020204030204" pitchFamily="49" charset="0"/>
              </a:rPr>
              <a:t>    "</a:t>
            </a:r>
            <a:r>
              <a:rPr lang="en-US" sz="1200" dirty="0">
                <a:latin typeface="Consolas" panose="020B0609020204030204" pitchFamily="49" charset="0"/>
                <a:ea typeface="Roboto" panose="02000000000000000000" pitchFamily="2" charset="0"/>
              </a:rPr>
              <a:t>year</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1922</a:t>
            </a:r>
            <a:r>
              <a:rPr lang="en-US" sz="1200" dirty="0">
                <a:latin typeface="Consolas" panose="020B0609020204030204" pitchFamily="49" charset="0"/>
                <a:ea typeface="Roboto" panose="02000000000000000000" pitchFamily="2" charset="0"/>
              </a:rPr>
              <a:t>,</a:t>
            </a:r>
          </a:p>
          <a:p>
            <a:r>
              <a:rPr lang="es-CO" sz="1200" b="0" i="0" u="none" strike="noStrike" baseline="0" dirty="0">
                <a:solidFill>
                  <a:srgbClr val="000000"/>
                </a:solidFill>
                <a:latin typeface="Consolas" panose="020B0609020204030204" pitchFamily="49" charset="0"/>
              </a:rPr>
              <a:t>    "</a:t>
            </a:r>
            <a:r>
              <a:rPr lang="en-US" sz="1200" dirty="0">
                <a:latin typeface="Consolas" panose="020B0609020204030204" pitchFamily="49" charset="0"/>
                <a:ea typeface="Roboto" panose="02000000000000000000" pitchFamily="2" charset="0"/>
              </a:rPr>
              <a:t>country</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"USA"</a:t>
            </a:r>
            <a:r>
              <a:rPr lang="en-US" sz="1200" dirty="0">
                <a:latin typeface="Consolas" panose="020B0609020204030204" pitchFamily="49" charset="0"/>
                <a:ea typeface="Roboto" panose="02000000000000000000" pitchFamily="2" charset="0"/>
              </a:rPr>
              <a:t>,</a:t>
            </a:r>
          </a:p>
          <a:p>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albumsId</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a:t>
            </a:r>
            <a:r>
              <a:rPr lang="es-MX" sz="1200" dirty="0">
                <a:latin typeface="Consolas" panose="020B0609020204030204" pitchFamily="49" charset="0"/>
                <a:ea typeface="Roboto" panose="02000000000000000000" pitchFamily="2" charset="0"/>
              </a:rPr>
              <a:t>22, 33</a:t>
            </a:r>
            <a:r>
              <a:rPr lang="en-US" sz="1200" dirty="0">
                <a:latin typeface="Consolas" panose="020B0609020204030204" pitchFamily="49" charset="0"/>
                <a:ea typeface="Roboto" panose="02000000000000000000" pitchFamily="2" charset="0"/>
              </a:rPr>
              <a:t>]  </a:t>
            </a:r>
          </a:p>
          <a:p>
            <a:r>
              <a:rPr lang="en-US" sz="1200" dirty="0">
                <a:latin typeface="Consolas" panose="020B0609020204030204" pitchFamily="49" charset="0"/>
                <a:ea typeface="Roboto" panose="02000000000000000000" pitchFamily="2" charset="0"/>
              </a:rPr>
              <a:t>  },</a:t>
            </a:r>
          </a:p>
          <a:p>
            <a:r>
              <a:rPr lang="en-US" sz="1200" dirty="0">
                <a:latin typeface="Consolas" panose="020B0609020204030204" pitchFamily="49" charset="0"/>
                <a:ea typeface="Roboto" panose="02000000000000000000" pitchFamily="2" charset="0"/>
              </a:rPr>
              <a:t>]</a:t>
            </a:r>
          </a:p>
        </p:txBody>
      </p:sp>
      <p:sp>
        <p:nvSpPr>
          <p:cNvPr id="12" name="CuadroTexto 11">
            <a:extLst>
              <a:ext uri="{FF2B5EF4-FFF2-40B4-BE49-F238E27FC236}">
                <a16:creationId xmlns:a16="http://schemas.microsoft.com/office/drawing/2014/main" id="{FB531BDB-9A8D-43BE-8A40-B264B6D3CB79}"/>
              </a:ext>
            </a:extLst>
          </p:cNvPr>
          <p:cNvSpPr txBox="1"/>
          <p:nvPr/>
        </p:nvSpPr>
        <p:spPr>
          <a:xfrm>
            <a:off x="8680275" y="2161783"/>
            <a:ext cx="3334327" cy="3785652"/>
          </a:xfrm>
          <a:prstGeom prst="rect">
            <a:avLst/>
          </a:prstGeom>
          <a:noFill/>
          <a:ln>
            <a:solidFill>
              <a:schemeClr val="tx1"/>
            </a:solidFill>
          </a:ln>
        </p:spPr>
        <p:txBody>
          <a:bodyPr wrap="square">
            <a:spAutoFit/>
          </a:bodyPr>
          <a:lstStyle/>
          <a:p>
            <a:r>
              <a:rPr lang="en-US" sz="1200" dirty="0">
                <a:latin typeface="Consolas" panose="020B0609020204030204" pitchFamily="49" charset="0"/>
                <a:ea typeface="Roboto" panose="02000000000000000000" pitchFamily="2" charset="0"/>
              </a:rPr>
              <a:t>[</a:t>
            </a:r>
          </a:p>
          <a:p>
            <a:r>
              <a:rPr lang="en-US" sz="1200" dirty="0">
                <a:latin typeface="Consolas" panose="020B0609020204030204" pitchFamily="49" charset="0"/>
                <a:ea typeface="Roboto" panose="02000000000000000000" pitchFamily="2" charset="0"/>
              </a:rPr>
              <a:t>  {</a:t>
            </a:r>
          </a:p>
          <a:p>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"_</a:t>
            </a:r>
            <a:r>
              <a:rPr lang="en-US" sz="1200" dirty="0">
                <a:latin typeface="Consolas" panose="020B0609020204030204" pitchFamily="49" charset="0"/>
                <a:ea typeface="Roboto" panose="02000000000000000000" pitchFamily="2" charset="0"/>
              </a:rPr>
              <a:t>id</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11,</a:t>
            </a:r>
          </a:p>
          <a:p>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a:t>
            </a:r>
            <a:r>
              <a:rPr lang="en-US" sz="1200" b="0" i="0" u="none" strike="noStrike" baseline="0" dirty="0">
                <a:solidFill>
                  <a:srgbClr val="000000"/>
                </a:solidFill>
                <a:latin typeface="Consolas" panose="020B0609020204030204" pitchFamily="49" charset="0"/>
                <a:ea typeface="Roboto" panose="02000000000000000000" pitchFamily="2" charset="0"/>
              </a:rPr>
              <a:t>name</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a:t>
            </a:r>
            <a:r>
              <a:rPr lang="es-CO" sz="1200" dirty="0">
                <a:latin typeface="Consolas" panose="020B0609020204030204" pitchFamily="49" charset="0"/>
                <a:ea typeface="Roboto" panose="02000000000000000000" pitchFamily="2" charset="0"/>
              </a:rPr>
              <a:t>Lady in Satin</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a:t>
            </a:r>
          </a:p>
          <a:p>
            <a:r>
              <a:rPr lang="es-CO" sz="1200" b="0" i="0" u="none" strike="noStrike" baseline="0" dirty="0">
                <a:solidFill>
                  <a:srgbClr val="000000"/>
                </a:solidFill>
                <a:latin typeface="Consolas" panose="020B0609020204030204" pitchFamily="49" charset="0"/>
              </a:rPr>
              <a:t>    "</a:t>
            </a:r>
            <a:r>
              <a:rPr lang="en-US" sz="1200" dirty="0">
                <a:latin typeface="Consolas" panose="020B0609020204030204" pitchFamily="49" charset="0"/>
                <a:ea typeface="Roboto" panose="02000000000000000000" pitchFamily="2" charset="0"/>
              </a:rPr>
              <a:t>year</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1958,</a:t>
            </a:r>
          </a:p>
          <a:p>
            <a:r>
              <a:rPr lang="es-CO" sz="1200" dirty="0">
                <a:latin typeface="Consolas" panose="020B0609020204030204" pitchFamily="49" charset="0"/>
              </a:rPr>
              <a:t>    </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artistId</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a:t>
            </a:r>
            <a:r>
              <a:rPr lang="es-MX" sz="1200" dirty="0">
                <a:latin typeface="Consolas" panose="020B0609020204030204" pitchFamily="49" charset="0"/>
                <a:ea typeface="Roboto" panose="02000000000000000000" pitchFamily="2" charset="0"/>
              </a:rPr>
              <a:t>101</a:t>
            </a:r>
            <a:r>
              <a:rPr lang="en-US" sz="1200" dirty="0">
                <a:latin typeface="Consolas" panose="020B0609020204030204" pitchFamily="49" charset="0"/>
                <a:ea typeface="Roboto" panose="02000000000000000000" pitchFamily="2" charset="0"/>
              </a:rPr>
              <a:t>]  </a:t>
            </a:r>
            <a:endParaRPr lang="es-CO" sz="1200" b="0" i="0" u="none" strike="noStrike" baseline="0" dirty="0">
              <a:solidFill>
                <a:srgbClr val="000000"/>
              </a:solidFill>
              <a:latin typeface="Consolas" panose="020B0609020204030204" pitchFamily="49" charset="0"/>
            </a:endParaRPr>
          </a:p>
          <a:p>
            <a:r>
              <a:rPr lang="es-CO" sz="1200" dirty="0">
                <a:latin typeface="Consolas" panose="020B0609020204030204" pitchFamily="49" charset="0"/>
                <a:ea typeface="Roboto" panose="02000000000000000000" pitchFamily="2" charset="0"/>
              </a:rPr>
              <a:t>  </a:t>
            </a:r>
            <a:r>
              <a:rPr lang="en-US" sz="1200" dirty="0">
                <a:latin typeface="Consolas" panose="020B0609020204030204" pitchFamily="49" charset="0"/>
                <a:ea typeface="Roboto" panose="02000000000000000000" pitchFamily="2" charset="0"/>
              </a:rPr>
              <a:t>},</a:t>
            </a:r>
          </a:p>
          <a:p>
            <a:r>
              <a:rPr lang="en-US" sz="1200" dirty="0">
                <a:latin typeface="Consolas" panose="020B0609020204030204" pitchFamily="49" charset="0"/>
                <a:ea typeface="Roboto" panose="02000000000000000000" pitchFamily="2" charset="0"/>
              </a:rPr>
              <a:t>  {</a:t>
            </a:r>
          </a:p>
          <a:p>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"_</a:t>
            </a:r>
            <a:r>
              <a:rPr lang="en-US" sz="1200" dirty="0">
                <a:latin typeface="Consolas" panose="020B0609020204030204" pitchFamily="49" charset="0"/>
                <a:ea typeface="Roboto" panose="02000000000000000000" pitchFamily="2" charset="0"/>
              </a:rPr>
              <a:t>id</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22,</a:t>
            </a:r>
          </a:p>
          <a:p>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a:t>
            </a:r>
            <a:r>
              <a:rPr lang="en-US" sz="1200" b="0" i="0" u="none" strike="noStrike" baseline="0" dirty="0">
                <a:solidFill>
                  <a:srgbClr val="000000"/>
                </a:solidFill>
                <a:latin typeface="Consolas" panose="020B0609020204030204" pitchFamily="49" charset="0"/>
                <a:ea typeface="Roboto" panose="02000000000000000000" pitchFamily="2" charset="0"/>
              </a:rPr>
              <a:t>name</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a:t>
            </a:r>
            <a:r>
              <a:rPr lang="es-CO" sz="1200" dirty="0">
                <a:latin typeface="Consolas" panose="020B0609020204030204" pitchFamily="49" charset="0"/>
                <a:ea typeface="Roboto" panose="02000000000000000000" pitchFamily="2" charset="0"/>
              </a:rPr>
              <a:t>Ella and Louis</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a:t>
            </a:r>
          </a:p>
          <a:p>
            <a:r>
              <a:rPr lang="es-CO" sz="1200" b="0" i="0" u="none" strike="noStrike" baseline="0" dirty="0">
                <a:solidFill>
                  <a:srgbClr val="000000"/>
                </a:solidFill>
                <a:latin typeface="Consolas" panose="020B0609020204030204" pitchFamily="49" charset="0"/>
              </a:rPr>
              <a:t>    "</a:t>
            </a:r>
            <a:r>
              <a:rPr lang="en-US" sz="1200" dirty="0">
                <a:latin typeface="Consolas" panose="020B0609020204030204" pitchFamily="49" charset="0"/>
                <a:ea typeface="Roboto" panose="02000000000000000000" pitchFamily="2" charset="0"/>
              </a:rPr>
              <a:t>year</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1957,</a:t>
            </a:r>
          </a:p>
          <a:p>
            <a:r>
              <a:rPr lang="es-CO" sz="1200" dirty="0">
                <a:latin typeface="Consolas" panose="020B0609020204030204" pitchFamily="49" charset="0"/>
              </a:rPr>
              <a:t>    </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artistId</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a:t>
            </a:r>
            <a:r>
              <a:rPr lang="es-MX" sz="1200" dirty="0">
                <a:latin typeface="Consolas" panose="020B0609020204030204" pitchFamily="49" charset="0"/>
                <a:ea typeface="Roboto" panose="02000000000000000000" pitchFamily="2" charset="0"/>
              </a:rPr>
              <a:t>102, 103</a:t>
            </a:r>
            <a:r>
              <a:rPr lang="en-US" sz="1200" dirty="0">
                <a:latin typeface="Consolas" panose="020B0609020204030204" pitchFamily="49" charset="0"/>
                <a:ea typeface="Roboto" panose="02000000000000000000" pitchFamily="2" charset="0"/>
              </a:rPr>
              <a:t>]</a:t>
            </a:r>
            <a:endParaRPr lang="es-CO" sz="1200" b="0" i="0" u="none" strike="noStrike" baseline="0" dirty="0">
              <a:solidFill>
                <a:srgbClr val="000000"/>
              </a:solidFill>
              <a:latin typeface="Consolas" panose="020B0609020204030204" pitchFamily="49" charset="0"/>
            </a:endParaRPr>
          </a:p>
          <a:p>
            <a:r>
              <a:rPr lang="en-US" sz="1200" dirty="0">
                <a:latin typeface="Consolas" panose="020B0609020204030204" pitchFamily="49" charset="0"/>
                <a:ea typeface="Roboto" panose="02000000000000000000" pitchFamily="2" charset="0"/>
              </a:rPr>
              <a:t>  },</a:t>
            </a:r>
          </a:p>
          <a:p>
            <a:r>
              <a:rPr lang="en-US" sz="1200" dirty="0">
                <a:latin typeface="Consolas" panose="020B0609020204030204" pitchFamily="49" charset="0"/>
                <a:ea typeface="Roboto" panose="02000000000000000000" pitchFamily="2" charset="0"/>
              </a:rPr>
              <a:t>  {</a:t>
            </a:r>
          </a:p>
          <a:p>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"_</a:t>
            </a:r>
            <a:r>
              <a:rPr lang="en-US" sz="1200" dirty="0">
                <a:latin typeface="Consolas" panose="020B0609020204030204" pitchFamily="49" charset="0"/>
                <a:ea typeface="Roboto" panose="02000000000000000000" pitchFamily="2" charset="0"/>
              </a:rPr>
              <a:t>id</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33,</a:t>
            </a:r>
          </a:p>
          <a:p>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a:t>
            </a:r>
            <a:r>
              <a:rPr lang="en-US" sz="1200" b="0" i="0" u="none" strike="noStrike" baseline="0" dirty="0">
                <a:solidFill>
                  <a:srgbClr val="000000"/>
                </a:solidFill>
                <a:latin typeface="Consolas" panose="020B0609020204030204" pitchFamily="49" charset="0"/>
                <a:ea typeface="Roboto" panose="02000000000000000000" pitchFamily="2" charset="0"/>
              </a:rPr>
              <a:t>name</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a:t>
            </a:r>
            <a:r>
              <a:rPr lang="es-CO" sz="1200" dirty="0">
                <a:latin typeface="Consolas" panose="020B0609020204030204" pitchFamily="49" charset="0"/>
                <a:ea typeface="Roboto" panose="02000000000000000000" pitchFamily="2" charset="0"/>
              </a:rPr>
              <a:t>What a Wonderful World</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a:t>
            </a:r>
          </a:p>
          <a:p>
            <a:r>
              <a:rPr lang="es-CO" sz="1200" b="0" i="0" u="none" strike="noStrike" baseline="0" dirty="0">
                <a:solidFill>
                  <a:srgbClr val="000000"/>
                </a:solidFill>
                <a:latin typeface="Consolas" panose="020B0609020204030204" pitchFamily="49" charset="0"/>
              </a:rPr>
              <a:t>    "</a:t>
            </a:r>
            <a:r>
              <a:rPr lang="en-US" sz="1200" dirty="0">
                <a:latin typeface="Consolas" panose="020B0609020204030204" pitchFamily="49" charset="0"/>
                <a:ea typeface="Roboto" panose="02000000000000000000" pitchFamily="2" charset="0"/>
              </a:rPr>
              <a:t>year</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a:t>
            </a:r>
            <a:r>
              <a:rPr lang="es-CO" sz="1200" b="0" i="0" u="none" strike="noStrike" baseline="0" dirty="0">
                <a:solidFill>
                  <a:srgbClr val="000000"/>
                </a:solidFill>
                <a:latin typeface="Consolas" panose="020B0609020204030204" pitchFamily="49" charset="0"/>
              </a:rPr>
              <a:t>1922,</a:t>
            </a:r>
          </a:p>
          <a:p>
            <a:r>
              <a:rPr lang="es-CO" sz="1200" dirty="0">
                <a:latin typeface="Consolas" panose="020B0609020204030204" pitchFamily="49" charset="0"/>
              </a:rPr>
              <a:t>    </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artistId</a:t>
            </a:r>
            <a:r>
              <a:rPr lang="es-CO" sz="1200" b="0" i="0" u="none" strike="noStrike" baseline="0" dirty="0">
                <a:solidFill>
                  <a:srgbClr val="000000"/>
                </a:solidFill>
                <a:latin typeface="Consolas" panose="020B0609020204030204" pitchFamily="49" charset="0"/>
              </a:rPr>
              <a:t>"</a:t>
            </a:r>
            <a:r>
              <a:rPr lang="en-US" sz="1200" dirty="0">
                <a:latin typeface="Consolas" panose="020B0609020204030204" pitchFamily="49" charset="0"/>
                <a:ea typeface="Roboto" panose="02000000000000000000" pitchFamily="2" charset="0"/>
              </a:rPr>
              <a:t>: [</a:t>
            </a:r>
            <a:r>
              <a:rPr lang="es-MX" sz="1200" dirty="0">
                <a:latin typeface="Consolas" panose="020B0609020204030204" pitchFamily="49" charset="0"/>
                <a:ea typeface="Roboto" panose="02000000000000000000" pitchFamily="2" charset="0"/>
              </a:rPr>
              <a:t>103</a:t>
            </a:r>
            <a:r>
              <a:rPr lang="en-US" sz="1200" dirty="0">
                <a:latin typeface="Consolas" panose="020B0609020204030204" pitchFamily="49" charset="0"/>
                <a:ea typeface="Roboto" panose="02000000000000000000" pitchFamily="2" charset="0"/>
              </a:rPr>
              <a:t>]  </a:t>
            </a:r>
          </a:p>
          <a:p>
            <a:r>
              <a:rPr lang="en-US" sz="1200" dirty="0">
                <a:latin typeface="Consolas" panose="020B0609020204030204" pitchFamily="49" charset="0"/>
                <a:ea typeface="Roboto" panose="02000000000000000000" pitchFamily="2" charset="0"/>
              </a:rPr>
              <a:t>  },</a:t>
            </a:r>
          </a:p>
          <a:p>
            <a:r>
              <a:rPr lang="en-US" sz="1200" dirty="0">
                <a:latin typeface="Consolas" panose="020B0609020204030204" pitchFamily="49" charset="0"/>
                <a:ea typeface="Roboto" panose="02000000000000000000" pitchFamily="2" charset="0"/>
              </a:rPr>
              <a:t>]</a:t>
            </a:r>
          </a:p>
        </p:txBody>
      </p:sp>
      <p:sp>
        <p:nvSpPr>
          <p:cNvPr id="13" name="CuadroTexto 12">
            <a:extLst>
              <a:ext uri="{FF2B5EF4-FFF2-40B4-BE49-F238E27FC236}">
                <a16:creationId xmlns:a16="http://schemas.microsoft.com/office/drawing/2014/main" id="{7E9AC858-BABC-4869-8B2F-EA27C676838F}"/>
              </a:ext>
            </a:extLst>
          </p:cNvPr>
          <p:cNvSpPr txBox="1"/>
          <p:nvPr/>
        </p:nvSpPr>
        <p:spPr>
          <a:xfrm>
            <a:off x="1001848" y="2562364"/>
            <a:ext cx="4387566" cy="646331"/>
          </a:xfrm>
          <a:prstGeom prst="rect">
            <a:avLst/>
          </a:prstGeom>
          <a:solidFill>
            <a:schemeClr val="bg1">
              <a:lumMod val="95000"/>
            </a:schemeClr>
          </a:solidFill>
          <a:ln>
            <a:solidFill>
              <a:schemeClr val="tx1"/>
            </a:solidFill>
          </a:ln>
        </p:spPr>
        <p:txBody>
          <a:bodyPr wrap="square">
            <a:spAutoFit/>
          </a:bodyPr>
          <a:lstStyle/>
          <a:p>
            <a:r>
              <a:rPr lang="es-CO" sz="1200" dirty="0">
                <a:latin typeface="Consolas" panose="020B0609020204030204" pitchFamily="49" charset="0"/>
              </a:rPr>
              <a:t>"Billie Holiday", 1933, "USA"</a:t>
            </a:r>
          </a:p>
          <a:p>
            <a:r>
              <a:rPr lang="es-CO" sz="1200" dirty="0">
                <a:latin typeface="Consolas" panose="020B0609020204030204" pitchFamily="49" charset="0"/>
              </a:rPr>
              <a:t>"</a:t>
            </a:r>
            <a:r>
              <a:rPr lang="es-CO" sz="1200" dirty="0">
                <a:latin typeface="Consolas" panose="020B0609020204030204" pitchFamily="49" charset="0"/>
                <a:ea typeface="Roboto" panose="02000000000000000000" pitchFamily="2" charset="0"/>
              </a:rPr>
              <a:t>Ella Fitzgerald</a:t>
            </a:r>
            <a:r>
              <a:rPr lang="es-CO" sz="1200" dirty="0">
                <a:latin typeface="Consolas" panose="020B0609020204030204" pitchFamily="49" charset="0"/>
              </a:rPr>
              <a:t>", 1917, "USA"</a:t>
            </a:r>
          </a:p>
          <a:p>
            <a:r>
              <a:rPr lang="es-CO" sz="1200" dirty="0">
                <a:latin typeface="Consolas" panose="020B0609020204030204" pitchFamily="49" charset="0"/>
              </a:rPr>
              <a:t>"Louis Armstrong", 1922, "USA"</a:t>
            </a:r>
          </a:p>
        </p:txBody>
      </p:sp>
      <p:sp>
        <p:nvSpPr>
          <p:cNvPr id="14" name="CuadroTexto 13">
            <a:extLst>
              <a:ext uri="{FF2B5EF4-FFF2-40B4-BE49-F238E27FC236}">
                <a16:creationId xmlns:a16="http://schemas.microsoft.com/office/drawing/2014/main" id="{96E89D2F-6562-48BC-B24A-21FB775CA4A1}"/>
              </a:ext>
            </a:extLst>
          </p:cNvPr>
          <p:cNvSpPr txBox="1"/>
          <p:nvPr/>
        </p:nvSpPr>
        <p:spPr>
          <a:xfrm>
            <a:off x="1304492" y="2255933"/>
            <a:ext cx="3782277" cy="338554"/>
          </a:xfrm>
          <a:prstGeom prst="rect">
            <a:avLst/>
          </a:prstGeom>
          <a:noFill/>
        </p:spPr>
        <p:txBody>
          <a:bodyPr wrap="square">
            <a:spAutoFit/>
          </a:bodyPr>
          <a:lstStyle/>
          <a:p>
            <a:pPr algn="ctr"/>
            <a:r>
              <a:rPr lang="es-CO" sz="1600" b="1" dirty="0">
                <a:solidFill>
                  <a:srgbClr val="C00000"/>
                </a:solidFill>
                <a:latin typeface="Consolas" panose="020B0609020204030204" pitchFamily="49" charset="0"/>
              </a:rPr>
              <a:t>Artist</a:t>
            </a:r>
            <a:r>
              <a:rPr lang="es-CO" sz="1600" dirty="0">
                <a:solidFill>
                  <a:srgbClr val="C00000"/>
                </a:solidFill>
                <a:latin typeface="Consolas" panose="020B0609020204030204" pitchFamily="49" charset="0"/>
              </a:rPr>
              <a:t>(name, year, country)</a:t>
            </a:r>
          </a:p>
        </p:txBody>
      </p:sp>
      <p:sp>
        <p:nvSpPr>
          <p:cNvPr id="15" name="CuadroTexto 14">
            <a:extLst>
              <a:ext uri="{FF2B5EF4-FFF2-40B4-BE49-F238E27FC236}">
                <a16:creationId xmlns:a16="http://schemas.microsoft.com/office/drawing/2014/main" id="{11D1F11E-B6B0-4B17-8DA6-3FF8AF9B2788}"/>
              </a:ext>
            </a:extLst>
          </p:cNvPr>
          <p:cNvSpPr txBox="1"/>
          <p:nvPr/>
        </p:nvSpPr>
        <p:spPr>
          <a:xfrm>
            <a:off x="1420563" y="3744295"/>
            <a:ext cx="3666206" cy="338554"/>
          </a:xfrm>
          <a:prstGeom prst="rect">
            <a:avLst/>
          </a:prstGeom>
          <a:noFill/>
        </p:spPr>
        <p:txBody>
          <a:bodyPr wrap="square">
            <a:spAutoFit/>
          </a:bodyPr>
          <a:lstStyle/>
          <a:p>
            <a:pPr algn="ctr"/>
            <a:r>
              <a:rPr lang="es-CO" sz="1600" b="1" dirty="0">
                <a:solidFill>
                  <a:srgbClr val="C00000"/>
                </a:solidFill>
                <a:latin typeface="Consolas" panose="020B0609020204030204" pitchFamily="49" charset="0"/>
              </a:rPr>
              <a:t>Album</a:t>
            </a:r>
            <a:r>
              <a:rPr lang="es-CO" sz="1600" dirty="0">
                <a:solidFill>
                  <a:srgbClr val="C00000"/>
                </a:solidFill>
                <a:latin typeface="Consolas" panose="020B0609020204030204" pitchFamily="49" charset="0"/>
              </a:rPr>
              <a:t>(name, artist, year)</a:t>
            </a:r>
          </a:p>
        </p:txBody>
      </p:sp>
      <p:sp>
        <p:nvSpPr>
          <p:cNvPr id="16" name="CuadroTexto 15">
            <a:extLst>
              <a:ext uri="{FF2B5EF4-FFF2-40B4-BE49-F238E27FC236}">
                <a16:creationId xmlns:a16="http://schemas.microsoft.com/office/drawing/2014/main" id="{632CA86A-E5DB-4795-B1EB-353F2B7A27B3}"/>
              </a:ext>
            </a:extLst>
          </p:cNvPr>
          <p:cNvSpPr txBox="1"/>
          <p:nvPr/>
        </p:nvSpPr>
        <p:spPr>
          <a:xfrm>
            <a:off x="1001848" y="4082849"/>
            <a:ext cx="4387566" cy="830997"/>
          </a:xfrm>
          <a:prstGeom prst="rect">
            <a:avLst/>
          </a:prstGeom>
          <a:solidFill>
            <a:schemeClr val="bg1">
              <a:lumMod val="95000"/>
            </a:schemeClr>
          </a:solidFill>
          <a:ln>
            <a:solidFill>
              <a:schemeClr val="tx1"/>
            </a:solidFill>
          </a:ln>
        </p:spPr>
        <p:txBody>
          <a:bodyPr wrap="square">
            <a:spAutoFit/>
          </a:bodyPr>
          <a:lstStyle/>
          <a:p>
            <a:r>
              <a:rPr lang="es-CO" sz="1200" dirty="0">
                <a:latin typeface="Consolas" panose="020B0609020204030204" pitchFamily="49" charset="0"/>
              </a:rPr>
              <a:t>"Lady in Satin", "Billie Holiday", 1958</a:t>
            </a:r>
          </a:p>
          <a:p>
            <a:r>
              <a:rPr lang="es-CO" sz="1200" dirty="0">
                <a:latin typeface="Consolas" panose="020B0609020204030204" pitchFamily="49" charset="0"/>
              </a:rPr>
              <a:t>"</a:t>
            </a:r>
            <a:r>
              <a:rPr lang="es-CO" sz="1200" dirty="0">
                <a:latin typeface="Consolas" panose="020B0609020204030204" pitchFamily="49" charset="0"/>
                <a:ea typeface="Roboto" panose="02000000000000000000" pitchFamily="2" charset="0"/>
              </a:rPr>
              <a:t>Ella and Louis</a:t>
            </a:r>
            <a:r>
              <a:rPr lang="es-CO" sz="1200" dirty="0">
                <a:latin typeface="Consolas" panose="020B0609020204030204" pitchFamily="49" charset="0"/>
              </a:rPr>
              <a:t>", "</a:t>
            </a:r>
            <a:r>
              <a:rPr lang="es-CO" sz="1200" dirty="0">
                <a:latin typeface="Consolas" panose="020B0609020204030204" pitchFamily="49" charset="0"/>
                <a:ea typeface="Roboto" panose="02000000000000000000" pitchFamily="2" charset="0"/>
              </a:rPr>
              <a:t>Ella Fitzgerald</a:t>
            </a:r>
            <a:r>
              <a:rPr lang="es-CO" sz="1200" dirty="0">
                <a:latin typeface="Consolas" panose="020B0609020204030204" pitchFamily="49" charset="0"/>
              </a:rPr>
              <a:t>", 1957</a:t>
            </a:r>
          </a:p>
          <a:p>
            <a:r>
              <a:rPr lang="es-CO" sz="1200" dirty="0">
                <a:latin typeface="Consolas" panose="020B0609020204030204" pitchFamily="49" charset="0"/>
              </a:rPr>
              <a:t>"</a:t>
            </a:r>
            <a:r>
              <a:rPr lang="es-CO" sz="1200" dirty="0">
                <a:latin typeface="Consolas" panose="020B0609020204030204" pitchFamily="49" charset="0"/>
                <a:ea typeface="Roboto" panose="02000000000000000000" pitchFamily="2" charset="0"/>
              </a:rPr>
              <a:t>Ella and Louis</a:t>
            </a:r>
            <a:r>
              <a:rPr lang="es-CO" sz="1200" dirty="0">
                <a:latin typeface="Consolas" panose="020B0609020204030204" pitchFamily="49" charset="0"/>
              </a:rPr>
              <a:t>", "Louis Armstrong", 1957</a:t>
            </a:r>
          </a:p>
          <a:p>
            <a:r>
              <a:rPr lang="es-CO" sz="1200" dirty="0">
                <a:latin typeface="Consolas" panose="020B0609020204030204" pitchFamily="49" charset="0"/>
              </a:rPr>
              <a:t>"What a Wonderful World", "Louis Armstrong", 1967</a:t>
            </a:r>
          </a:p>
        </p:txBody>
      </p:sp>
    </p:spTree>
    <p:extLst>
      <p:ext uri="{BB962C8B-B14F-4D97-AF65-F5344CB8AC3E}">
        <p14:creationId xmlns:p14="http://schemas.microsoft.com/office/powerpoint/2010/main" val="705209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Modelo no SQL</a:t>
            </a:r>
            <a:endParaRPr dirty="0"/>
          </a:p>
        </p:txBody>
      </p:sp>
      <p:sp>
        <p:nvSpPr>
          <p:cNvPr id="6" name="Google Shape;310;p34">
            <a:extLst>
              <a:ext uri="{FF2B5EF4-FFF2-40B4-BE49-F238E27FC236}">
                <a16:creationId xmlns:a16="http://schemas.microsoft.com/office/drawing/2014/main" id="{036C9223-872D-4A3A-9CA0-1D52BD27DB4F}"/>
              </a:ext>
            </a:extLst>
          </p:cNvPr>
          <p:cNvSpPr txBox="1">
            <a:spLocks noGrp="1"/>
          </p:cNvSpPr>
          <p:nvPr>
            <p:ph type="body" idx="1"/>
          </p:nvPr>
        </p:nvSpPr>
        <p:spPr>
          <a:xfrm>
            <a:off x="916650" y="910565"/>
            <a:ext cx="10734067" cy="97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MX" sz="2200" b="1" dirty="0">
                <a:solidFill>
                  <a:schemeClr val="accent2"/>
                </a:solidFill>
              </a:rPr>
              <a:t>Modelo Relacional</a:t>
            </a:r>
            <a:endParaRPr lang="es-MX" sz="2200" dirty="0">
              <a:solidFill>
                <a:schemeClr val="accent2"/>
              </a:solidFill>
            </a:endParaRPr>
          </a:p>
          <a:p>
            <a:pPr marL="342900" indent="-342900"/>
            <a:r>
              <a:rPr lang="es-MX" sz="2200" dirty="0"/>
              <a:t>Todos los datos se almacenan en varias tablas relacionadas</a:t>
            </a:r>
          </a:p>
          <a:p>
            <a:pPr marL="342900" indent="-342900"/>
            <a:endParaRPr lang="es-MX" sz="2000" dirty="0"/>
          </a:p>
        </p:txBody>
      </p:sp>
      <p:sp>
        <p:nvSpPr>
          <p:cNvPr id="10" name="CuadroTexto 9">
            <a:extLst>
              <a:ext uri="{FF2B5EF4-FFF2-40B4-BE49-F238E27FC236}">
                <a16:creationId xmlns:a16="http://schemas.microsoft.com/office/drawing/2014/main" id="{D894B801-D64A-4CC5-AC01-AA33A86BA17E}"/>
              </a:ext>
            </a:extLst>
          </p:cNvPr>
          <p:cNvSpPr txBox="1"/>
          <p:nvPr/>
        </p:nvSpPr>
        <p:spPr>
          <a:xfrm>
            <a:off x="1469228" y="2087047"/>
            <a:ext cx="9628909" cy="4185761"/>
          </a:xfrm>
          <a:prstGeom prst="rect">
            <a:avLst/>
          </a:prstGeom>
          <a:solidFill>
            <a:schemeClr val="bg1">
              <a:lumMod val="95000"/>
            </a:schemeClr>
          </a:solidFill>
          <a:ln>
            <a:solidFill>
              <a:schemeClr val="tx1"/>
            </a:solidFill>
          </a:ln>
        </p:spPr>
        <p:txBody>
          <a:bodyPr wrap="square">
            <a:spAutoFit/>
          </a:bodyPr>
          <a:lstStyle/>
          <a:p>
            <a:r>
              <a:rPr lang="es-CO" dirty="0">
                <a:latin typeface="Consolas" panose="020B0609020204030204" pitchFamily="49" charset="0"/>
                <a:ea typeface="Roboto" panose="02000000000000000000" pitchFamily="2" charset="0"/>
              </a:rPr>
              <a:t>use </a:t>
            </a:r>
            <a:r>
              <a:rPr lang="es-CO" dirty="0" err="1">
                <a:latin typeface="Consolas" panose="020B0609020204030204" pitchFamily="49" charset="0"/>
                <a:ea typeface="Roboto" panose="02000000000000000000" pitchFamily="2" charset="0"/>
              </a:rPr>
              <a:t>music_db</a:t>
            </a:r>
            <a:endParaRPr lang="es-CO" dirty="0">
              <a:latin typeface="Consolas" panose="020B0609020204030204" pitchFamily="49" charset="0"/>
              <a:ea typeface="Roboto" panose="02000000000000000000" pitchFamily="2" charset="0"/>
            </a:endParaRPr>
          </a:p>
          <a:p>
            <a:endParaRPr lang="es-CO" dirty="0">
              <a:latin typeface="Consolas" panose="020B0609020204030204" pitchFamily="49" charset="0"/>
              <a:ea typeface="Roboto" panose="02000000000000000000" pitchFamily="2" charset="0"/>
            </a:endParaRPr>
          </a:p>
          <a:p>
            <a:r>
              <a:rPr lang="es-CO" dirty="0">
                <a:latin typeface="Consolas" panose="020B0609020204030204" pitchFamily="49" charset="0"/>
                <a:ea typeface="Roboto" panose="02000000000000000000" pitchFamily="2" charset="0"/>
              </a:rPr>
              <a:t>// (opcional) limpiar para evitar duplicados</a:t>
            </a:r>
          </a:p>
          <a:p>
            <a:r>
              <a:rPr lang="es-CO" dirty="0" err="1">
                <a:latin typeface="Consolas" panose="020B0609020204030204" pitchFamily="49" charset="0"/>
                <a:ea typeface="Roboto" panose="02000000000000000000" pitchFamily="2" charset="0"/>
              </a:rPr>
              <a:t>db.artists.deleteMany</a:t>
            </a:r>
            <a:r>
              <a:rPr lang="es-CO" dirty="0">
                <a:latin typeface="Consolas" panose="020B0609020204030204" pitchFamily="49" charset="0"/>
                <a:ea typeface="Roboto" panose="02000000000000000000" pitchFamily="2" charset="0"/>
              </a:rPr>
              <a:t>({})</a:t>
            </a:r>
          </a:p>
          <a:p>
            <a:r>
              <a:rPr lang="es-CO" dirty="0" err="1">
                <a:latin typeface="Consolas" panose="020B0609020204030204" pitchFamily="49" charset="0"/>
                <a:ea typeface="Roboto" panose="02000000000000000000" pitchFamily="2" charset="0"/>
              </a:rPr>
              <a:t>db.albums.deleteMany</a:t>
            </a:r>
            <a:r>
              <a:rPr lang="es-CO" dirty="0">
                <a:latin typeface="Consolas" panose="020B0609020204030204" pitchFamily="49" charset="0"/>
                <a:ea typeface="Roboto" panose="02000000000000000000" pitchFamily="2" charset="0"/>
              </a:rPr>
              <a:t>({})</a:t>
            </a:r>
          </a:p>
          <a:p>
            <a:endParaRPr lang="es-CO" dirty="0">
              <a:latin typeface="Consolas" panose="020B0609020204030204" pitchFamily="49" charset="0"/>
              <a:ea typeface="Roboto" panose="02000000000000000000" pitchFamily="2" charset="0"/>
            </a:endParaRPr>
          </a:p>
          <a:p>
            <a:r>
              <a:rPr lang="es-CO" dirty="0">
                <a:latin typeface="Consolas" panose="020B0609020204030204" pitchFamily="49" charset="0"/>
                <a:ea typeface="Roboto" panose="02000000000000000000" pitchFamily="2" charset="0"/>
              </a:rPr>
              <a:t>// Insertar artistas</a:t>
            </a:r>
          </a:p>
          <a:p>
            <a:r>
              <a:rPr lang="es-CO" dirty="0" err="1">
                <a:latin typeface="Consolas" panose="020B0609020204030204" pitchFamily="49" charset="0"/>
                <a:ea typeface="Roboto" panose="02000000000000000000" pitchFamily="2" charset="0"/>
              </a:rPr>
              <a:t>db.artists.insertMany</a:t>
            </a:r>
            <a:r>
              <a:rPr lang="es-CO" dirty="0">
                <a:latin typeface="Consolas" panose="020B0609020204030204" pitchFamily="49" charset="0"/>
                <a:ea typeface="Roboto" panose="02000000000000000000" pitchFamily="2" charset="0"/>
              </a:rPr>
              <a:t>([</a:t>
            </a:r>
          </a:p>
          <a:p>
            <a:r>
              <a:rPr lang="es-CO" dirty="0">
                <a:latin typeface="Consolas" panose="020B0609020204030204" pitchFamily="49" charset="0"/>
                <a:ea typeface="Roboto" panose="02000000000000000000" pitchFamily="2" charset="0"/>
              </a:rPr>
              <a:t>  { _id: 101, </a:t>
            </a:r>
            <a:r>
              <a:rPr lang="es-CO" dirty="0" err="1">
                <a:latin typeface="Consolas" panose="020B0609020204030204" pitchFamily="49" charset="0"/>
                <a:ea typeface="Roboto" panose="02000000000000000000" pitchFamily="2" charset="0"/>
              </a:rPr>
              <a:t>name</a:t>
            </a:r>
            <a:r>
              <a:rPr lang="es-CO" dirty="0">
                <a:latin typeface="Consolas" panose="020B0609020204030204" pitchFamily="49" charset="0"/>
                <a:ea typeface="Roboto" panose="02000000000000000000" pitchFamily="2" charset="0"/>
              </a:rPr>
              <a:t>: "Billie Holiday", year: 1933, country: "USA", </a:t>
            </a:r>
            <a:r>
              <a:rPr lang="es-CO" dirty="0" err="1">
                <a:latin typeface="Consolas" panose="020B0609020204030204" pitchFamily="49" charset="0"/>
                <a:ea typeface="Roboto" panose="02000000000000000000" pitchFamily="2" charset="0"/>
              </a:rPr>
              <a:t>albumIds</a:t>
            </a:r>
            <a:r>
              <a:rPr lang="es-CO" dirty="0">
                <a:latin typeface="Consolas" panose="020B0609020204030204" pitchFamily="49" charset="0"/>
                <a:ea typeface="Roboto" panose="02000000000000000000" pitchFamily="2" charset="0"/>
              </a:rPr>
              <a:t>: [11] },</a:t>
            </a:r>
          </a:p>
          <a:p>
            <a:r>
              <a:rPr lang="es-CO" dirty="0">
                <a:latin typeface="Consolas" panose="020B0609020204030204" pitchFamily="49" charset="0"/>
                <a:ea typeface="Roboto" panose="02000000000000000000" pitchFamily="2" charset="0"/>
              </a:rPr>
              <a:t>  { _id: 102, </a:t>
            </a:r>
            <a:r>
              <a:rPr lang="es-CO" dirty="0" err="1">
                <a:latin typeface="Consolas" panose="020B0609020204030204" pitchFamily="49" charset="0"/>
                <a:ea typeface="Roboto" panose="02000000000000000000" pitchFamily="2" charset="0"/>
              </a:rPr>
              <a:t>name</a:t>
            </a:r>
            <a:r>
              <a:rPr lang="es-CO" dirty="0">
                <a:latin typeface="Consolas" panose="020B0609020204030204" pitchFamily="49" charset="0"/>
                <a:ea typeface="Roboto" panose="02000000000000000000" pitchFamily="2" charset="0"/>
              </a:rPr>
              <a:t>: "Ella Fitzgerald", year: 1917, country: "USA", </a:t>
            </a:r>
            <a:r>
              <a:rPr lang="es-CO" dirty="0" err="1">
                <a:latin typeface="Consolas" panose="020B0609020204030204" pitchFamily="49" charset="0"/>
                <a:ea typeface="Roboto" panose="02000000000000000000" pitchFamily="2" charset="0"/>
              </a:rPr>
              <a:t>albumIds</a:t>
            </a:r>
            <a:r>
              <a:rPr lang="es-CO" dirty="0">
                <a:latin typeface="Consolas" panose="020B0609020204030204" pitchFamily="49" charset="0"/>
                <a:ea typeface="Roboto" panose="02000000000000000000" pitchFamily="2" charset="0"/>
              </a:rPr>
              <a:t>: [22] },</a:t>
            </a:r>
          </a:p>
          <a:p>
            <a:r>
              <a:rPr lang="es-CO" dirty="0">
                <a:latin typeface="Consolas" panose="020B0609020204030204" pitchFamily="49" charset="0"/>
                <a:ea typeface="Roboto" panose="02000000000000000000" pitchFamily="2" charset="0"/>
              </a:rPr>
              <a:t>  { _id: 103, </a:t>
            </a:r>
            <a:r>
              <a:rPr lang="es-CO" dirty="0" err="1">
                <a:latin typeface="Consolas" panose="020B0609020204030204" pitchFamily="49" charset="0"/>
                <a:ea typeface="Roboto" panose="02000000000000000000" pitchFamily="2" charset="0"/>
              </a:rPr>
              <a:t>name</a:t>
            </a:r>
            <a:r>
              <a:rPr lang="es-CO" dirty="0">
                <a:latin typeface="Consolas" panose="020B0609020204030204" pitchFamily="49" charset="0"/>
                <a:ea typeface="Roboto" panose="02000000000000000000" pitchFamily="2" charset="0"/>
              </a:rPr>
              <a:t>: "Louis Armstrong", year: 1922, country: "USA", </a:t>
            </a:r>
            <a:r>
              <a:rPr lang="es-CO" dirty="0" err="1">
                <a:latin typeface="Consolas" panose="020B0609020204030204" pitchFamily="49" charset="0"/>
                <a:ea typeface="Roboto" panose="02000000000000000000" pitchFamily="2" charset="0"/>
              </a:rPr>
              <a:t>albumIds</a:t>
            </a:r>
            <a:r>
              <a:rPr lang="es-CO" dirty="0">
                <a:latin typeface="Consolas" panose="020B0609020204030204" pitchFamily="49" charset="0"/>
                <a:ea typeface="Roboto" panose="02000000000000000000" pitchFamily="2" charset="0"/>
              </a:rPr>
              <a:t>: [22, 33] }</a:t>
            </a:r>
          </a:p>
          <a:p>
            <a:r>
              <a:rPr lang="es-CO" dirty="0">
                <a:latin typeface="Consolas" panose="020B0609020204030204" pitchFamily="49" charset="0"/>
                <a:ea typeface="Roboto" panose="02000000000000000000" pitchFamily="2" charset="0"/>
              </a:rPr>
              <a:t>])</a:t>
            </a:r>
          </a:p>
          <a:p>
            <a:endParaRPr lang="es-CO" dirty="0">
              <a:latin typeface="Consolas" panose="020B0609020204030204" pitchFamily="49" charset="0"/>
              <a:ea typeface="Roboto" panose="02000000000000000000" pitchFamily="2" charset="0"/>
            </a:endParaRPr>
          </a:p>
          <a:p>
            <a:r>
              <a:rPr lang="es-CO" dirty="0">
                <a:latin typeface="Consolas" panose="020B0609020204030204" pitchFamily="49" charset="0"/>
                <a:ea typeface="Roboto" panose="02000000000000000000" pitchFamily="2" charset="0"/>
              </a:rPr>
              <a:t>// Insertar álbumes</a:t>
            </a:r>
          </a:p>
          <a:p>
            <a:r>
              <a:rPr lang="es-CO" dirty="0" err="1">
                <a:latin typeface="Consolas" panose="020B0609020204030204" pitchFamily="49" charset="0"/>
                <a:ea typeface="Roboto" panose="02000000000000000000" pitchFamily="2" charset="0"/>
              </a:rPr>
              <a:t>db.albums.insertMany</a:t>
            </a:r>
            <a:r>
              <a:rPr lang="es-CO" dirty="0">
                <a:latin typeface="Consolas" panose="020B0609020204030204" pitchFamily="49" charset="0"/>
                <a:ea typeface="Roboto" panose="02000000000000000000" pitchFamily="2" charset="0"/>
              </a:rPr>
              <a:t>([</a:t>
            </a:r>
          </a:p>
          <a:p>
            <a:r>
              <a:rPr lang="es-CO" dirty="0">
                <a:latin typeface="Consolas" panose="020B0609020204030204" pitchFamily="49" charset="0"/>
                <a:ea typeface="Roboto" panose="02000000000000000000" pitchFamily="2" charset="0"/>
              </a:rPr>
              <a:t>  { _id: 11, </a:t>
            </a:r>
            <a:r>
              <a:rPr lang="es-CO" dirty="0" err="1">
                <a:latin typeface="Consolas" panose="020B0609020204030204" pitchFamily="49" charset="0"/>
                <a:ea typeface="Roboto" panose="02000000000000000000" pitchFamily="2" charset="0"/>
              </a:rPr>
              <a:t>name</a:t>
            </a:r>
            <a:r>
              <a:rPr lang="es-CO" dirty="0">
                <a:latin typeface="Consolas" panose="020B0609020204030204" pitchFamily="49" charset="0"/>
                <a:ea typeface="Roboto" panose="02000000000000000000" pitchFamily="2" charset="0"/>
              </a:rPr>
              <a:t>: "Lady in Satin", year: 1958, </a:t>
            </a:r>
            <a:r>
              <a:rPr lang="es-CO" dirty="0" err="1">
                <a:latin typeface="Consolas" panose="020B0609020204030204" pitchFamily="49" charset="0"/>
                <a:ea typeface="Roboto" panose="02000000000000000000" pitchFamily="2" charset="0"/>
              </a:rPr>
              <a:t>artistIds</a:t>
            </a:r>
            <a:r>
              <a:rPr lang="es-CO" dirty="0">
                <a:latin typeface="Consolas" panose="020B0609020204030204" pitchFamily="49" charset="0"/>
                <a:ea typeface="Roboto" panose="02000000000000000000" pitchFamily="2" charset="0"/>
              </a:rPr>
              <a:t>: [101] },</a:t>
            </a:r>
          </a:p>
          <a:p>
            <a:r>
              <a:rPr lang="es-CO" dirty="0">
                <a:latin typeface="Consolas" panose="020B0609020204030204" pitchFamily="49" charset="0"/>
                <a:ea typeface="Roboto" panose="02000000000000000000" pitchFamily="2" charset="0"/>
              </a:rPr>
              <a:t>  { _id: 22, </a:t>
            </a:r>
            <a:r>
              <a:rPr lang="es-CO" dirty="0" err="1">
                <a:latin typeface="Consolas" panose="020B0609020204030204" pitchFamily="49" charset="0"/>
                <a:ea typeface="Roboto" panose="02000000000000000000" pitchFamily="2" charset="0"/>
              </a:rPr>
              <a:t>name</a:t>
            </a:r>
            <a:r>
              <a:rPr lang="es-CO" dirty="0">
                <a:latin typeface="Consolas" panose="020B0609020204030204" pitchFamily="49" charset="0"/>
                <a:ea typeface="Roboto" panose="02000000000000000000" pitchFamily="2" charset="0"/>
              </a:rPr>
              <a:t>: "Ella and Louis", year: 1957, </a:t>
            </a:r>
            <a:r>
              <a:rPr lang="es-CO" dirty="0" err="1">
                <a:latin typeface="Consolas" panose="020B0609020204030204" pitchFamily="49" charset="0"/>
                <a:ea typeface="Roboto" panose="02000000000000000000" pitchFamily="2" charset="0"/>
              </a:rPr>
              <a:t>artistIds</a:t>
            </a:r>
            <a:r>
              <a:rPr lang="es-CO" dirty="0">
                <a:latin typeface="Consolas" panose="020B0609020204030204" pitchFamily="49" charset="0"/>
                <a:ea typeface="Roboto" panose="02000000000000000000" pitchFamily="2" charset="0"/>
              </a:rPr>
              <a:t>: [102, 103] },</a:t>
            </a:r>
          </a:p>
          <a:p>
            <a:r>
              <a:rPr lang="es-CO" dirty="0">
                <a:latin typeface="Consolas" panose="020B0609020204030204" pitchFamily="49" charset="0"/>
                <a:ea typeface="Roboto" panose="02000000000000000000" pitchFamily="2" charset="0"/>
              </a:rPr>
              <a:t>  { _id: 33, </a:t>
            </a:r>
            <a:r>
              <a:rPr lang="es-CO" dirty="0" err="1">
                <a:latin typeface="Consolas" panose="020B0609020204030204" pitchFamily="49" charset="0"/>
                <a:ea typeface="Roboto" panose="02000000000000000000" pitchFamily="2" charset="0"/>
              </a:rPr>
              <a:t>name</a:t>
            </a:r>
            <a:r>
              <a:rPr lang="es-CO" dirty="0">
                <a:latin typeface="Consolas" panose="020B0609020204030204" pitchFamily="49" charset="0"/>
                <a:ea typeface="Roboto" panose="02000000000000000000" pitchFamily="2" charset="0"/>
              </a:rPr>
              <a:t>: "What a Wonderful World", year: 1967, </a:t>
            </a:r>
            <a:r>
              <a:rPr lang="es-CO" dirty="0" err="1">
                <a:latin typeface="Consolas" panose="020B0609020204030204" pitchFamily="49" charset="0"/>
                <a:ea typeface="Roboto" panose="02000000000000000000" pitchFamily="2" charset="0"/>
              </a:rPr>
              <a:t>artistIds</a:t>
            </a:r>
            <a:r>
              <a:rPr lang="es-CO" dirty="0">
                <a:latin typeface="Consolas" panose="020B0609020204030204" pitchFamily="49" charset="0"/>
                <a:ea typeface="Roboto" panose="02000000000000000000" pitchFamily="2" charset="0"/>
              </a:rPr>
              <a:t>: [103] }</a:t>
            </a:r>
          </a:p>
          <a:p>
            <a:r>
              <a:rPr lang="es-CO" dirty="0">
                <a:latin typeface="Consolas" panose="020B0609020204030204" pitchFamily="49" charset="0"/>
                <a:ea typeface="Roboto" panose="02000000000000000000" pitchFamily="2" charset="0"/>
              </a:rPr>
              <a:t>])</a:t>
            </a:r>
          </a:p>
        </p:txBody>
      </p:sp>
    </p:spTree>
    <p:extLst>
      <p:ext uri="{BB962C8B-B14F-4D97-AF65-F5344CB8AC3E}">
        <p14:creationId xmlns:p14="http://schemas.microsoft.com/office/powerpoint/2010/main" val="3944455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3" name="Título 2">
            <a:extLst>
              <a:ext uri="{FF2B5EF4-FFF2-40B4-BE49-F238E27FC236}">
                <a16:creationId xmlns:a16="http://schemas.microsoft.com/office/drawing/2014/main" id="{C98C59EC-F126-45E7-B7C1-9AB9A32ED14F}"/>
              </a:ext>
            </a:extLst>
          </p:cNvPr>
          <p:cNvSpPr>
            <a:spLocks noGrp="1"/>
          </p:cNvSpPr>
          <p:nvPr>
            <p:ph type="title"/>
          </p:nvPr>
        </p:nvSpPr>
        <p:spPr/>
        <p:txBody>
          <a:bodyPr/>
          <a:lstStyle/>
          <a:p>
            <a:r>
              <a:rPr lang="es-CO" dirty="0"/>
              <a:t>Ejemplo de base de datos</a:t>
            </a:r>
          </a:p>
        </p:txBody>
      </p:sp>
      <p:sp>
        <p:nvSpPr>
          <p:cNvPr id="6" name="Google Shape;310;p34">
            <a:extLst>
              <a:ext uri="{FF2B5EF4-FFF2-40B4-BE49-F238E27FC236}">
                <a16:creationId xmlns:a16="http://schemas.microsoft.com/office/drawing/2014/main" id="{CF851078-B9A5-498B-8A59-BAB678895DC4}"/>
              </a:ext>
            </a:extLst>
          </p:cNvPr>
          <p:cNvSpPr txBox="1">
            <a:spLocks noGrp="1"/>
          </p:cNvSpPr>
          <p:nvPr>
            <p:ph type="body" idx="1"/>
          </p:nvPr>
        </p:nvSpPr>
        <p:spPr>
          <a:xfrm>
            <a:off x="837820" y="2076216"/>
            <a:ext cx="7633518" cy="189669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800100" lvl="1" indent="-342900"/>
            <a:r>
              <a:rPr lang="es-MX" sz="2000" dirty="0"/>
              <a:t>Los </a:t>
            </a:r>
            <a:r>
              <a:rPr lang="es-MX" sz="2000" b="1" u="sng" dirty="0"/>
              <a:t>Artistas</a:t>
            </a:r>
            <a:r>
              <a:rPr lang="es-MX" sz="2000" dirty="0"/>
              <a:t> tienen nombre, el año en que iniciaron y su país de origen.</a:t>
            </a:r>
          </a:p>
          <a:p>
            <a:pPr marL="800100" lvl="1" indent="-342900"/>
            <a:r>
              <a:rPr lang="es-MX" sz="2000" dirty="0"/>
              <a:t>Los </a:t>
            </a:r>
            <a:r>
              <a:rPr lang="es-MX" sz="2000" b="1" u="sng" dirty="0"/>
              <a:t>Álbumes</a:t>
            </a:r>
            <a:r>
              <a:rPr lang="es-MX" sz="2000" dirty="0"/>
              <a:t> tienen nombre y año de lanzamiento.</a:t>
            </a:r>
          </a:p>
          <a:p>
            <a:pPr marL="800100" lvl="1" indent="-342900"/>
            <a:r>
              <a:rPr lang="es-MX" sz="2000" dirty="0"/>
              <a:t>Un </a:t>
            </a:r>
            <a:r>
              <a:rPr lang="es-MX" sz="2000" b="1" u="sng" dirty="0"/>
              <a:t>Álbum</a:t>
            </a:r>
            <a:r>
              <a:rPr lang="es-MX" sz="2000" dirty="0"/>
              <a:t> tiene uno o más </a:t>
            </a:r>
            <a:r>
              <a:rPr lang="es-MX" sz="2000" b="1" u="sng" dirty="0"/>
              <a:t>Artistas</a:t>
            </a:r>
            <a:r>
              <a:rPr lang="es-MX" sz="2000" dirty="0"/>
              <a:t>.</a:t>
            </a:r>
          </a:p>
          <a:p>
            <a:pPr marL="800100" lvl="1" indent="-342900"/>
            <a:r>
              <a:rPr lang="es-MX" sz="2000" dirty="0"/>
              <a:t>Un </a:t>
            </a:r>
            <a:r>
              <a:rPr lang="es-MX" sz="2000" b="1" u="sng" dirty="0"/>
              <a:t>Álbum</a:t>
            </a:r>
            <a:r>
              <a:rPr lang="es-MX" sz="2000" dirty="0"/>
              <a:t> tiene múltiples </a:t>
            </a:r>
            <a:r>
              <a:rPr lang="es-MX" sz="2000" b="1" u="sng" dirty="0"/>
              <a:t>Pistas</a:t>
            </a:r>
            <a:r>
              <a:rPr lang="es-MX" sz="2000" dirty="0"/>
              <a:t>.</a:t>
            </a:r>
          </a:p>
        </p:txBody>
      </p:sp>
      <p:sp>
        <p:nvSpPr>
          <p:cNvPr id="18" name="Google Shape;310;p34">
            <a:extLst>
              <a:ext uri="{FF2B5EF4-FFF2-40B4-BE49-F238E27FC236}">
                <a16:creationId xmlns:a16="http://schemas.microsoft.com/office/drawing/2014/main" id="{F1D1627A-37B8-4AF2-B078-2A484A24A530}"/>
              </a:ext>
            </a:extLst>
          </p:cNvPr>
          <p:cNvSpPr txBox="1">
            <a:spLocks/>
          </p:cNvSpPr>
          <p:nvPr/>
        </p:nvSpPr>
        <p:spPr>
          <a:xfrm>
            <a:off x="916650" y="896007"/>
            <a:ext cx="11002081" cy="838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MX" sz="2200" b="1" dirty="0">
                <a:solidFill>
                  <a:srgbClr val="C00000"/>
                </a:solidFill>
              </a:rPr>
              <a:t>Crear una base de datos que modele una aplicación de música digital para llevar el registro de artistas y álbumes.</a:t>
            </a:r>
          </a:p>
          <a:p>
            <a:pPr marL="342900" indent="-342900"/>
            <a:r>
              <a:rPr lang="es-MX" sz="2200" b="1" dirty="0">
                <a:solidFill>
                  <a:schemeClr val="accent2"/>
                </a:solidFill>
              </a:rPr>
              <a:t>Diagrama entidad relación</a:t>
            </a:r>
            <a:r>
              <a:rPr lang="es-MX" sz="2200" dirty="0"/>
              <a:t>: Arquitectura de la base de datos</a:t>
            </a:r>
          </a:p>
          <a:p>
            <a:pPr marL="342900" indent="-342900"/>
            <a:endParaRPr lang="es-MX" sz="2200" dirty="0"/>
          </a:p>
        </p:txBody>
      </p:sp>
      <p:pic>
        <p:nvPicPr>
          <p:cNvPr id="11" name="Imagen 10">
            <a:extLst>
              <a:ext uri="{FF2B5EF4-FFF2-40B4-BE49-F238E27FC236}">
                <a16:creationId xmlns:a16="http://schemas.microsoft.com/office/drawing/2014/main" id="{96970E21-C951-4303-978E-AD9D755705F2}"/>
              </a:ext>
            </a:extLst>
          </p:cNvPr>
          <p:cNvPicPr>
            <a:picLocks noChangeAspect="1"/>
          </p:cNvPicPr>
          <p:nvPr/>
        </p:nvPicPr>
        <p:blipFill>
          <a:blip r:embed="rId3"/>
          <a:stretch>
            <a:fillRect/>
          </a:stretch>
        </p:blipFill>
        <p:spPr>
          <a:xfrm>
            <a:off x="8471338" y="2302779"/>
            <a:ext cx="3137053" cy="4459183"/>
          </a:xfrm>
          <a:prstGeom prst="rect">
            <a:avLst/>
          </a:prstGeom>
        </p:spPr>
      </p:pic>
    </p:spTree>
    <p:extLst>
      <p:ext uri="{BB962C8B-B14F-4D97-AF65-F5344CB8AC3E}">
        <p14:creationId xmlns:p14="http://schemas.microsoft.com/office/powerpoint/2010/main" val="3961771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CO" dirty="0"/>
              <a:t>Clasificación de Data Models </a:t>
            </a:r>
            <a:endParaRPr dirty="0"/>
          </a:p>
        </p:txBody>
      </p:sp>
      <p:graphicFrame>
        <p:nvGraphicFramePr>
          <p:cNvPr id="2" name="Tabla 1">
            <a:extLst>
              <a:ext uri="{FF2B5EF4-FFF2-40B4-BE49-F238E27FC236}">
                <a16:creationId xmlns:a16="http://schemas.microsoft.com/office/drawing/2014/main" id="{AA492530-35BC-4F34-9EDA-C23FCC066BDB}"/>
              </a:ext>
            </a:extLst>
          </p:cNvPr>
          <p:cNvGraphicFramePr>
            <a:graphicFrameLocks noGrp="1"/>
          </p:cNvGraphicFramePr>
          <p:nvPr>
            <p:extLst>
              <p:ext uri="{D42A27DB-BD31-4B8C-83A1-F6EECF244321}">
                <p14:modId xmlns:p14="http://schemas.microsoft.com/office/powerpoint/2010/main" val="1549030834"/>
              </p:ext>
            </p:extLst>
          </p:nvPr>
        </p:nvGraphicFramePr>
        <p:xfrm>
          <a:off x="916650" y="903664"/>
          <a:ext cx="10923253" cy="5811000"/>
        </p:xfrm>
        <a:graphic>
          <a:graphicData uri="http://schemas.openxmlformats.org/drawingml/2006/table">
            <a:tbl>
              <a:tblPr/>
              <a:tblGrid>
                <a:gridCol w="2599061">
                  <a:extLst>
                    <a:ext uri="{9D8B030D-6E8A-4147-A177-3AD203B41FA5}">
                      <a16:colId xmlns:a16="http://schemas.microsoft.com/office/drawing/2014/main" val="977694880"/>
                    </a:ext>
                  </a:extLst>
                </a:gridCol>
                <a:gridCol w="3601637">
                  <a:extLst>
                    <a:ext uri="{9D8B030D-6E8A-4147-A177-3AD203B41FA5}">
                      <a16:colId xmlns:a16="http://schemas.microsoft.com/office/drawing/2014/main" val="4248507106"/>
                    </a:ext>
                  </a:extLst>
                </a:gridCol>
                <a:gridCol w="4722555">
                  <a:extLst>
                    <a:ext uri="{9D8B030D-6E8A-4147-A177-3AD203B41FA5}">
                      <a16:colId xmlns:a16="http://schemas.microsoft.com/office/drawing/2014/main" val="842211523"/>
                    </a:ext>
                  </a:extLst>
                </a:gridCol>
              </a:tblGrid>
              <a:tr h="209199">
                <a:tc>
                  <a:txBody>
                    <a:bodyPr/>
                    <a:lstStyle/>
                    <a:p>
                      <a:r>
                        <a:rPr lang="es-CO" sz="1600" b="1" dirty="0">
                          <a:latin typeface="Roboto" panose="02000000000000000000" pitchFamily="2" charset="0"/>
                          <a:ea typeface="Roboto" panose="02000000000000000000" pitchFamily="2" charset="0"/>
                        </a:rPr>
                        <a:t>Categoría</a:t>
                      </a:r>
                      <a:endParaRPr lang="es-CO" sz="1600" dirty="0">
                        <a:latin typeface="Roboto" panose="02000000000000000000" pitchFamily="2" charset="0"/>
                        <a:ea typeface="Roboto" panose="02000000000000000000" pitchFamily="2" charset="0"/>
                      </a:endParaRP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O" sz="1600" b="1">
                          <a:latin typeface="Roboto" panose="02000000000000000000" pitchFamily="2" charset="0"/>
                          <a:ea typeface="Roboto" panose="02000000000000000000" pitchFamily="2" charset="0"/>
                        </a:rPr>
                        <a:t>Data Model</a:t>
                      </a:r>
                      <a:endParaRPr lang="es-CO" sz="1600">
                        <a:latin typeface="Roboto" panose="02000000000000000000" pitchFamily="2" charset="0"/>
                        <a:ea typeface="Roboto" panose="02000000000000000000" pitchFamily="2" charset="0"/>
                      </a:endParaRP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MX" sz="1600" b="1" dirty="0">
                          <a:latin typeface="Roboto" panose="02000000000000000000" pitchFamily="2" charset="0"/>
                          <a:ea typeface="Roboto" panose="02000000000000000000" pitchFamily="2" charset="0"/>
                        </a:rPr>
                        <a:t>Observaciones</a:t>
                      </a:r>
                      <a:endParaRPr lang="es-MX" sz="1600" dirty="0">
                        <a:latin typeface="Roboto" panose="02000000000000000000" pitchFamily="2" charset="0"/>
                        <a:ea typeface="Roboto" panose="02000000000000000000" pitchFamily="2" charset="0"/>
                      </a:endParaRP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7056485"/>
                  </a:ext>
                </a:extLst>
              </a:tr>
              <a:tr h="355638">
                <a:tc>
                  <a:txBody>
                    <a:bodyPr/>
                    <a:lstStyle/>
                    <a:p>
                      <a:r>
                        <a:rPr lang="es-CO" sz="1600" b="1">
                          <a:latin typeface="Roboto" panose="02000000000000000000" pitchFamily="2" charset="0"/>
                          <a:ea typeface="Roboto" panose="02000000000000000000" pitchFamily="2" charset="0"/>
                        </a:rPr>
                        <a:t>Core DBMS Model</a:t>
                      </a:r>
                      <a:endParaRPr lang="es-CO" sz="1600">
                        <a:latin typeface="Roboto" panose="02000000000000000000" pitchFamily="2" charset="0"/>
                        <a:ea typeface="Roboto" panose="02000000000000000000" pitchFamily="2" charset="0"/>
                      </a:endParaRP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O" sz="1600" b="1" dirty="0">
                          <a:latin typeface="Roboto" panose="02000000000000000000" pitchFamily="2" charset="0"/>
                          <a:ea typeface="Roboto" panose="02000000000000000000" pitchFamily="2" charset="0"/>
                        </a:rPr>
                        <a:t>Relational</a:t>
                      </a:r>
                      <a:endParaRPr lang="es-CO" sz="1600" dirty="0">
                        <a:latin typeface="Roboto" panose="02000000000000000000" pitchFamily="2" charset="0"/>
                        <a:ea typeface="Roboto" panose="02000000000000000000" pitchFamily="2" charset="0"/>
                      </a:endParaRP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MX" sz="1600">
                          <a:latin typeface="Roboto" panose="02000000000000000000" pitchFamily="2" charset="0"/>
                          <a:ea typeface="Roboto" panose="02000000000000000000" pitchFamily="2" charset="0"/>
                        </a:rPr>
                        <a:t>Modelo dominante en DBMS de propósito general. Base teórica y práctica del curso.</a:t>
                      </a: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1650529"/>
                  </a:ext>
                </a:extLst>
              </a:tr>
              <a:tr h="502077">
                <a:tc rowSpan="4">
                  <a:txBody>
                    <a:bodyPr/>
                    <a:lstStyle/>
                    <a:p>
                      <a:r>
                        <a:rPr lang="es-CO" sz="1600" b="1" dirty="0">
                          <a:latin typeface="Roboto" panose="02000000000000000000" pitchFamily="2" charset="0"/>
                          <a:ea typeface="Roboto" panose="02000000000000000000" pitchFamily="2" charset="0"/>
                        </a:rPr>
                        <a:t>NoSQL Models</a:t>
                      </a:r>
                      <a:endParaRPr lang="es-CO" sz="1600" dirty="0">
                        <a:latin typeface="Roboto" panose="02000000000000000000" pitchFamily="2" charset="0"/>
                        <a:ea typeface="Roboto" panose="02000000000000000000" pitchFamily="2" charset="0"/>
                      </a:endParaRP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O" sz="1600">
                          <a:latin typeface="Roboto" panose="02000000000000000000" pitchFamily="2" charset="0"/>
                          <a:ea typeface="Roboto" panose="02000000000000000000" pitchFamily="2" charset="0"/>
                        </a:rPr>
                        <a:t>Key / Value</a:t>
                      </a: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MX" sz="1600">
                          <a:latin typeface="Roboto" panose="02000000000000000000" pitchFamily="2" charset="0"/>
                          <a:ea typeface="Roboto" panose="02000000000000000000" pitchFamily="2" charset="0"/>
                        </a:rPr>
                        <a:t>Modelo simple orientado a acceso por clave; sacrifica estructura y consultas complejas.</a:t>
                      </a: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3730736"/>
                  </a:ext>
                </a:extLst>
              </a:tr>
              <a:tr h="502077">
                <a:tc vMerge="1">
                  <a:txBody>
                    <a:bodyPr/>
                    <a:lstStyle/>
                    <a:p>
                      <a:endParaRPr lang="es-CO" sz="1600" dirty="0">
                        <a:latin typeface="Roboto" panose="02000000000000000000" pitchFamily="2" charset="0"/>
                        <a:ea typeface="Roboto" panose="02000000000000000000" pitchFamily="2" charset="0"/>
                      </a:endParaRP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O" sz="1600" dirty="0">
                          <a:latin typeface="Roboto" panose="02000000000000000000" pitchFamily="2" charset="0"/>
                          <a:ea typeface="Roboto" panose="02000000000000000000" pitchFamily="2" charset="0"/>
                        </a:rPr>
                        <a:t>Document / JSON / XML / Object</a:t>
                      </a: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MX" sz="1600">
                          <a:latin typeface="Roboto" panose="02000000000000000000" pitchFamily="2" charset="0"/>
                          <a:ea typeface="Roboto" panose="02000000000000000000" pitchFamily="2" charset="0"/>
                        </a:rPr>
                        <a:t>Datos semi-estructurados; esquema flexible; usado en aplicaciones web modernas.</a:t>
                      </a: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67981"/>
                  </a:ext>
                </a:extLst>
              </a:tr>
              <a:tr h="502077">
                <a:tc vMerge="1">
                  <a:txBody>
                    <a:bodyPr/>
                    <a:lstStyle/>
                    <a:p>
                      <a:endParaRPr lang="es-CO" sz="1600" dirty="0">
                        <a:latin typeface="Roboto" panose="02000000000000000000" pitchFamily="2" charset="0"/>
                        <a:ea typeface="Roboto" panose="02000000000000000000" pitchFamily="2" charset="0"/>
                      </a:endParaRP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O" sz="1600">
                          <a:latin typeface="Roboto" panose="02000000000000000000" pitchFamily="2" charset="0"/>
                          <a:ea typeface="Roboto" panose="02000000000000000000" pitchFamily="2" charset="0"/>
                        </a:rPr>
                        <a:t>Graph</a:t>
                      </a: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MX" sz="1600">
                          <a:latin typeface="Roboto" panose="02000000000000000000" pitchFamily="2" charset="0"/>
                          <a:ea typeface="Roboto" panose="02000000000000000000" pitchFamily="2" charset="0"/>
                        </a:rPr>
                        <a:t>Modela explícitamente relaciones complejas; útil para redes, dependencias y grafos sociales.</a:t>
                      </a: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0685029"/>
                  </a:ext>
                </a:extLst>
              </a:tr>
              <a:tr h="355638">
                <a:tc vMerge="1">
                  <a:txBody>
                    <a:bodyPr/>
                    <a:lstStyle/>
                    <a:p>
                      <a:endParaRPr lang="es-CO" sz="1600" dirty="0">
                        <a:latin typeface="Roboto" panose="02000000000000000000" pitchFamily="2" charset="0"/>
                        <a:ea typeface="Roboto" panose="02000000000000000000" pitchFamily="2" charset="0"/>
                      </a:endParaRP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O" sz="1600" dirty="0">
                          <a:latin typeface="Roboto" panose="02000000000000000000" pitchFamily="2" charset="0"/>
                          <a:ea typeface="Roboto" panose="02000000000000000000" pitchFamily="2" charset="0"/>
                        </a:rPr>
                        <a:t>Wide-</a:t>
                      </a:r>
                      <a:r>
                        <a:rPr lang="es-CO" sz="1600" dirty="0" err="1">
                          <a:latin typeface="Roboto" panose="02000000000000000000" pitchFamily="2" charset="0"/>
                          <a:ea typeface="Roboto" panose="02000000000000000000" pitchFamily="2" charset="0"/>
                        </a:rPr>
                        <a:t>Column</a:t>
                      </a:r>
                      <a:r>
                        <a:rPr lang="es-CO" sz="1600" dirty="0">
                          <a:latin typeface="Roboto" panose="02000000000000000000" pitchFamily="2" charset="0"/>
                          <a:ea typeface="Roboto" panose="02000000000000000000" pitchFamily="2" charset="0"/>
                        </a:rPr>
                        <a:t> / Column-Family</a:t>
                      </a: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MX" sz="1600" dirty="0">
                          <a:latin typeface="Roboto" panose="02000000000000000000" pitchFamily="2" charset="0"/>
                          <a:ea typeface="Roboto" panose="02000000000000000000" pitchFamily="2" charset="0"/>
                        </a:rPr>
                        <a:t>Inspirado en </a:t>
                      </a:r>
                      <a:r>
                        <a:rPr lang="es-MX" sz="1600" dirty="0" err="1">
                          <a:latin typeface="Roboto" panose="02000000000000000000" pitchFamily="2" charset="0"/>
                          <a:ea typeface="Roboto" panose="02000000000000000000" pitchFamily="2" charset="0"/>
                        </a:rPr>
                        <a:t>BigTable</a:t>
                      </a:r>
                      <a:r>
                        <a:rPr lang="es-MX" sz="1600" dirty="0">
                          <a:latin typeface="Roboto" panose="02000000000000000000" pitchFamily="2" charset="0"/>
                          <a:ea typeface="Roboto" panose="02000000000000000000" pitchFamily="2" charset="0"/>
                        </a:rPr>
                        <a:t>; orientado a escalabilidad y cargas distribuidas.</a:t>
                      </a: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81584174"/>
                  </a:ext>
                </a:extLst>
              </a:tr>
              <a:tr h="502077">
                <a:tc>
                  <a:txBody>
                    <a:bodyPr/>
                    <a:lstStyle/>
                    <a:p>
                      <a:r>
                        <a:rPr lang="es-CO" sz="1600" b="1" dirty="0">
                          <a:latin typeface="Roboto" panose="02000000000000000000" pitchFamily="2" charset="0"/>
                          <a:ea typeface="Roboto" panose="02000000000000000000" pitchFamily="2" charset="0"/>
                        </a:rPr>
                        <a:t>Specialized Data Models</a:t>
                      </a:r>
                      <a:endParaRPr lang="es-CO" sz="1600" dirty="0">
                        <a:latin typeface="Roboto" panose="02000000000000000000" pitchFamily="2" charset="0"/>
                        <a:ea typeface="Roboto" panose="02000000000000000000" pitchFamily="2" charset="0"/>
                      </a:endParaRP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O" sz="1600">
                          <a:latin typeface="Roboto" panose="02000000000000000000" pitchFamily="2" charset="0"/>
                          <a:ea typeface="Roboto" panose="02000000000000000000" pitchFamily="2" charset="0"/>
                        </a:rPr>
                        <a:t>Array (Vector, Matrix, Tensor)</a:t>
                      </a: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MX" sz="1600" dirty="0">
                          <a:latin typeface="Roboto" panose="02000000000000000000" pitchFamily="2" charset="0"/>
                          <a:ea typeface="Roboto" panose="02000000000000000000" pitchFamily="2" charset="0"/>
                        </a:rPr>
                        <a:t>Optimizado para datos científicos, analítica y ML; no orientado a OLTP clásico.</a:t>
                      </a: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0102178"/>
                  </a:ext>
                </a:extLst>
              </a:tr>
              <a:tr h="355638">
                <a:tc rowSpan="4">
                  <a:txBody>
                    <a:bodyPr/>
                    <a:lstStyle/>
                    <a:p>
                      <a:r>
                        <a:rPr lang="es-CO" sz="1600" b="1" dirty="0">
                          <a:latin typeface="Roboto" panose="02000000000000000000" pitchFamily="2" charset="0"/>
                          <a:ea typeface="Roboto" panose="02000000000000000000" pitchFamily="2" charset="0"/>
                        </a:rPr>
                        <a:t>Legacy / Obsolete / Rare</a:t>
                      </a:r>
                      <a:endParaRPr lang="es-CO" sz="1600" dirty="0">
                        <a:latin typeface="Roboto" panose="02000000000000000000" pitchFamily="2" charset="0"/>
                        <a:ea typeface="Roboto" panose="02000000000000000000" pitchFamily="2" charset="0"/>
                      </a:endParaRP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O" sz="1600">
                          <a:latin typeface="Roboto" panose="02000000000000000000" pitchFamily="2" charset="0"/>
                          <a:ea typeface="Roboto" panose="02000000000000000000" pitchFamily="2" charset="0"/>
                        </a:rPr>
                        <a:t>Hierarchical</a:t>
                      </a: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MX" sz="1600" dirty="0">
                          <a:latin typeface="Roboto" panose="02000000000000000000" pitchFamily="2" charset="0"/>
                          <a:ea typeface="Roboto" panose="02000000000000000000" pitchFamily="2" charset="0"/>
                        </a:rPr>
                        <a:t>Modelo previo al relacional; estructura en árbol rígida.</a:t>
                      </a: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62237001"/>
                  </a:ext>
                </a:extLst>
              </a:tr>
              <a:tr h="355638">
                <a:tc vMerge="1">
                  <a:txBody>
                    <a:bodyPr/>
                    <a:lstStyle/>
                    <a:p>
                      <a:endParaRPr lang="es-CO" sz="1600" dirty="0">
                        <a:latin typeface="Roboto" panose="02000000000000000000" pitchFamily="2" charset="0"/>
                        <a:ea typeface="Roboto" panose="02000000000000000000" pitchFamily="2" charset="0"/>
                      </a:endParaRP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O" sz="1600">
                          <a:latin typeface="Roboto" panose="02000000000000000000" pitchFamily="2" charset="0"/>
                          <a:ea typeface="Roboto" panose="02000000000000000000" pitchFamily="2" charset="0"/>
                        </a:rPr>
                        <a:t>Network</a:t>
                      </a: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MX" sz="1600" dirty="0">
                          <a:latin typeface="Roboto" panose="02000000000000000000" pitchFamily="2" charset="0"/>
                          <a:ea typeface="Roboto" panose="02000000000000000000" pitchFamily="2" charset="0"/>
                        </a:rPr>
                        <a:t>Extensión del jerárquico; permite múltiples padres; complejo de usar.</a:t>
                      </a: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9894193"/>
                  </a:ext>
                </a:extLst>
              </a:tr>
              <a:tr h="355638">
                <a:tc vMerge="1">
                  <a:txBody>
                    <a:bodyPr/>
                    <a:lstStyle/>
                    <a:p>
                      <a:endParaRPr lang="es-CO" sz="1600" dirty="0">
                        <a:latin typeface="Roboto" panose="02000000000000000000" pitchFamily="2" charset="0"/>
                        <a:ea typeface="Roboto" panose="02000000000000000000" pitchFamily="2" charset="0"/>
                      </a:endParaRP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O" sz="1600">
                          <a:latin typeface="Roboto" panose="02000000000000000000" pitchFamily="2" charset="0"/>
                          <a:ea typeface="Roboto" panose="02000000000000000000" pitchFamily="2" charset="0"/>
                        </a:rPr>
                        <a:t>Semantic</a:t>
                      </a: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MX" sz="1600" dirty="0">
                          <a:latin typeface="Roboto" panose="02000000000000000000" pitchFamily="2" charset="0"/>
                          <a:ea typeface="Roboto" panose="02000000000000000000" pitchFamily="2" charset="0"/>
                        </a:rPr>
                        <a:t>Orientado a significado y razonamiento (ontologías, RDF, etc.).</a:t>
                      </a: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79076671"/>
                  </a:ext>
                </a:extLst>
              </a:tr>
              <a:tr h="355638">
                <a:tc vMerge="1">
                  <a:txBody>
                    <a:bodyPr/>
                    <a:lstStyle/>
                    <a:p>
                      <a:endParaRPr lang="es-CO" sz="1600" dirty="0">
                        <a:latin typeface="Roboto" panose="02000000000000000000" pitchFamily="2" charset="0"/>
                        <a:ea typeface="Roboto" panose="02000000000000000000" pitchFamily="2" charset="0"/>
                      </a:endParaRP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O" sz="1600">
                          <a:latin typeface="Roboto" panose="02000000000000000000" pitchFamily="2" charset="0"/>
                          <a:ea typeface="Roboto" panose="02000000000000000000" pitchFamily="2" charset="0"/>
                        </a:rPr>
                        <a:t>Entity-Relationship</a:t>
                      </a: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MX" sz="1600" dirty="0">
                          <a:latin typeface="Roboto" panose="02000000000000000000" pitchFamily="2" charset="0"/>
                          <a:ea typeface="Roboto" panose="02000000000000000000" pitchFamily="2" charset="0"/>
                        </a:rPr>
                        <a:t>Modelo conceptual para diseño; </a:t>
                      </a:r>
                      <a:r>
                        <a:rPr lang="es-MX" sz="1600" b="1" dirty="0">
                          <a:latin typeface="Roboto" panose="02000000000000000000" pitchFamily="2" charset="0"/>
                          <a:ea typeface="Roboto" panose="02000000000000000000" pitchFamily="2" charset="0"/>
                        </a:rPr>
                        <a:t>no es un modelo de almacenamiento</a:t>
                      </a:r>
                      <a:r>
                        <a:rPr lang="es-MX" sz="1600" dirty="0">
                          <a:latin typeface="Roboto" panose="02000000000000000000" pitchFamily="2" charset="0"/>
                          <a:ea typeface="Roboto" panose="02000000000000000000" pitchFamily="2" charset="0"/>
                        </a:rPr>
                        <a:t>.</a:t>
                      </a:r>
                    </a:p>
                  </a:txBody>
                  <a:tcPr marL="62760" marR="62760" marT="31380" marB="31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4437633"/>
                  </a:ext>
                </a:extLst>
              </a:tr>
            </a:tbl>
          </a:graphicData>
        </a:graphic>
      </p:graphicFrame>
    </p:spTree>
    <p:extLst>
      <p:ext uri="{BB962C8B-B14F-4D97-AF65-F5344CB8AC3E}">
        <p14:creationId xmlns:p14="http://schemas.microsoft.com/office/powerpoint/2010/main" val="3374570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Primeros sistemas de bases de datos</a:t>
            </a:r>
            <a:endParaRPr dirty="0"/>
          </a:p>
        </p:txBody>
      </p:sp>
      <p:sp>
        <p:nvSpPr>
          <p:cNvPr id="6" name="Google Shape;310;p34">
            <a:extLst>
              <a:ext uri="{FF2B5EF4-FFF2-40B4-BE49-F238E27FC236}">
                <a16:creationId xmlns:a16="http://schemas.microsoft.com/office/drawing/2014/main" id="{036C9223-872D-4A3A-9CA0-1D52BD27DB4F}"/>
              </a:ext>
            </a:extLst>
          </p:cNvPr>
          <p:cNvSpPr txBox="1">
            <a:spLocks noGrp="1"/>
          </p:cNvSpPr>
          <p:nvPr>
            <p:ph type="body" idx="1"/>
          </p:nvPr>
        </p:nvSpPr>
        <p:spPr>
          <a:xfrm>
            <a:off x="916650" y="1031646"/>
            <a:ext cx="5225332" cy="488120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342900" indent="-342900"/>
            <a:r>
              <a:rPr lang="es-MX" sz="2200" dirty="0"/>
              <a:t>A finales de la década de 1960, los primeros DBMS requerían que los desarrolladores escribieran las consultas usando código procedimental.</a:t>
            </a:r>
          </a:p>
          <a:p>
            <a:pPr marL="800100" lvl="1" indent="-342900"/>
            <a:r>
              <a:rPr lang="es-MX" sz="2000" dirty="0"/>
              <a:t>Ejemplos: IDS, IMS, CODASYL</a:t>
            </a:r>
          </a:p>
          <a:p>
            <a:pPr marL="342900" indent="-342900"/>
            <a:r>
              <a:rPr lang="es-MX" sz="2200" dirty="0"/>
              <a:t>El desarrollador debía elegir explícitamente las rutas de acceso y el orden de ejecución, basándose en el contenido actual de la base de datos.</a:t>
            </a:r>
          </a:p>
          <a:p>
            <a:pPr marL="800100" lvl="1" indent="-342900"/>
            <a:r>
              <a:rPr lang="es-MX" sz="2000" dirty="0"/>
              <a:t>Si la base de datos cambiaba, entonces el desarrollador debía reescribir el código de la consulta.</a:t>
            </a:r>
          </a:p>
        </p:txBody>
      </p:sp>
      <p:sp>
        <p:nvSpPr>
          <p:cNvPr id="5" name="CuadroTexto 4">
            <a:extLst>
              <a:ext uri="{FF2B5EF4-FFF2-40B4-BE49-F238E27FC236}">
                <a16:creationId xmlns:a16="http://schemas.microsoft.com/office/drawing/2014/main" id="{824B63AE-318F-44C3-A3A0-87FBF6726D49}"/>
              </a:ext>
            </a:extLst>
          </p:cNvPr>
          <p:cNvSpPr txBox="1"/>
          <p:nvPr/>
        </p:nvSpPr>
        <p:spPr>
          <a:xfrm>
            <a:off x="6381093" y="965140"/>
            <a:ext cx="5225332" cy="584775"/>
          </a:xfrm>
          <a:prstGeom prst="rect">
            <a:avLst/>
          </a:prstGeom>
          <a:noFill/>
        </p:spPr>
        <p:txBody>
          <a:bodyPr wrap="square">
            <a:spAutoFit/>
          </a:bodyPr>
          <a:lstStyle/>
          <a:p>
            <a:r>
              <a:rPr lang="es-CO" sz="1600" dirty="0">
                <a:solidFill>
                  <a:srgbClr val="C00000"/>
                </a:solidFill>
                <a:latin typeface="Roboto" panose="02000000000000000000" pitchFamily="2" charset="0"/>
                <a:ea typeface="Roboto" panose="02000000000000000000" pitchFamily="2" charset="0"/>
              </a:rPr>
              <a:t>Recuperar los nombres de los artistas que aparecen en el mixtape “DJ Mooshoo Tribute”.</a:t>
            </a:r>
          </a:p>
        </p:txBody>
      </p:sp>
      <p:sp>
        <p:nvSpPr>
          <p:cNvPr id="7" name="CuadroTexto 6">
            <a:extLst>
              <a:ext uri="{FF2B5EF4-FFF2-40B4-BE49-F238E27FC236}">
                <a16:creationId xmlns:a16="http://schemas.microsoft.com/office/drawing/2014/main" id="{2545FC85-BC11-44E1-99CA-C0DF61F270CE}"/>
              </a:ext>
            </a:extLst>
          </p:cNvPr>
          <p:cNvSpPr txBox="1"/>
          <p:nvPr/>
        </p:nvSpPr>
        <p:spPr>
          <a:xfrm>
            <a:off x="6488429" y="1586340"/>
            <a:ext cx="5464442" cy="5001369"/>
          </a:xfrm>
          <a:prstGeom prst="rect">
            <a:avLst/>
          </a:prstGeom>
          <a:solidFill>
            <a:schemeClr val="bg1">
              <a:lumMod val="95000"/>
            </a:schemeClr>
          </a:solidFill>
          <a:ln>
            <a:solidFill>
              <a:schemeClr val="tx1"/>
            </a:solidFill>
          </a:ln>
        </p:spPr>
        <p:txBody>
          <a:bodyPr wrap="square">
            <a:spAutoFit/>
          </a:bodyPr>
          <a:lstStyle/>
          <a:p>
            <a:r>
              <a:rPr lang="es-CO" sz="1100" dirty="0">
                <a:latin typeface="Consolas" panose="020B0609020204030204" pitchFamily="49" charset="0"/>
              </a:rPr>
              <a:t>PROCEDURE GET_ARTISTS_FOR_ALBUM;</a:t>
            </a:r>
          </a:p>
          <a:p>
            <a:r>
              <a:rPr lang="es-CO" sz="1100" dirty="0">
                <a:latin typeface="Consolas" panose="020B0609020204030204" pitchFamily="49" charset="0"/>
              </a:rPr>
              <a:t>BEGIN</a:t>
            </a:r>
          </a:p>
          <a:p>
            <a:r>
              <a:rPr lang="es-CO" sz="1100" dirty="0">
                <a:latin typeface="Consolas" panose="020B0609020204030204" pitchFamily="49" charset="0"/>
              </a:rPr>
              <a:t>    /* Declare variables */</a:t>
            </a:r>
          </a:p>
          <a:p>
            <a:r>
              <a:rPr lang="es-CO" sz="1100" dirty="0">
                <a:latin typeface="Consolas" panose="020B0609020204030204" pitchFamily="49" charset="0"/>
              </a:rPr>
              <a:t>    DECLARE ARTIST_RECORD ARTIST;</a:t>
            </a:r>
          </a:p>
          <a:p>
            <a:r>
              <a:rPr lang="es-CO" sz="1100" dirty="0">
                <a:latin typeface="Consolas" panose="020B0609020204030204" pitchFamily="49" charset="0"/>
              </a:rPr>
              <a:t>    DECLARE APPEARS_RECORD APPEARS;</a:t>
            </a:r>
          </a:p>
          <a:p>
            <a:r>
              <a:rPr lang="es-CO" sz="1100" dirty="0">
                <a:latin typeface="Consolas" panose="020B0609020204030204" pitchFamily="49" charset="0"/>
              </a:rPr>
              <a:t>    DECLARE ALBUM_RECORD ALBUM;</a:t>
            </a:r>
          </a:p>
          <a:p>
            <a:endParaRPr lang="es-CO" sz="1100" dirty="0">
              <a:latin typeface="Consolas" panose="020B0609020204030204" pitchFamily="49" charset="0"/>
            </a:endParaRPr>
          </a:p>
          <a:p>
            <a:r>
              <a:rPr lang="es-CO" sz="1100" dirty="0">
                <a:latin typeface="Consolas" panose="020B0609020204030204" pitchFamily="49" charset="0"/>
              </a:rPr>
              <a:t>    /* </a:t>
            </a:r>
            <a:r>
              <a:rPr lang="es-CO" sz="1100" dirty="0" err="1">
                <a:latin typeface="Consolas" panose="020B0609020204030204" pitchFamily="49" charset="0"/>
              </a:rPr>
              <a:t>Start</a:t>
            </a:r>
            <a:r>
              <a:rPr lang="es-CO" sz="1100" dirty="0">
                <a:latin typeface="Consolas" panose="020B0609020204030204" pitchFamily="49" charset="0"/>
              </a:rPr>
              <a:t> </a:t>
            </a:r>
            <a:r>
              <a:rPr lang="es-CO" sz="1100" dirty="0" err="1">
                <a:latin typeface="Consolas" panose="020B0609020204030204" pitchFamily="49" charset="0"/>
              </a:rPr>
              <a:t>navigation</a:t>
            </a:r>
            <a:r>
              <a:rPr lang="es-CO" sz="1100" dirty="0">
                <a:latin typeface="Consolas" panose="020B0609020204030204" pitchFamily="49" charset="0"/>
              </a:rPr>
              <a:t> */</a:t>
            </a:r>
          </a:p>
          <a:p>
            <a:r>
              <a:rPr lang="es-CO" sz="1100" dirty="0">
                <a:latin typeface="Consolas" panose="020B0609020204030204" pitchFamily="49" charset="0"/>
              </a:rPr>
              <a:t>    FIND ALBUM USING ALBUM.NAME = "Mooshoo Tribute"</a:t>
            </a:r>
          </a:p>
          <a:p>
            <a:r>
              <a:rPr lang="es-CO" sz="1100" dirty="0">
                <a:latin typeface="Consolas" panose="020B0609020204030204" pitchFamily="49" charset="0"/>
              </a:rPr>
              <a:t>        ON ERROR DISPLAY "Album </a:t>
            </a:r>
            <a:r>
              <a:rPr lang="es-CO" sz="1100" dirty="0" err="1">
                <a:latin typeface="Consolas" panose="020B0609020204030204" pitchFamily="49" charset="0"/>
              </a:rPr>
              <a:t>not</a:t>
            </a:r>
            <a:r>
              <a:rPr lang="es-CO" sz="1100" dirty="0">
                <a:latin typeface="Consolas" panose="020B0609020204030204" pitchFamily="49" charset="0"/>
              </a:rPr>
              <a:t> </a:t>
            </a:r>
            <a:r>
              <a:rPr lang="es-CO" sz="1100" dirty="0" err="1">
                <a:latin typeface="Consolas" panose="020B0609020204030204" pitchFamily="49" charset="0"/>
              </a:rPr>
              <a:t>found</a:t>
            </a:r>
            <a:r>
              <a:rPr lang="es-CO" sz="1100" dirty="0">
                <a:latin typeface="Consolas" panose="020B0609020204030204" pitchFamily="49" charset="0"/>
              </a:rPr>
              <a:t>" AND EXIT;</a:t>
            </a:r>
          </a:p>
          <a:p>
            <a:endParaRPr lang="es-CO" sz="1100" dirty="0">
              <a:latin typeface="Consolas" panose="020B0609020204030204" pitchFamily="49" charset="0"/>
            </a:endParaRPr>
          </a:p>
          <a:p>
            <a:r>
              <a:rPr lang="es-CO" sz="1100" dirty="0">
                <a:latin typeface="Consolas" panose="020B0609020204030204" pitchFamily="49" charset="0"/>
              </a:rPr>
              <a:t>    /* For </a:t>
            </a:r>
            <a:r>
              <a:rPr lang="es-CO" sz="1100" dirty="0" err="1">
                <a:latin typeface="Consolas" panose="020B0609020204030204" pitchFamily="49" charset="0"/>
              </a:rPr>
              <a:t>each</a:t>
            </a:r>
            <a:r>
              <a:rPr lang="es-CO" sz="1100" dirty="0">
                <a:latin typeface="Consolas" panose="020B0609020204030204" pitchFamily="49" charset="0"/>
              </a:rPr>
              <a:t> </a:t>
            </a:r>
            <a:r>
              <a:rPr lang="es-CO" sz="1100" dirty="0" err="1">
                <a:latin typeface="Consolas" panose="020B0609020204030204" pitchFamily="49" charset="0"/>
              </a:rPr>
              <a:t>appearance</a:t>
            </a:r>
            <a:r>
              <a:rPr lang="es-CO" sz="1100" dirty="0">
                <a:latin typeface="Consolas" panose="020B0609020204030204" pitchFamily="49" charset="0"/>
              </a:rPr>
              <a:t> </a:t>
            </a:r>
            <a:r>
              <a:rPr lang="es-CO" sz="1100" dirty="0" err="1">
                <a:latin typeface="Consolas" panose="020B0609020204030204" pitchFamily="49" charset="0"/>
              </a:rPr>
              <a:t>on</a:t>
            </a:r>
            <a:r>
              <a:rPr lang="es-CO" sz="1100" dirty="0">
                <a:latin typeface="Consolas" panose="020B0609020204030204" pitchFamily="49" charset="0"/>
              </a:rPr>
              <a:t> </a:t>
            </a:r>
            <a:r>
              <a:rPr lang="es-CO" sz="1100" dirty="0" err="1">
                <a:latin typeface="Consolas" panose="020B0609020204030204" pitchFamily="49" charset="0"/>
              </a:rPr>
              <a:t>the</a:t>
            </a:r>
            <a:r>
              <a:rPr lang="es-CO" sz="1100" dirty="0">
                <a:latin typeface="Consolas" panose="020B0609020204030204" pitchFamily="49" charset="0"/>
              </a:rPr>
              <a:t> </a:t>
            </a:r>
            <a:r>
              <a:rPr lang="es-CO" sz="1100" dirty="0" err="1">
                <a:latin typeface="Consolas" panose="020B0609020204030204" pitchFamily="49" charset="0"/>
              </a:rPr>
              <a:t>album</a:t>
            </a:r>
            <a:r>
              <a:rPr lang="es-CO" sz="1100" dirty="0">
                <a:latin typeface="Consolas" panose="020B0609020204030204" pitchFamily="49" charset="0"/>
              </a:rPr>
              <a:t> */</a:t>
            </a:r>
          </a:p>
          <a:p>
            <a:r>
              <a:rPr lang="es-CO" sz="1100" dirty="0">
                <a:latin typeface="Consolas" panose="020B0609020204030204" pitchFamily="49" charset="0"/>
              </a:rPr>
              <a:t>    FIND FIRST APPEARS WITHIN APPEARS.ALBUM OF ALBUM_RECORD</a:t>
            </a:r>
          </a:p>
          <a:p>
            <a:r>
              <a:rPr lang="es-CO" sz="1100" dirty="0">
                <a:latin typeface="Consolas" panose="020B0609020204030204" pitchFamily="49" charset="0"/>
              </a:rPr>
              <a:t>        ON ERROR DISPLAY "No </a:t>
            </a:r>
            <a:r>
              <a:rPr lang="es-CO" sz="1100" dirty="0" err="1">
                <a:latin typeface="Consolas" panose="020B0609020204030204" pitchFamily="49" charset="0"/>
              </a:rPr>
              <a:t>artists</a:t>
            </a:r>
            <a:r>
              <a:rPr lang="es-CO" sz="1100" dirty="0">
                <a:latin typeface="Consolas" panose="020B0609020204030204" pitchFamily="49" charset="0"/>
              </a:rPr>
              <a:t> </a:t>
            </a:r>
            <a:r>
              <a:rPr lang="es-CO" sz="1100" dirty="0" err="1">
                <a:latin typeface="Consolas" panose="020B0609020204030204" pitchFamily="49" charset="0"/>
              </a:rPr>
              <a:t>found</a:t>
            </a:r>
            <a:r>
              <a:rPr lang="es-CO" sz="1100" dirty="0">
                <a:latin typeface="Consolas" panose="020B0609020204030204" pitchFamily="49" charset="0"/>
              </a:rPr>
              <a:t> for </a:t>
            </a:r>
            <a:r>
              <a:rPr lang="es-CO" sz="1100" dirty="0" err="1">
                <a:latin typeface="Consolas" panose="020B0609020204030204" pitchFamily="49" charset="0"/>
              </a:rPr>
              <a:t>this</a:t>
            </a:r>
            <a:r>
              <a:rPr lang="es-CO" sz="1100" dirty="0">
                <a:latin typeface="Consolas" panose="020B0609020204030204" pitchFamily="49" charset="0"/>
              </a:rPr>
              <a:t> </a:t>
            </a:r>
            <a:r>
              <a:rPr lang="es-CO" sz="1100" dirty="0" err="1">
                <a:latin typeface="Consolas" panose="020B0609020204030204" pitchFamily="49" charset="0"/>
              </a:rPr>
              <a:t>album</a:t>
            </a:r>
            <a:r>
              <a:rPr lang="es-CO" sz="1100" dirty="0">
                <a:latin typeface="Consolas" panose="020B0609020204030204" pitchFamily="49" charset="0"/>
              </a:rPr>
              <a:t>" AND EXIT;</a:t>
            </a:r>
          </a:p>
          <a:p>
            <a:endParaRPr lang="es-CO" sz="1100" dirty="0">
              <a:latin typeface="Consolas" panose="020B0609020204030204" pitchFamily="49" charset="0"/>
            </a:endParaRPr>
          </a:p>
          <a:p>
            <a:r>
              <a:rPr lang="es-CO" sz="1100" dirty="0">
                <a:latin typeface="Consolas" panose="020B0609020204030204" pitchFamily="49" charset="0"/>
              </a:rPr>
              <a:t>    /* </a:t>
            </a:r>
            <a:r>
              <a:rPr lang="es-CO" sz="1100" dirty="0" err="1">
                <a:latin typeface="Consolas" panose="020B0609020204030204" pitchFamily="49" charset="0"/>
              </a:rPr>
              <a:t>Loop</a:t>
            </a:r>
            <a:r>
              <a:rPr lang="es-CO" sz="1100" dirty="0">
                <a:latin typeface="Consolas" panose="020B0609020204030204" pitchFamily="49" charset="0"/>
              </a:rPr>
              <a:t> </a:t>
            </a:r>
            <a:r>
              <a:rPr lang="es-CO" sz="1100" dirty="0" err="1">
                <a:latin typeface="Consolas" panose="020B0609020204030204" pitchFamily="49" charset="0"/>
              </a:rPr>
              <a:t>through</a:t>
            </a:r>
            <a:r>
              <a:rPr lang="es-CO" sz="1100" dirty="0">
                <a:latin typeface="Consolas" panose="020B0609020204030204" pitchFamily="49" charset="0"/>
              </a:rPr>
              <a:t> </a:t>
            </a:r>
            <a:r>
              <a:rPr lang="es-CO" sz="1100" dirty="0" err="1">
                <a:latin typeface="Consolas" panose="020B0609020204030204" pitchFamily="49" charset="0"/>
              </a:rPr>
              <a:t>the</a:t>
            </a:r>
            <a:r>
              <a:rPr lang="es-CO" sz="1100" dirty="0">
                <a:latin typeface="Consolas" panose="020B0609020204030204" pitchFamily="49" charset="0"/>
              </a:rPr>
              <a:t> set </a:t>
            </a:r>
            <a:r>
              <a:rPr lang="es-CO" sz="1100" dirty="0" err="1">
                <a:latin typeface="Consolas" panose="020B0609020204030204" pitchFamily="49" charset="0"/>
              </a:rPr>
              <a:t>of</a:t>
            </a:r>
            <a:r>
              <a:rPr lang="es-CO" sz="1100" dirty="0">
                <a:latin typeface="Consolas" panose="020B0609020204030204" pitchFamily="49" charset="0"/>
              </a:rPr>
              <a:t> APPEARS */</a:t>
            </a:r>
          </a:p>
          <a:p>
            <a:r>
              <a:rPr lang="es-CO" sz="1100" dirty="0">
                <a:latin typeface="Consolas" panose="020B0609020204030204" pitchFamily="49" charset="0"/>
              </a:rPr>
              <a:t>    REPEAT</a:t>
            </a:r>
          </a:p>
          <a:p>
            <a:r>
              <a:rPr lang="es-CO" sz="1100" dirty="0">
                <a:latin typeface="Consolas" panose="020B0609020204030204" pitchFamily="49" charset="0"/>
              </a:rPr>
              <a:t>        /* </a:t>
            </a:r>
            <a:r>
              <a:rPr lang="es-CO" sz="1100" dirty="0" err="1">
                <a:latin typeface="Consolas" panose="020B0609020204030204" pitchFamily="49" charset="0"/>
              </a:rPr>
              <a:t>Navigate</a:t>
            </a:r>
            <a:r>
              <a:rPr lang="es-CO" sz="1100" dirty="0">
                <a:latin typeface="Consolas" panose="020B0609020204030204" pitchFamily="49" charset="0"/>
              </a:rPr>
              <a:t> </a:t>
            </a:r>
            <a:r>
              <a:rPr lang="es-CO" sz="1100" dirty="0" err="1">
                <a:latin typeface="Consolas" panose="020B0609020204030204" pitchFamily="49" charset="0"/>
              </a:rPr>
              <a:t>to</a:t>
            </a:r>
            <a:r>
              <a:rPr lang="es-CO" sz="1100" dirty="0">
                <a:latin typeface="Consolas" panose="020B0609020204030204" pitchFamily="49" charset="0"/>
              </a:rPr>
              <a:t> </a:t>
            </a:r>
            <a:r>
              <a:rPr lang="es-CO" sz="1100" dirty="0" err="1">
                <a:latin typeface="Consolas" panose="020B0609020204030204" pitchFamily="49" charset="0"/>
              </a:rPr>
              <a:t>the</a:t>
            </a:r>
            <a:r>
              <a:rPr lang="es-CO" sz="1100" dirty="0">
                <a:latin typeface="Consolas" panose="020B0609020204030204" pitchFamily="49" charset="0"/>
              </a:rPr>
              <a:t> </a:t>
            </a:r>
            <a:r>
              <a:rPr lang="es-CO" sz="1100" dirty="0" err="1">
                <a:latin typeface="Consolas" panose="020B0609020204030204" pitchFamily="49" charset="0"/>
              </a:rPr>
              <a:t>corresponding</a:t>
            </a:r>
            <a:r>
              <a:rPr lang="es-CO" sz="1100" dirty="0">
                <a:latin typeface="Consolas" panose="020B0609020204030204" pitchFamily="49" charset="0"/>
              </a:rPr>
              <a:t> artist */</a:t>
            </a:r>
          </a:p>
          <a:p>
            <a:r>
              <a:rPr lang="es-CO" sz="1100" dirty="0">
                <a:latin typeface="Consolas" panose="020B0609020204030204" pitchFamily="49" charset="0"/>
              </a:rPr>
              <a:t>        FIND OWNER WITHIN ARTIST.APPEARS OF APPEARS_RECORD</a:t>
            </a:r>
          </a:p>
          <a:p>
            <a:r>
              <a:rPr lang="es-CO" sz="1100" dirty="0">
                <a:latin typeface="Consolas" panose="020B0609020204030204" pitchFamily="49" charset="0"/>
              </a:rPr>
              <a:t>            ON ERROR DISPLAY "Error </a:t>
            </a:r>
            <a:r>
              <a:rPr lang="es-CO" sz="1100" dirty="0" err="1">
                <a:latin typeface="Consolas" panose="020B0609020204030204" pitchFamily="49" charset="0"/>
              </a:rPr>
              <a:t>finding</a:t>
            </a:r>
            <a:r>
              <a:rPr lang="es-CO" sz="1100" dirty="0">
                <a:latin typeface="Consolas" panose="020B0609020204030204" pitchFamily="49" charset="0"/>
              </a:rPr>
              <a:t> artist";</a:t>
            </a:r>
          </a:p>
          <a:p>
            <a:endParaRPr lang="es-CO" sz="1100" dirty="0">
              <a:latin typeface="Consolas" panose="020B0609020204030204" pitchFamily="49" charset="0"/>
            </a:endParaRPr>
          </a:p>
          <a:p>
            <a:r>
              <a:rPr lang="es-CO" sz="1100" dirty="0">
                <a:latin typeface="Consolas" panose="020B0609020204030204" pitchFamily="49" charset="0"/>
              </a:rPr>
              <a:t>        /* </a:t>
            </a:r>
            <a:r>
              <a:rPr lang="es-CO" sz="1100" dirty="0" err="1">
                <a:latin typeface="Consolas" panose="020B0609020204030204" pitchFamily="49" charset="0"/>
              </a:rPr>
              <a:t>Display</a:t>
            </a:r>
            <a:r>
              <a:rPr lang="es-CO" sz="1100" dirty="0">
                <a:latin typeface="Consolas" panose="020B0609020204030204" pitchFamily="49" charset="0"/>
              </a:rPr>
              <a:t> artist name */</a:t>
            </a:r>
          </a:p>
          <a:p>
            <a:r>
              <a:rPr lang="es-CO" sz="1100" dirty="0">
                <a:latin typeface="Consolas" panose="020B0609020204030204" pitchFamily="49" charset="0"/>
              </a:rPr>
              <a:t>        DISPLAY ARTIST_RECORD.NAME;</a:t>
            </a:r>
          </a:p>
          <a:p>
            <a:endParaRPr lang="es-CO" sz="1100" dirty="0">
              <a:latin typeface="Consolas" panose="020B0609020204030204" pitchFamily="49" charset="0"/>
            </a:endParaRPr>
          </a:p>
          <a:p>
            <a:r>
              <a:rPr lang="es-CO" sz="1100" dirty="0">
                <a:latin typeface="Consolas" panose="020B0609020204030204" pitchFamily="49" charset="0"/>
              </a:rPr>
              <a:t>        /* </a:t>
            </a:r>
            <a:r>
              <a:rPr lang="es-CO" sz="1100" dirty="0" err="1">
                <a:latin typeface="Consolas" panose="020B0609020204030204" pitchFamily="49" charset="0"/>
              </a:rPr>
              <a:t>Move</a:t>
            </a:r>
            <a:r>
              <a:rPr lang="es-CO" sz="1100" dirty="0">
                <a:latin typeface="Consolas" panose="020B0609020204030204" pitchFamily="49" charset="0"/>
              </a:rPr>
              <a:t> </a:t>
            </a:r>
            <a:r>
              <a:rPr lang="es-CO" sz="1100" dirty="0" err="1">
                <a:latin typeface="Consolas" panose="020B0609020204030204" pitchFamily="49" charset="0"/>
              </a:rPr>
              <a:t>to</a:t>
            </a:r>
            <a:r>
              <a:rPr lang="es-CO" sz="1100" dirty="0">
                <a:latin typeface="Consolas" panose="020B0609020204030204" pitchFamily="49" charset="0"/>
              </a:rPr>
              <a:t> </a:t>
            </a:r>
            <a:r>
              <a:rPr lang="es-CO" sz="1100" dirty="0" err="1">
                <a:latin typeface="Consolas" panose="020B0609020204030204" pitchFamily="49" charset="0"/>
              </a:rPr>
              <a:t>the</a:t>
            </a:r>
            <a:r>
              <a:rPr lang="es-CO" sz="1100" dirty="0">
                <a:latin typeface="Consolas" panose="020B0609020204030204" pitchFamily="49" charset="0"/>
              </a:rPr>
              <a:t> </a:t>
            </a:r>
            <a:r>
              <a:rPr lang="es-CO" sz="1100" dirty="0" err="1">
                <a:latin typeface="Consolas" panose="020B0609020204030204" pitchFamily="49" charset="0"/>
              </a:rPr>
              <a:t>next</a:t>
            </a:r>
            <a:r>
              <a:rPr lang="es-CO" sz="1100" dirty="0">
                <a:latin typeface="Consolas" panose="020B0609020204030204" pitchFamily="49" charset="0"/>
              </a:rPr>
              <a:t> APPEARS </a:t>
            </a:r>
            <a:r>
              <a:rPr lang="es-CO" sz="1100" dirty="0" err="1">
                <a:latin typeface="Consolas" panose="020B0609020204030204" pitchFamily="49" charset="0"/>
              </a:rPr>
              <a:t>record</a:t>
            </a:r>
            <a:r>
              <a:rPr lang="es-CO" sz="1100" dirty="0">
                <a:latin typeface="Consolas" panose="020B0609020204030204" pitchFamily="49" charset="0"/>
              </a:rPr>
              <a:t> in </a:t>
            </a:r>
            <a:r>
              <a:rPr lang="es-CO" sz="1100" dirty="0" err="1">
                <a:latin typeface="Consolas" panose="020B0609020204030204" pitchFamily="49" charset="0"/>
              </a:rPr>
              <a:t>the</a:t>
            </a:r>
            <a:r>
              <a:rPr lang="es-CO" sz="1100" dirty="0">
                <a:latin typeface="Consolas" panose="020B0609020204030204" pitchFamily="49" charset="0"/>
              </a:rPr>
              <a:t> set */</a:t>
            </a:r>
          </a:p>
          <a:p>
            <a:r>
              <a:rPr lang="es-CO" sz="1100" dirty="0">
                <a:latin typeface="Consolas" panose="020B0609020204030204" pitchFamily="49" charset="0"/>
              </a:rPr>
              <a:t>        FIND NEXT APPEARS WITHIN APPEARS.ALBUM OF ALBUM_RECORD</a:t>
            </a:r>
          </a:p>
          <a:p>
            <a:r>
              <a:rPr lang="es-CO" sz="1100" dirty="0">
                <a:latin typeface="Consolas" panose="020B0609020204030204" pitchFamily="49" charset="0"/>
              </a:rPr>
              <a:t>            ON ERROR EXIT;</a:t>
            </a:r>
          </a:p>
          <a:p>
            <a:r>
              <a:rPr lang="es-CO" sz="1100" dirty="0">
                <a:latin typeface="Consolas" panose="020B0609020204030204" pitchFamily="49" charset="0"/>
              </a:rPr>
              <a:t>    END REPEAT;</a:t>
            </a:r>
          </a:p>
          <a:p>
            <a:r>
              <a:rPr lang="es-CO" sz="1100" dirty="0">
                <a:latin typeface="Consolas" panose="020B0609020204030204" pitchFamily="49" charset="0"/>
              </a:rPr>
              <a:t>END PROCEDURE;</a:t>
            </a:r>
          </a:p>
        </p:txBody>
      </p:sp>
    </p:spTree>
    <p:extLst>
      <p:ext uri="{BB962C8B-B14F-4D97-AF65-F5344CB8AC3E}">
        <p14:creationId xmlns:p14="http://schemas.microsoft.com/office/powerpoint/2010/main" val="1639699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Primeros sistemas de bases de datos</a:t>
            </a:r>
            <a:endParaRPr dirty="0"/>
          </a:p>
        </p:txBody>
      </p:sp>
      <p:sp>
        <p:nvSpPr>
          <p:cNvPr id="5" name="CuadroTexto 4">
            <a:extLst>
              <a:ext uri="{FF2B5EF4-FFF2-40B4-BE49-F238E27FC236}">
                <a16:creationId xmlns:a16="http://schemas.microsoft.com/office/drawing/2014/main" id="{824B63AE-318F-44C3-A3A0-87FBF6726D49}"/>
              </a:ext>
            </a:extLst>
          </p:cNvPr>
          <p:cNvSpPr txBox="1"/>
          <p:nvPr/>
        </p:nvSpPr>
        <p:spPr>
          <a:xfrm>
            <a:off x="1013416" y="1035762"/>
            <a:ext cx="10365344" cy="400110"/>
          </a:xfrm>
          <a:prstGeom prst="rect">
            <a:avLst/>
          </a:prstGeom>
          <a:noFill/>
        </p:spPr>
        <p:txBody>
          <a:bodyPr wrap="square">
            <a:spAutoFit/>
          </a:bodyPr>
          <a:lstStyle/>
          <a:p>
            <a:r>
              <a:rPr lang="es-CO" sz="2000" dirty="0">
                <a:solidFill>
                  <a:srgbClr val="C00000"/>
                </a:solidFill>
                <a:latin typeface="Roboto" panose="02000000000000000000" pitchFamily="2" charset="0"/>
                <a:ea typeface="Roboto" panose="02000000000000000000" pitchFamily="2" charset="0"/>
              </a:rPr>
              <a:t>Recuperar los nombres de los artistas que aparecen en el mixtape “DJ Mooshoo Tribute”.</a:t>
            </a:r>
          </a:p>
        </p:txBody>
      </p:sp>
      <p:sp>
        <p:nvSpPr>
          <p:cNvPr id="7" name="CuadroTexto 6">
            <a:extLst>
              <a:ext uri="{FF2B5EF4-FFF2-40B4-BE49-F238E27FC236}">
                <a16:creationId xmlns:a16="http://schemas.microsoft.com/office/drawing/2014/main" id="{2545FC85-BC11-44E1-99CA-C0DF61F270CE}"/>
              </a:ext>
            </a:extLst>
          </p:cNvPr>
          <p:cNvSpPr txBox="1"/>
          <p:nvPr/>
        </p:nvSpPr>
        <p:spPr>
          <a:xfrm>
            <a:off x="1013416" y="1528696"/>
            <a:ext cx="5225332" cy="5170646"/>
          </a:xfrm>
          <a:prstGeom prst="rect">
            <a:avLst/>
          </a:prstGeom>
          <a:solidFill>
            <a:schemeClr val="bg1">
              <a:lumMod val="95000"/>
            </a:schemeClr>
          </a:solidFill>
          <a:ln>
            <a:solidFill>
              <a:schemeClr val="tx1"/>
            </a:solidFill>
          </a:ln>
        </p:spPr>
        <p:txBody>
          <a:bodyPr wrap="square">
            <a:spAutoFit/>
          </a:bodyPr>
          <a:lstStyle/>
          <a:p>
            <a:r>
              <a:rPr lang="es-CO" sz="1100" dirty="0">
                <a:latin typeface="Consolas" panose="020B0609020204030204" pitchFamily="49" charset="0"/>
              </a:rPr>
              <a:t>PROCEDURE GET_ARTISTS_FOR_ALBUM;</a:t>
            </a:r>
          </a:p>
          <a:p>
            <a:r>
              <a:rPr lang="es-CO" sz="1100" dirty="0">
                <a:latin typeface="Consolas" panose="020B0609020204030204" pitchFamily="49" charset="0"/>
              </a:rPr>
              <a:t>BEGIN</a:t>
            </a:r>
          </a:p>
          <a:p>
            <a:r>
              <a:rPr lang="es-CO" sz="1100" dirty="0">
                <a:latin typeface="Consolas" panose="020B0609020204030204" pitchFamily="49" charset="0"/>
              </a:rPr>
              <a:t>    /* Declare variables */</a:t>
            </a:r>
          </a:p>
          <a:p>
            <a:r>
              <a:rPr lang="es-CO" sz="1100" dirty="0">
                <a:latin typeface="Consolas" panose="020B0609020204030204" pitchFamily="49" charset="0"/>
              </a:rPr>
              <a:t>    DECLARE ARTIST_RECORD ARTIST;</a:t>
            </a:r>
          </a:p>
          <a:p>
            <a:r>
              <a:rPr lang="es-CO" sz="1100" dirty="0">
                <a:latin typeface="Consolas" panose="020B0609020204030204" pitchFamily="49" charset="0"/>
              </a:rPr>
              <a:t>    DECLARE APPEARS_RECORD APPEARS;</a:t>
            </a:r>
          </a:p>
          <a:p>
            <a:r>
              <a:rPr lang="es-CO" sz="1100" dirty="0">
                <a:latin typeface="Consolas" panose="020B0609020204030204" pitchFamily="49" charset="0"/>
              </a:rPr>
              <a:t>    DECLARE ALBUM_RECORD ALBUM;</a:t>
            </a:r>
          </a:p>
          <a:p>
            <a:endParaRPr lang="es-CO" sz="1100" dirty="0">
              <a:latin typeface="Consolas" panose="020B0609020204030204" pitchFamily="49" charset="0"/>
            </a:endParaRPr>
          </a:p>
          <a:p>
            <a:r>
              <a:rPr lang="es-CO" sz="1100" dirty="0">
                <a:latin typeface="Consolas" panose="020B0609020204030204" pitchFamily="49" charset="0"/>
              </a:rPr>
              <a:t>    /* </a:t>
            </a:r>
            <a:r>
              <a:rPr lang="es-CO" sz="1100" dirty="0" err="1">
                <a:latin typeface="Consolas" panose="020B0609020204030204" pitchFamily="49" charset="0"/>
              </a:rPr>
              <a:t>Start</a:t>
            </a:r>
            <a:r>
              <a:rPr lang="es-CO" sz="1100" dirty="0">
                <a:latin typeface="Consolas" panose="020B0609020204030204" pitchFamily="49" charset="0"/>
              </a:rPr>
              <a:t> </a:t>
            </a:r>
            <a:r>
              <a:rPr lang="es-CO" sz="1100" dirty="0" err="1">
                <a:latin typeface="Consolas" panose="020B0609020204030204" pitchFamily="49" charset="0"/>
              </a:rPr>
              <a:t>navigation</a:t>
            </a:r>
            <a:r>
              <a:rPr lang="es-CO" sz="1100" dirty="0">
                <a:latin typeface="Consolas" panose="020B0609020204030204" pitchFamily="49" charset="0"/>
              </a:rPr>
              <a:t> */</a:t>
            </a:r>
          </a:p>
          <a:p>
            <a:r>
              <a:rPr lang="es-CO" sz="1100" dirty="0">
                <a:latin typeface="Consolas" panose="020B0609020204030204" pitchFamily="49" charset="0"/>
              </a:rPr>
              <a:t>    FIND ALBUM USING ALBUM.NAME = "Mooshoo Tribute"</a:t>
            </a:r>
          </a:p>
          <a:p>
            <a:r>
              <a:rPr lang="es-CO" sz="1100" dirty="0">
                <a:latin typeface="Consolas" panose="020B0609020204030204" pitchFamily="49" charset="0"/>
              </a:rPr>
              <a:t>        ON ERROR DISPLAY "Album </a:t>
            </a:r>
            <a:r>
              <a:rPr lang="es-CO" sz="1100" dirty="0" err="1">
                <a:latin typeface="Consolas" panose="020B0609020204030204" pitchFamily="49" charset="0"/>
              </a:rPr>
              <a:t>not</a:t>
            </a:r>
            <a:r>
              <a:rPr lang="es-CO" sz="1100" dirty="0">
                <a:latin typeface="Consolas" panose="020B0609020204030204" pitchFamily="49" charset="0"/>
              </a:rPr>
              <a:t> </a:t>
            </a:r>
            <a:r>
              <a:rPr lang="es-CO" sz="1100" dirty="0" err="1">
                <a:latin typeface="Consolas" panose="020B0609020204030204" pitchFamily="49" charset="0"/>
              </a:rPr>
              <a:t>found</a:t>
            </a:r>
            <a:r>
              <a:rPr lang="es-CO" sz="1100" dirty="0">
                <a:latin typeface="Consolas" panose="020B0609020204030204" pitchFamily="49" charset="0"/>
              </a:rPr>
              <a:t>" AND EXIT;</a:t>
            </a:r>
          </a:p>
          <a:p>
            <a:endParaRPr lang="es-CO" sz="1100" dirty="0">
              <a:latin typeface="Consolas" panose="020B0609020204030204" pitchFamily="49" charset="0"/>
            </a:endParaRPr>
          </a:p>
          <a:p>
            <a:r>
              <a:rPr lang="es-CO" sz="1100" dirty="0">
                <a:latin typeface="Consolas" panose="020B0609020204030204" pitchFamily="49" charset="0"/>
              </a:rPr>
              <a:t>    /* For </a:t>
            </a:r>
            <a:r>
              <a:rPr lang="es-CO" sz="1100" dirty="0" err="1">
                <a:latin typeface="Consolas" panose="020B0609020204030204" pitchFamily="49" charset="0"/>
              </a:rPr>
              <a:t>each</a:t>
            </a:r>
            <a:r>
              <a:rPr lang="es-CO" sz="1100" dirty="0">
                <a:latin typeface="Consolas" panose="020B0609020204030204" pitchFamily="49" charset="0"/>
              </a:rPr>
              <a:t> </a:t>
            </a:r>
            <a:r>
              <a:rPr lang="es-CO" sz="1100" dirty="0" err="1">
                <a:latin typeface="Consolas" panose="020B0609020204030204" pitchFamily="49" charset="0"/>
              </a:rPr>
              <a:t>appearance</a:t>
            </a:r>
            <a:r>
              <a:rPr lang="es-CO" sz="1100" dirty="0">
                <a:latin typeface="Consolas" panose="020B0609020204030204" pitchFamily="49" charset="0"/>
              </a:rPr>
              <a:t> </a:t>
            </a:r>
            <a:r>
              <a:rPr lang="es-CO" sz="1100" dirty="0" err="1">
                <a:latin typeface="Consolas" panose="020B0609020204030204" pitchFamily="49" charset="0"/>
              </a:rPr>
              <a:t>on</a:t>
            </a:r>
            <a:r>
              <a:rPr lang="es-CO" sz="1100" dirty="0">
                <a:latin typeface="Consolas" panose="020B0609020204030204" pitchFamily="49" charset="0"/>
              </a:rPr>
              <a:t> </a:t>
            </a:r>
            <a:r>
              <a:rPr lang="es-CO" sz="1100" dirty="0" err="1">
                <a:latin typeface="Consolas" panose="020B0609020204030204" pitchFamily="49" charset="0"/>
              </a:rPr>
              <a:t>the</a:t>
            </a:r>
            <a:r>
              <a:rPr lang="es-CO" sz="1100" dirty="0">
                <a:latin typeface="Consolas" panose="020B0609020204030204" pitchFamily="49" charset="0"/>
              </a:rPr>
              <a:t> </a:t>
            </a:r>
            <a:r>
              <a:rPr lang="es-CO" sz="1100" dirty="0" err="1">
                <a:latin typeface="Consolas" panose="020B0609020204030204" pitchFamily="49" charset="0"/>
              </a:rPr>
              <a:t>album</a:t>
            </a:r>
            <a:r>
              <a:rPr lang="es-CO" sz="1100" dirty="0">
                <a:latin typeface="Consolas" panose="020B0609020204030204" pitchFamily="49" charset="0"/>
              </a:rPr>
              <a:t> */</a:t>
            </a:r>
          </a:p>
          <a:p>
            <a:r>
              <a:rPr lang="es-CO" sz="1100" dirty="0">
                <a:latin typeface="Consolas" panose="020B0609020204030204" pitchFamily="49" charset="0"/>
              </a:rPr>
              <a:t>    FIND FIRST APPEARS WITHIN APPEARS.ALBUM OF ALBUM_RECORD</a:t>
            </a:r>
          </a:p>
          <a:p>
            <a:r>
              <a:rPr lang="es-CO" sz="1100" dirty="0">
                <a:latin typeface="Consolas" panose="020B0609020204030204" pitchFamily="49" charset="0"/>
              </a:rPr>
              <a:t>        ON ERROR DISPLAY "No </a:t>
            </a:r>
            <a:r>
              <a:rPr lang="es-CO" sz="1100" dirty="0" err="1">
                <a:latin typeface="Consolas" panose="020B0609020204030204" pitchFamily="49" charset="0"/>
              </a:rPr>
              <a:t>artists</a:t>
            </a:r>
            <a:r>
              <a:rPr lang="es-CO" sz="1100" dirty="0">
                <a:latin typeface="Consolas" panose="020B0609020204030204" pitchFamily="49" charset="0"/>
              </a:rPr>
              <a:t> </a:t>
            </a:r>
            <a:r>
              <a:rPr lang="es-CO" sz="1100" dirty="0" err="1">
                <a:latin typeface="Consolas" panose="020B0609020204030204" pitchFamily="49" charset="0"/>
              </a:rPr>
              <a:t>found</a:t>
            </a:r>
            <a:r>
              <a:rPr lang="es-CO" sz="1100" dirty="0">
                <a:latin typeface="Consolas" panose="020B0609020204030204" pitchFamily="49" charset="0"/>
              </a:rPr>
              <a:t> for </a:t>
            </a:r>
            <a:r>
              <a:rPr lang="es-CO" sz="1100" dirty="0" err="1">
                <a:latin typeface="Consolas" panose="020B0609020204030204" pitchFamily="49" charset="0"/>
              </a:rPr>
              <a:t>this</a:t>
            </a:r>
            <a:r>
              <a:rPr lang="es-CO" sz="1100" dirty="0">
                <a:latin typeface="Consolas" panose="020B0609020204030204" pitchFamily="49" charset="0"/>
              </a:rPr>
              <a:t> </a:t>
            </a:r>
            <a:r>
              <a:rPr lang="es-CO" sz="1100" dirty="0" err="1">
                <a:latin typeface="Consolas" panose="020B0609020204030204" pitchFamily="49" charset="0"/>
              </a:rPr>
              <a:t>album</a:t>
            </a:r>
            <a:r>
              <a:rPr lang="es-CO" sz="1100" dirty="0">
                <a:latin typeface="Consolas" panose="020B0609020204030204" pitchFamily="49" charset="0"/>
              </a:rPr>
              <a:t>" AND EXIT;</a:t>
            </a:r>
          </a:p>
          <a:p>
            <a:endParaRPr lang="es-CO" sz="1100" dirty="0">
              <a:latin typeface="Consolas" panose="020B0609020204030204" pitchFamily="49" charset="0"/>
            </a:endParaRPr>
          </a:p>
          <a:p>
            <a:r>
              <a:rPr lang="es-CO" sz="1100" dirty="0">
                <a:latin typeface="Consolas" panose="020B0609020204030204" pitchFamily="49" charset="0"/>
              </a:rPr>
              <a:t>    /* </a:t>
            </a:r>
            <a:r>
              <a:rPr lang="es-CO" sz="1100" dirty="0" err="1">
                <a:latin typeface="Consolas" panose="020B0609020204030204" pitchFamily="49" charset="0"/>
              </a:rPr>
              <a:t>Loop</a:t>
            </a:r>
            <a:r>
              <a:rPr lang="es-CO" sz="1100" dirty="0">
                <a:latin typeface="Consolas" panose="020B0609020204030204" pitchFamily="49" charset="0"/>
              </a:rPr>
              <a:t> </a:t>
            </a:r>
            <a:r>
              <a:rPr lang="es-CO" sz="1100" dirty="0" err="1">
                <a:latin typeface="Consolas" panose="020B0609020204030204" pitchFamily="49" charset="0"/>
              </a:rPr>
              <a:t>through</a:t>
            </a:r>
            <a:r>
              <a:rPr lang="es-CO" sz="1100" dirty="0">
                <a:latin typeface="Consolas" panose="020B0609020204030204" pitchFamily="49" charset="0"/>
              </a:rPr>
              <a:t> </a:t>
            </a:r>
            <a:r>
              <a:rPr lang="es-CO" sz="1100" dirty="0" err="1">
                <a:latin typeface="Consolas" panose="020B0609020204030204" pitchFamily="49" charset="0"/>
              </a:rPr>
              <a:t>the</a:t>
            </a:r>
            <a:r>
              <a:rPr lang="es-CO" sz="1100" dirty="0">
                <a:latin typeface="Consolas" panose="020B0609020204030204" pitchFamily="49" charset="0"/>
              </a:rPr>
              <a:t> set </a:t>
            </a:r>
            <a:r>
              <a:rPr lang="es-CO" sz="1100" dirty="0" err="1">
                <a:latin typeface="Consolas" panose="020B0609020204030204" pitchFamily="49" charset="0"/>
              </a:rPr>
              <a:t>of</a:t>
            </a:r>
            <a:r>
              <a:rPr lang="es-CO" sz="1100" dirty="0">
                <a:latin typeface="Consolas" panose="020B0609020204030204" pitchFamily="49" charset="0"/>
              </a:rPr>
              <a:t> APPEARS */</a:t>
            </a:r>
          </a:p>
          <a:p>
            <a:r>
              <a:rPr lang="es-CO" sz="1100" dirty="0">
                <a:latin typeface="Consolas" panose="020B0609020204030204" pitchFamily="49" charset="0"/>
              </a:rPr>
              <a:t>    REPEAT</a:t>
            </a:r>
          </a:p>
          <a:p>
            <a:r>
              <a:rPr lang="es-CO" sz="1100" dirty="0">
                <a:latin typeface="Consolas" panose="020B0609020204030204" pitchFamily="49" charset="0"/>
              </a:rPr>
              <a:t>        /* </a:t>
            </a:r>
            <a:r>
              <a:rPr lang="es-CO" sz="1100" dirty="0" err="1">
                <a:latin typeface="Consolas" panose="020B0609020204030204" pitchFamily="49" charset="0"/>
              </a:rPr>
              <a:t>Navigate</a:t>
            </a:r>
            <a:r>
              <a:rPr lang="es-CO" sz="1100" dirty="0">
                <a:latin typeface="Consolas" panose="020B0609020204030204" pitchFamily="49" charset="0"/>
              </a:rPr>
              <a:t> </a:t>
            </a:r>
            <a:r>
              <a:rPr lang="es-CO" sz="1100" dirty="0" err="1">
                <a:latin typeface="Consolas" panose="020B0609020204030204" pitchFamily="49" charset="0"/>
              </a:rPr>
              <a:t>to</a:t>
            </a:r>
            <a:r>
              <a:rPr lang="es-CO" sz="1100" dirty="0">
                <a:latin typeface="Consolas" panose="020B0609020204030204" pitchFamily="49" charset="0"/>
              </a:rPr>
              <a:t> </a:t>
            </a:r>
            <a:r>
              <a:rPr lang="es-CO" sz="1100" dirty="0" err="1">
                <a:latin typeface="Consolas" panose="020B0609020204030204" pitchFamily="49" charset="0"/>
              </a:rPr>
              <a:t>the</a:t>
            </a:r>
            <a:r>
              <a:rPr lang="es-CO" sz="1100" dirty="0">
                <a:latin typeface="Consolas" panose="020B0609020204030204" pitchFamily="49" charset="0"/>
              </a:rPr>
              <a:t> </a:t>
            </a:r>
            <a:r>
              <a:rPr lang="es-CO" sz="1100" dirty="0" err="1">
                <a:latin typeface="Consolas" panose="020B0609020204030204" pitchFamily="49" charset="0"/>
              </a:rPr>
              <a:t>corresponding</a:t>
            </a:r>
            <a:r>
              <a:rPr lang="es-CO" sz="1100" dirty="0">
                <a:latin typeface="Consolas" panose="020B0609020204030204" pitchFamily="49" charset="0"/>
              </a:rPr>
              <a:t> artist */</a:t>
            </a:r>
          </a:p>
          <a:p>
            <a:r>
              <a:rPr lang="es-CO" sz="1100" dirty="0">
                <a:latin typeface="Consolas" panose="020B0609020204030204" pitchFamily="49" charset="0"/>
              </a:rPr>
              <a:t>        FIND OWNER WITHIN ARTIST.APPEARS OF APPEARS_RECORD</a:t>
            </a:r>
          </a:p>
          <a:p>
            <a:r>
              <a:rPr lang="es-CO" sz="1100" dirty="0">
                <a:latin typeface="Consolas" panose="020B0609020204030204" pitchFamily="49" charset="0"/>
              </a:rPr>
              <a:t>            ON ERROR DISPLAY "Error </a:t>
            </a:r>
            <a:r>
              <a:rPr lang="es-CO" sz="1100" dirty="0" err="1">
                <a:latin typeface="Consolas" panose="020B0609020204030204" pitchFamily="49" charset="0"/>
              </a:rPr>
              <a:t>finding</a:t>
            </a:r>
            <a:r>
              <a:rPr lang="es-CO" sz="1100" dirty="0">
                <a:latin typeface="Consolas" panose="020B0609020204030204" pitchFamily="49" charset="0"/>
              </a:rPr>
              <a:t> artist";</a:t>
            </a:r>
          </a:p>
          <a:p>
            <a:endParaRPr lang="es-CO" sz="1100" dirty="0">
              <a:latin typeface="Consolas" panose="020B0609020204030204" pitchFamily="49" charset="0"/>
            </a:endParaRPr>
          </a:p>
          <a:p>
            <a:r>
              <a:rPr lang="es-CO" sz="1100" dirty="0">
                <a:latin typeface="Consolas" panose="020B0609020204030204" pitchFamily="49" charset="0"/>
              </a:rPr>
              <a:t>        /* </a:t>
            </a:r>
            <a:r>
              <a:rPr lang="es-CO" sz="1100" dirty="0" err="1">
                <a:latin typeface="Consolas" panose="020B0609020204030204" pitchFamily="49" charset="0"/>
              </a:rPr>
              <a:t>Display</a:t>
            </a:r>
            <a:r>
              <a:rPr lang="es-CO" sz="1100" dirty="0">
                <a:latin typeface="Consolas" panose="020B0609020204030204" pitchFamily="49" charset="0"/>
              </a:rPr>
              <a:t> artist name */</a:t>
            </a:r>
          </a:p>
          <a:p>
            <a:r>
              <a:rPr lang="es-CO" sz="1100" dirty="0">
                <a:latin typeface="Consolas" panose="020B0609020204030204" pitchFamily="49" charset="0"/>
              </a:rPr>
              <a:t>        DISPLAY ARTIST_RECORD.NAME;</a:t>
            </a:r>
          </a:p>
          <a:p>
            <a:endParaRPr lang="es-CO" sz="1100" dirty="0">
              <a:latin typeface="Consolas" panose="020B0609020204030204" pitchFamily="49" charset="0"/>
            </a:endParaRPr>
          </a:p>
          <a:p>
            <a:r>
              <a:rPr lang="es-CO" sz="1100" dirty="0">
                <a:latin typeface="Consolas" panose="020B0609020204030204" pitchFamily="49" charset="0"/>
              </a:rPr>
              <a:t>        /* </a:t>
            </a:r>
            <a:r>
              <a:rPr lang="es-CO" sz="1100" dirty="0" err="1">
                <a:latin typeface="Consolas" panose="020B0609020204030204" pitchFamily="49" charset="0"/>
              </a:rPr>
              <a:t>Move</a:t>
            </a:r>
            <a:r>
              <a:rPr lang="es-CO" sz="1100" dirty="0">
                <a:latin typeface="Consolas" panose="020B0609020204030204" pitchFamily="49" charset="0"/>
              </a:rPr>
              <a:t> </a:t>
            </a:r>
            <a:r>
              <a:rPr lang="es-CO" sz="1100" dirty="0" err="1">
                <a:latin typeface="Consolas" panose="020B0609020204030204" pitchFamily="49" charset="0"/>
              </a:rPr>
              <a:t>to</a:t>
            </a:r>
            <a:r>
              <a:rPr lang="es-CO" sz="1100" dirty="0">
                <a:latin typeface="Consolas" panose="020B0609020204030204" pitchFamily="49" charset="0"/>
              </a:rPr>
              <a:t> </a:t>
            </a:r>
            <a:r>
              <a:rPr lang="es-CO" sz="1100" dirty="0" err="1">
                <a:latin typeface="Consolas" panose="020B0609020204030204" pitchFamily="49" charset="0"/>
              </a:rPr>
              <a:t>the</a:t>
            </a:r>
            <a:r>
              <a:rPr lang="es-CO" sz="1100" dirty="0">
                <a:latin typeface="Consolas" panose="020B0609020204030204" pitchFamily="49" charset="0"/>
              </a:rPr>
              <a:t> </a:t>
            </a:r>
            <a:r>
              <a:rPr lang="es-CO" sz="1100" dirty="0" err="1">
                <a:latin typeface="Consolas" panose="020B0609020204030204" pitchFamily="49" charset="0"/>
              </a:rPr>
              <a:t>next</a:t>
            </a:r>
            <a:r>
              <a:rPr lang="es-CO" sz="1100" dirty="0">
                <a:latin typeface="Consolas" panose="020B0609020204030204" pitchFamily="49" charset="0"/>
              </a:rPr>
              <a:t> APPEARS </a:t>
            </a:r>
            <a:r>
              <a:rPr lang="es-CO" sz="1100" dirty="0" err="1">
                <a:latin typeface="Consolas" panose="020B0609020204030204" pitchFamily="49" charset="0"/>
              </a:rPr>
              <a:t>record</a:t>
            </a:r>
            <a:r>
              <a:rPr lang="es-CO" sz="1100" dirty="0">
                <a:latin typeface="Consolas" panose="020B0609020204030204" pitchFamily="49" charset="0"/>
              </a:rPr>
              <a:t> in </a:t>
            </a:r>
            <a:r>
              <a:rPr lang="es-CO" sz="1100" dirty="0" err="1">
                <a:latin typeface="Consolas" panose="020B0609020204030204" pitchFamily="49" charset="0"/>
              </a:rPr>
              <a:t>the</a:t>
            </a:r>
            <a:r>
              <a:rPr lang="es-CO" sz="1100" dirty="0">
                <a:latin typeface="Consolas" panose="020B0609020204030204" pitchFamily="49" charset="0"/>
              </a:rPr>
              <a:t> set */</a:t>
            </a:r>
          </a:p>
          <a:p>
            <a:r>
              <a:rPr lang="es-CO" sz="1100" dirty="0">
                <a:latin typeface="Consolas" panose="020B0609020204030204" pitchFamily="49" charset="0"/>
              </a:rPr>
              <a:t>        FIND NEXT APPEARS WITHIN APPEARS.ALBUM OF ALBUM_RECORD</a:t>
            </a:r>
          </a:p>
          <a:p>
            <a:r>
              <a:rPr lang="es-CO" sz="1100" dirty="0">
                <a:latin typeface="Consolas" panose="020B0609020204030204" pitchFamily="49" charset="0"/>
              </a:rPr>
              <a:t>            ON ERROR EXIT;</a:t>
            </a:r>
          </a:p>
          <a:p>
            <a:r>
              <a:rPr lang="es-CO" sz="1100" dirty="0">
                <a:latin typeface="Consolas" panose="020B0609020204030204" pitchFamily="49" charset="0"/>
              </a:rPr>
              <a:t>    END REPEAT;</a:t>
            </a:r>
          </a:p>
          <a:p>
            <a:r>
              <a:rPr lang="es-CO" sz="1100" dirty="0">
                <a:latin typeface="Consolas" panose="020B0609020204030204" pitchFamily="49" charset="0"/>
              </a:rPr>
              <a:t>END PROCEDURE;</a:t>
            </a:r>
          </a:p>
        </p:txBody>
      </p:sp>
      <p:sp>
        <p:nvSpPr>
          <p:cNvPr id="9" name="CuadroTexto 8">
            <a:extLst>
              <a:ext uri="{FF2B5EF4-FFF2-40B4-BE49-F238E27FC236}">
                <a16:creationId xmlns:a16="http://schemas.microsoft.com/office/drawing/2014/main" id="{7CD37E7E-4AEF-4A17-ACA8-34F5A7E110BD}"/>
              </a:ext>
            </a:extLst>
          </p:cNvPr>
          <p:cNvSpPr txBox="1"/>
          <p:nvPr/>
        </p:nvSpPr>
        <p:spPr>
          <a:xfrm>
            <a:off x="8261131" y="3337317"/>
            <a:ext cx="3354112" cy="938719"/>
          </a:xfrm>
          <a:prstGeom prst="rect">
            <a:avLst/>
          </a:prstGeom>
          <a:solidFill>
            <a:schemeClr val="bg1">
              <a:lumMod val="95000"/>
            </a:schemeClr>
          </a:solidFill>
          <a:ln>
            <a:solidFill>
              <a:schemeClr val="tx1"/>
            </a:solidFill>
          </a:ln>
        </p:spPr>
        <p:txBody>
          <a:bodyPr wrap="square">
            <a:spAutoFit/>
          </a:bodyPr>
          <a:lstStyle>
            <a:defPPr marR="0" lvl="0" algn="l" rtl="0">
              <a:lnSpc>
                <a:spcPct val="100000"/>
              </a:lnSpc>
              <a:spcBef>
                <a:spcPts val="0"/>
              </a:spcBef>
              <a:spcAft>
                <a:spcPts val="0"/>
              </a:spcAft>
            </a:defPPr>
            <a:lvl1pPr>
              <a:defRPr sz="1100">
                <a:latin typeface="Consolas" panose="020B0609020204030204" pitchFamily="49" charset="0"/>
              </a:defRPr>
            </a:lvl1pPr>
          </a:lstStyle>
          <a:p>
            <a:r>
              <a:rPr lang="es-CO" dirty="0"/>
              <a:t>SELECT ARTIST.NAME</a:t>
            </a:r>
          </a:p>
          <a:p>
            <a:r>
              <a:rPr lang="es-CO" dirty="0"/>
              <a:t>FROM ARTIST, APPEARS, ALBUM</a:t>
            </a:r>
          </a:p>
          <a:p>
            <a:r>
              <a:rPr lang="es-CO" dirty="0"/>
              <a:t>WHERE ARTIST.ID = APPEARS.ARTIST_ID</a:t>
            </a:r>
          </a:p>
          <a:p>
            <a:r>
              <a:rPr lang="es-CO" dirty="0"/>
              <a:t>  AND APPEARS.ALBUM_ID = ALBUM.ID</a:t>
            </a:r>
          </a:p>
          <a:p>
            <a:r>
              <a:rPr lang="es-CO" dirty="0"/>
              <a:t>  AND ALBUM.NAME = "Mooshoo Tribute"</a:t>
            </a:r>
          </a:p>
        </p:txBody>
      </p:sp>
      <p:pic>
        <p:nvPicPr>
          <p:cNvPr id="9220" name="Picture 4" descr="Íconos de peligro en SVG, PNG, AI para descargar">
            <a:extLst>
              <a:ext uri="{FF2B5EF4-FFF2-40B4-BE49-F238E27FC236}">
                <a16:creationId xmlns:a16="http://schemas.microsoft.com/office/drawing/2014/main" id="{31E7367B-7C61-4F13-8B08-AC62C6903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725" y="1985262"/>
            <a:ext cx="4077276" cy="4077276"/>
          </a:xfrm>
          <a:prstGeom prst="rect">
            <a:avLst/>
          </a:prstGeom>
          <a:noFill/>
          <a:extLst>
            <a:ext uri="{909E8E84-426E-40DD-AFC4-6F175D3DCCD1}">
              <a14:hiddenFill xmlns:a14="http://schemas.microsoft.com/office/drawing/2010/main">
                <a:solidFill>
                  <a:srgbClr val="FFFFFF"/>
                </a:solidFill>
              </a14:hiddenFill>
            </a:ext>
          </a:extLst>
        </p:spPr>
      </p:pic>
      <p:sp>
        <p:nvSpPr>
          <p:cNvPr id="12" name="Flecha: a la derecha 11">
            <a:extLst>
              <a:ext uri="{FF2B5EF4-FFF2-40B4-BE49-F238E27FC236}">
                <a16:creationId xmlns:a16="http://schemas.microsoft.com/office/drawing/2014/main" id="{B50D3319-458C-46F7-8865-3090AE82DB7C}"/>
              </a:ext>
            </a:extLst>
          </p:cNvPr>
          <p:cNvSpPr/>
          <p:nvPr/>
        </p:nvSpPr>
        <p:spPr>
          <a:xfrm>
            <a:off x="6887332" y="3679770"/>
            <a:ext cx="725214" cy="42566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663917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Primeros sistemas de bases de datos</a:t>
            </a:r>
            <a:endParaRPr dirty="0"/>
          </a:p>
        </p:txBody>
      </p:sp>
      <p:sp>
        <p:nvSpPr>
          <p:cNvPr id="6" name="Google Shape;310;p34">
            <a:extLst>
              <a:ext uri="{FF2B5EF4-FFF2-40B4-BE49-F238E27FC236}">
                <a16:creationId xmlns:a16="http://schemas.microsoft.com/office/drawing/2014/main" id="{036C9223-872D-4A3A-9CA0-1D52BD27DB4F}"/>
              </a:ext>
            </a:extLst>
          </p:cNvPr>
          <p:cNvSpPr txBox="1">
            <a:spLocks noGrp="1"/>
          </p:cNvSpPr>
          <p:nvPr>
            <p:ph type="body" idx="1"/>
          </p:nvPr>
        </p:nvSpPr>
        <p:spPr>
          <a:xfrm>
            <a:off x="936424" y="1161817"/>
            <a:ext cx="6757147" cy="20228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342900" indent="-342900"/>
            <a:r>
              <a:rPr lang="es-MX" sz="2200" dirty="0"/>
              <a:t>Las diferencias y similitudes entre la visión de datos basada en conjuntos (Data Base Set) y las vistas relacionales de los datos.</a:t>
            </a:r>
          </a:p>
          <a:p>
            <a:pPr marL="800100" lvl="1" indent="-342900"/>
            <a:r>
              <a:rPr lang="es-MX" sz="1800" dirty="0"/>
              <a:t>ACM SIGFIDET Workshop on Data Description, Access, and Control, Ann Arbor, Michigan (mayo de 1974)</a:t>
            </a:r>
            <a:endParaRPr lang="es-MX" sz="1600" dirty="0"/>
          </a:p>
        </p:txBody>
      </p:sp>
      <p:pic>
        <p:nvPicPr>
          <p:cNvPr id="3" name="Imagen 2">
            <a:extLst>
              <a:ext uri="{FF2B5EF4-FFF2-40B4-BE49-F238E27FC236}">
                <a16:creationId xmlns:a16="http://schemas.microsoft.com/office/drawing/2014/main" id="{4C10DAC1-8CCE-4510-839B-446846C088C2}"/>
              </a:ext>
            </a:extLst>
          </p:cNvPr>
          <p:cNvPicPr>
            <a:picLocks noChangeAspect="1"/>
          </p:cNvPicPr>
          <p:nvPr/>
        </p:nvPicPr>
        <p:blipFill>
          <a:blip r:embed="rId3"/>
          <a:stretch>
            <a:fillRect/>
          </a:stretch>
        </p:blipFill>
        <p:spPr>
          <a:xfrm>
            <a:off x="1641187" y="3429001"/>
            <a:ext cx="1133475" cy="1419225"/>
          </a:xfrm>
          <a:prstGeom prst="rect">
            <a:avLst/>
          </a:prstGeom>
        </p:spPr>
      </p:pic>
      <p:pic>
        <p:nvPicPr>
          <p:cNvPr id="8" name="Imagen 7">
            <a:extLst>
              <a:ext uri="{FF2B5EF4-FFF2-40B4-BE49-F238E27FC236}">
                <a16:creationId xmlns:a16="http://schemas.microsoft.com/office/drawing/2014/main" id="{9C605C94-A597-4FE1-8C5E-5AC2205D5FD2}"/>
              </a:ext>
            </a:extLst>
          </p:cNvPr>
          <p:cNvPicPr>
            <a:picLocks noChangeAspect="1"/>
          </p:cNvPicPr>
          <p:nvPr/>
        </p:nvPicPr>
        <p:blipFill>
          <a:blip r:embed="rId4"/>
          <a:stretch>
            <a:fillRect/>
          </a:stretch>
        </p:blipFill>
        <p:spPr>
          <a:xfrm>
            <a:off x="3083288" y="3429000"/>
            <a:ext cx="1066800" cy="1419225"/>
          </a:xfrm>
          <a:prstGeom prst="rect">
            <a:avLst/>
          </a:prstGeom>
        </p:spPr>
      </p:pic>
      <p:pic>
        <p:nvPicPr>
          <p:cNvPr id="10" name="Imagen 9">
            <a:extLst>
              <a:ext uri="{FF2B5EF4-FFF2-40B4-BE49-F238E27FC236}">
                <a16:creationId xmlns:a16="http://schemas.microsoft.com/office/drawing/2014/main" id="{E28A7ABB-A47D-4725-9E5E-907B8C9DE462}"/>
              </a:ext>
            </a:extLst>
          </p:cNvPr>
          <p:cNvPicPr>
            <a:picLocks noChangeAspect="1"/>
          </p:cNvPicPr>
          <p:nvPr/>
        </p:nvPicPr>
        <p:blipFill>
          <a:blip r:embed="rId5"/>
          <a:stretch>
            <a:fillRect/>
          </a:stretch>
        </p:blipFill>
        <p:spPr>
          <a:xfrm>
            <a:off x="4484990" y="3429000"/>
            <a:ext cx="1076325" cy="1438275"/>
          </a:xfrm>
          <a:prstGeom prst="rect">
            <a:avLst/>
          </a:prstGeom>
        </p:spPr>
      </p:pic>
      <p:pic>
        <p:nvPicPr>
          <p:cNvPr id="12" name="Imagen 11">
            <a:extLst>
              <a:ext uri="{FF2B5EF4-FFF2-40B4-BE49-F238E27FC236}">
                <a16:creationId xmlns:a16="http://schemas.microsoft.com/office/drawing/2014/main" id="{4EC77D91-BC6C-41BA-8706-FAC88EBBABC3}"/>
              </a:ext>
            </a:extLst>
          </p:cNvPr>
          <p:cNvPicPr>
            <a:picLocks noChangeAspect="1"/>
          </p:cNvPicPr>
          <p:nvPr/>
        </p:nvPicPr>
        <p:blipFill>
          <a:blip r:embed="rId6"/>
          <a:stretch>
            <a:fillRect/>
          </a:stretch>
        </p:blipFill>
        <p:spPr>
          <a:xfrm>
            <a:off x="5860416" y="3433597"/>
            <a:ext cx="1085850" cy="1438275"/>
          </a:xfrm>
          <a:prstGeom prst="rect">
            <a:avLst/>
          </a:prstGeom>
        </p:spPr>
      </p:pic>
      <p:sp>
        <p:nvSpPr>
          <p:cNvPr id="15" name="CuadroTexto 14">
            <a:extLst>
              <a:ext uri="{FF2B5EF4-FFF2-40B4-BE49-F238E27FC236}">
                <a16:creationId xmlns:a16="http://schemas.microsoft.com/office/drawing/2014/main" id="{D054610C-213F-4023-BB75-9CDB6FF50743}"/>
              </a:ext>
            </a:extLst>
          </p:cNvPr>
          <p:cNvSpPr txBox="1"/>
          <p:nvPr/>
        </p:nvSpPr>
        <p:spPr>
          <a:xfrm>
            <a:off x="1714628" y="4897249"/>
            <a:ext cx="986592" cy="307777"/>
          </a:xfrm>
          <a:prstGeom prst="rect">
            <a:avLst/>
          </a:prstGeom>
          <a:noFill/>
        </p:spPr>
        <p:txBody>
          <a:bodyPr wrap="square">
            <a:spAutoFit/>
          </a:bodyPr>
          <a:lstStyle/>
          <a:p>
            <a:pPr algn="ctr"/>
            <a:r>
              <a:rPr lang="es-CO" dirty="0"/>
              <a:t>Bachman</a:t>
            </a:r>
          </a:p>
        </p:txBody>
      </p:sp>
      <p:sp>
        <p:nvSpPr>
          <p:cNvPr id="16" name="CuadroTexto 15">
            <a:extLst>
              <a:ext uri="{FF2B5EF4-FFF2-40B4-BE49-F238E27FC236}">
                <a16:creationId xmlns:a16="http://schemas.microsoft.com/office/drawing/2014/main" id="{9407A9FC-E745-4B36-B83F-01DC9CEE1C27}"/>
              </a:ext>
            </a:extLst>
          </p:cNvPr>
          <p:cNvSpPr txBox="1"/>
          <p:nvPr/>
        </p:nvSpPr>
        <p:spPr>
          <a:xfrm>
            <a:off x="3123392" y="4874659"/>
            <a:ext cx="986592" cy="307777"/>
          </a:xfrm>
          <a:prstGeom prst="rect">
            <a:avLst/>
          </a:prstGeom>
          <a:noFill/>
        </p:spPr>
        <p:txBody>
          <a:bodyPr wrap="square">
            <a:spAutoFit/>
          </a:bodyPr>
          <a:lstStyle/>
          <a:p>
            <a:pPr algn="ctr"/>
            <a:r>
              <a:rPr lang="es-CO" dirty="0"/>
              <a:t>Codd</a:t>
            </a:r>
          </a:p>
        </p:txBody>
      </p:sp>
      <p:sp>
        <p:nvSpPr>
          <p:cNvPr id="17" name="CuadroTexto 16">
            <a:extLst>
              <a:ext uri="{FF2B5EF4-FFF2-40B4-BE49-F238E27FC236}">
                <a16:creationId xmlns:a16="http://schemas.microsoft.com/office/drawing/2014/main" id="{3953B4A5-3BA2-42CD-887C-F4888FC7B008}"/>
              </a:ext>
            </a:extLst>
          </p:cNvPr>
          <p:cNvSpPr txBox="1"/>
          <p:nvPr/>
        </p:nvSpPr>
        <p:spPr>
          <a:xfrm>
            <a:off x="4550208" y="4902279"/>
            <a:ext cx="986592" cy="307777"/>
          </a:xfrm>
          <a:prstGeom prst="rect">
            <a:avLst/>
          </a:prstGeom>
          <a:noFill/>
        </p:spPr>
        <p:txBody>
          <a:bodyPr wrap="square">
            <a:spAutoFit/>
          </a:bodyPr>
          <a:lstStyle/>
          <a:p>
            <a:pPr algn="ctr"/>
            <a:r>
              <a:rPr lang="es-CO" dirty="0"/>
              <a:t>Gray</a:t>
            </a:r>
          </a:p>
        </p:txBody>
      </p:sp>
      <p:sp>
        <p:nvSpPr>
          <p:cNvPr id="18" name="CuadroTexto 17">
            <a:extLst>
              <a:ext uri="{FF2B5EF4-FFF2-40B4-BE49-F238E27FC236}">
                <a16:creationId xmlns:a16="http://schemas.microsoft.com/office/drawing/2014/main" id="{CFF60C49-876E-400D-853C-F1C0F1BD1F9C}"/>
              </a:ext>
            </a:extLst>
          </p:cNvPr>
          <p:cNvSpPr txBox="1"/>
          <p:nvPr/>
        </p:nvSpPr>
        <p:spPr>
          <a:xfrm>
            <a:off x="5667694" y="4881935"/>
            <a:ext cx="1417031" cy="307777"/>
          </a:xfrm>
          <a:prstGeom prst="rect">
            <a:avLst/>
          </a:prstGeom>
          <a:noFill/>
        </p:spPr>
        <p:txBody>
          <a:bodyPr wrap="square">
            <a:spAutoFit/>
          </a:bodyPr>
          <a:lstStyle/>
          <a:p>
            <a:pPr algn="ctr"/>
            <a:r>
              <a:rPr lang="es-CO" dirty="0"/>
              <a:t>Stonebraker</a:t>
            </a:r>
          </a:p>
        </p:txBody>
      </p:sp>
      <p:pic>
        <p:nvPicPr>
          <p:cNvPr id="20" name="Imagen 19">
            <a:extLst>
              <a:ext uri="{FF2B5EF4-FFF2-40B4-BE49-F238E27FC236}">
                <a16:creationId xmlns:a16="http://schemas.microsoft.com/office/drawing/2014/main" id="{EB29F8E8-7FFF-4604-B26D-53114591E371}"/>
              </a:ext>
            </a:extLst>
          </p:cNvPr>
          <p:cNvPicPr>
            <a:picLocks noChangeAspect="1"/>
          </p:cNvPicPr>
          <p:nvPr/>
        </p:nvPicPr>
        <p:blipFill>
          <a:blip r:embed="rId7"/>
          <a:stretch>
            <a:fillRect/>
          </a:stretch>
        </p:blipFill>
        <p:spPr>
          <a:xfrm>
            <a:off x="8372988" y="1430792"/>
            <a:ext cx="3213662" cy="5270513"/>
          </a:xfrm>
          <a:prstGeom prst="rect">
            <a:avLst/>
          </a:prstGeom>
        </p:spPr>
      </p:pic>
    </p:spTree>
    <p:extLst>
      <p:ext uri="{BB962C8B-B14F-4D97-AF65-F5344CB8AC3E}">
        <p14:creationId xmlns:p14="http://schemas.microsoft.com/office/powerpoint/2010/main" val="2945799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Modelo relacional</a:t>
            </a:r>
            <a:endParaRPr dirty="0"/>
          </a:p>
        </p:txBody>
      </p:sp>
      <p:sp>
        <p:nvSpPr>
          <p:cNvPr id="6" name="Google Shape;310;p34">
            <a:extLst>
              <a:ext uri="{FF2B5EF4-FFF2-40B4-BE49-F238E27FC236}">
                <a16:creationId xmlns:a16="http://schemas.microsoft.com/office/drawing/2014/main" id="{036C9223-872D-4A3A-9CA0-1D52BD27DB4F}"/>
              </a:ext>
            </a:extLst>
          </p:cNvPr>
          <p:cNvSpPr txBox="1">
            <a:spLocks noGrp="1"/>
          </p:cNvSpPr>
          <p:nvPr>
            <p:ph type="body" idx="1"/>
          </p:nvPr>
        </p:nvSpPr>
        <p:spPr>
          <a:xfrm>
            <a:off x="916650" y="1045538"/>
            <a:ext cx="6615259" cy="342594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342900" indent="-342900"/>
            <a:r>
              <a:rPr lang="es-MX" sz="2200" b="1" dirty="0"/>
              <a:t>Estructura</a:t>
            </a:r>
            <a:r>
              <a:rPr lang="es-MX" sz="2200" dirty="0"/>
              <a:t>: La definición de las relaciones de la base de datos y de su contenido es independiente de su representación física.</a:t>
            </a:r>
          </a:p>
          <a:p>
            <a:pPr marL="342900" indent="-342900"/>
            <a:r>
              <a:rPr lang="es-MX" sz="2200" b="1" dirty="0"/>
              <a:t>Integridad</a:t>
            </a:r>
            <a:r>
              <a:rPr lang="es-MX" sz="2200" dirty="0"/>
              <a:t>: Garantiza que el contenido de la base de datos cumpla con restricciones.</a:t>
            </a:r>
          </a:p>
          <a:p>
            <a:pPr marL="342900" indent="-342900"/>
            <a:r>
              <a:rPr lang="es-MX" sz="2200" b="1" dirty="0"/>
              <a:t>Manipulación</a:t>
            </a:r>
            <a:r>
              <a:rPr lang="es-MX" sz="2200" dirty="0"/>
              <a:t>: API declarativa para acceder y modificar el contenido de la base de datos a través de relaciones (conjuntos).</a:t>
            </a:r>
          </a:p>
        </p:txBody>
      </p:sp>
      <p:pic>
        <p:nvPicPr>
          <p:cNvPr id="7" name="Imagen 6">
            <a:extLst>
              <a:ext uri="{FF2B5EF4-FFF2-40B4-BE49-F238E27FC236}">
                <a16:creationId xmlns:a16="http://schemas.microsoft.com/office/drawing/2014/main" id="{B69D4CA1-47FF-4947-AE26-4C5E3B077605}"/>
              </a:ext>
            </a:extLst>
          </p:cNvPr>
          <p:cNvPicPr>
            <a:picLocks noChangeAspect="1"/>
          </p:cNvPicPr>
          <p:nvPr/>
        </p:nvPicPr>
        <p:blipFill>
          <a:blip r:embed="rId3"/>
          <a:stretch>
            <a:fillRect/>
          </a:stretch>
        </p:blipFill>
        <p:spPr>
          <a:xfrm>
            <a:off x="7740869" y="935179"/>
            <a:ext cx="4162096" cy="5310955"/>
          </a:xfrm>
          <a:prstGeom prst="rect">
            <a:avLst/>
          </a:prstGeom>
        </p:spPr>
      </p:pic>
      <p:sp>
        <p:nvSpPr>
          <p:cNvPr id="9" name="CuadroTexto 8">
            <a:extLst>
              <a:ext uri="{FF2B5EF4-FFF2-40B4-BE49-F238E27FC236}">
                <a16:creationId xmlns:a16="http://schemas.microsoft.com/office/drawing/2014/main" id="{7FA6D03A-54F1-4996-8065-74FFBA717881}"/>
              </a:ext>
            </a:extLst>
          </p:cNvPr>
          <p:cNvSpPr txBox="1"/>
          <p:nvPr/>
        </p:nvSpPr>
        <p:spPr>
          <a:xfrm>
            <a:off x="9499813" y="6092245"/>
            <a:ext cx="795070" cy="307777"/>
          </a:xfrm>
          <a:prstGeom prst="rect">
            <a:avLst/>
          </a:prstGeom>
          <a:noFill/>
        </p:spPr>
        <p:txBody>
          <a:bodyPr wrap="square" rtlCol="0">
            <a:spAutoFit/>
          </a:bodyPr>
          <a:lstStyle/>
          <a:p>
            <a:pPr algn="ctr"/>
            <a:r>
              <a:rPr lang="es-CO" dirty="0">
                <a:latin typeface="Roboto" panose="02000000000000000000" pitchFamily="2" charset="0"/>
                <a:ea typeface="Roboto" panose="02000000000000000000" pitchFamily="2" charset="0"/>
                <a:hlinkClick r:id="rId4"/>
              </a:rPr>
              <a:t>Enlace</a:t>
            </a:r>
            <a:endParaRPr lang="es-CO"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123401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Modelo relacional</a:t>
            </a:r>
            <a:endParaRPr dirty="0"/>
          </a:p>
        </p:txBody>
      </p:sp>
      <p:sp>
        <p:nvSpPr>
          <p:cNvPr id="6" name="Google Shape;310;p34">
            <a:extLst>
              <a:ext uri="{FF2B5EF4-FFF2-40B4-BE49-F238E27FC236}">
                <a16:creationId xmlns:a16="http://schemas.microsoft.com/office/drawing/2014/main" id="{036C9223-872D-4A3A-9CA0-1D52BD27DB4F}"/>
              </a:ext>
            </a:extLst>
          </p:cNvPr>
          <p:cNvSpPr txBox="1">
            <a:spLocks noGrp="1"/>
          </p:cNvSpPr>
          <p:nvPr>
            <p:ph type="body" idx="1"/>
          </p:nvPr>
        </p:nvSpPr>
        <p:spPr>
          <a:xfrm>
            <a:off x="916650" y="1045538"/>
            <a:ext cx="6615259" cy="342594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342900" indent="-342900"/>
            <a:r>
              <a:rPr lang="es-MX" sz="2200" b="1" dirty="0"/>
              <a:t>Estructura</a:t>
            </a:r>
            <a:r>
              <a:rPr lang="es-MX" sz="2200" dirty="0"/>
              <a:t>: La definición de las relaciones de la base de datos y de su contenido es independiente de su representación física.</a:t>
            </a:r>
          </a:p>
          <a:p>
            <a:pPr marL="342900" indent="-342900"/>
            <a:r>
              <a:rPr lang="es-MX" sz="2200" b="1" dirty="0"/>
              <a:t>Integridad</a:t>
            </a:r>
            <a:r>
              <a:rPr lang="es-MX" sz="2200" dirty="0"/>
              <a:t>: Garantiza que el contenido de la base de datos cumpla con restricciones.</a:t>
            </a:r>
          </a:p>
          <a:p>
            <a:pPr marL="342900" indent="-342900"/>
            <a:r>
              <a:rPr lang="es-MX" sz="2200" b="1" dirty="0"/>
              <a:t>Manipulación</a:t>
            </a:r>
            <a:r>
              <a:rPr lang="es-MX" sz="2200" dirty="0"/>
              <a:t>: API declarativa para acceder y modificar el contenido de la base de datos a través de relaciones (conjuntos).</a:t>
            </a:r>
          </a:p>
        </p:txBody>
      </p:sp>
      <p:sp>
        <p:nvSpPr>
          <p:cNvPr id="9" name="CuadroTexto 8">
            <a:extLst>
              <a:ext uri="{FF2B5EF4-FFF2-40B4-BE49-F238E27FC236}">
                <a16:creationId xmlns:a16="http://schemas.microsoft.com/office/drawing/2014/main" id="{7FA6D03A-54F1-4996-8065-74FFBA717881}"/>
              </a:ext>
            </a:extLst>
          </p:cNvPr>
          <p:cNvSpPr txBox="1"/>
          <p:nvPr/>
        </p:nvSpPr>
        <p:spPr>
          <a:xfrm>
            <a:off x="9499813" y="6092245"/>
            <a:ext cx="795070" cy="307777"/>
          </a:xfrm>
          <a:prstGeom prst="rect">
            <a:avLst/>
          </a:prstGeom>
          <a:noFill/>
        </p:spPr>
        <p:txBody>
          <a:bodyPr wrap="square" rtlCol="0">
            <a:spAutoFit/>
          </a:bodyPr>
          <a:lstStyle/>
          <a:p>
            <a:pPr algn="ctr"/>
            <a:r>
              <a:rPr lang="es-CO" dirty="0">
                <a:latin typeface="Roboto" panose="02000000000000000000" pitchFamily="2" charset="0"/>
                <a:ea typeface="Roboto" panose="02000000000000000000" pitchFamily="2" charset="0"/>
                <a:hlinkClick r:id="rId3"/>
              </a:rPr>
              <a:t>Enlace</a:t>
            </a:r>
            <a:endParaRPr lang="es-CO"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8098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3"/>
          <p:cNvSpPr/>
          <p:nvPr/>
        </p:nvSpPr>
        <p:spPr>
          <a:xfrm>
            <a:off x="11347918" y="6390907"/>
            <a:ext cx="178335" cy="178335"/>
          </a:xfrm>
          <a:prstGeom prst="rect">
            <a:avLst/>
          </a:prstGeom>
          <a:solidFill>
            <a:srgbClr val="F8A02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1" name="Google Shape;301;p33"/>
          <p:cNvSpPr/>
          <p:nvPr/>
        </p:nvSpPr>
        <p:spPr>
          <a:xfrm>
            <a:off x="11042181" y="6386352"/>
            <a:ext cx="178335" cy="178335"/>
          </a:xfrm>
          <a:prstGeom prst="rect">
            <a:avLst/>
          </a:prstGeom>
          <a:solidFill>
            <a:srgbClr val="8CC6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2" name="Google Shape;302;p33"/>
          <p:cNvSpPr/>
          <p:nvPr/>
        </p:nvSpPr>
        <p:spPr>
          <a:xfrm>
            <a:off x="10736444" y="6390907"/>
            <a:ext cx="178335" cy="178335"/>
          </a:xfrm>
          <a:prstGeom prst="rect">
            <a:avLst/>
          </a:prstGeom>
          <a:solidFill>
            <a:srgbClr val="701E5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3" name="Google Shape;303;p33"/>
          <p:cNvSpPr txBox="1">
            <a:spLocks noGrp="1"/>
          </p:cNvSpPr>
          <p:nvPr>
            <p:ph type="body" idx="1"/>
          </p:nvPr>
        </p:nvSpPr>
        <p:spPr>
          <a:xfrm>
            <a:off x="838200" y="1318000"/>
            <a:ext cx="10565400" cy="4859100"/>
          </a:xfrm>
          <a:prstGeom prst="rect">
            <a:avLst/>
          </a:prstGeom>
        </p:spPr>
        <p:txBody>
          <a:bodyPr spcFirstLastPara="1" wrap="square" lIns="91425" tIns="45700" rIns="91425" bIns="45700" anchor="t" anchorCtr="0">
            <a:noAutofit/>
          </a:bodyPr>
          <a:lstStyle/>
          <a:p>
            <a:pPr indent="-400050">
              <a:spcBef>
                <a:spcPts val="0"/>
              </a:spcBef>
              <a:buSzPts val="2700"/>
            </a:pPr>
            <a:r>
              <a:rPr lang="es-MX" sz="2700" dirty="0"/>
              <a:t>¿Qué es la lógica?</a:t>
            </a:r>
          </a:p>
          <a:p>
            <a:pPr marL="457200" lvl="0" indent="-400050" algn="l" rtl="0">
              <a:spcBef>
                <a:spcPts val="0"/>
              </a:spcBef>
              <a:spcAft>
                <a:spcPts val="0"/>
              </a:spcAft>
              <a:buSzPts val="2700"/>
              <a:buChar char="●"/>
            </a:pPr>
            <a:r>
              <a:rPr lang="es-MX" sz="2700" dirty="0"/>
              <a:t>Lógica proposicional</a:t>
            </a:r>
          </a:p>
          <a:p>
            <a:pPr marL="457200" lvl="0" indent="-400050" algn="l" rtl="0">
              <a:spcBef>
                <a:spcPts val="0"/>
              </a:spcBef>
              <a:spcAft>
                <a:spcPts val="0"/>
              </a:spcAft>
              <a:buSzPts val="2700"/>
              <a:buChar char="●"/>
            </a:pPr>
            <a:r>
              <a:rPr lang="es-MX" sz="2700" b="1" dirty="0">
                <a:solidFill>
                  <a:schemeClr val="accent2"/>
                </a:solidFill>
              </a:rPr>
              <a:t>Proposiciones compuestas</a:t>
            </a:r>
          </a:p>
          <a:p>
            <a:pPr marL="457200" lvl="0" indent="-400050" algn="l" rtl="0">
              <a:spcBef>
                <a:spcPts val="0"/>
              </a:spcBef>
              <a:spcAft>
                <a:spcPts val="0"/>
              </a:spcAft>
              <a:buSzPts val="2700"/>
              <a:buChar char="●"/>
            </a:pPr>
            <a:r>
              <a:rPr lang="es-MX" sz="2700" dirty="0"/>
              <a:t>Conectores lógicos – Parte I</a:t>
            </a:r>
          </a:p>
          <a:p>
            <a:pPr indent="-400050">
              <a:spcBef>
                <a:spcPts val="0"/>
              </a:spcBef>
              <a:buSzPts val="2700"/>
            </a:pPr>
            <a:r>
              <a:rPr lang="es-MX" sz="2700" dirty="0"/>
              <a:t>Conectores lógicos – Parte II</a:t>
            </a:r>
          </a:p>
          <a:p>
            <a:pPr marL="457200" lvl="0" indent="-400050" algn="l" rtl="0">
              <a:spcBef>
                <a:spcPts val="0"/>
              </a:spcBef>
              <a:spcAft>
                <a:spcPts val="0"/>
              </a:spcAft>
              <a:buSzPts val="2700"/>
              <a:buChar char="●"/>
            </a:pPr>
            <a:r>
              <a:rPr lang="es-MX" sz="2700" dirty="0"/>
              <a:t>Traducción de enunciado</a:t>
            </a:r>
          </a:p>
          <a:p>
            <a:pPr indent="-400050">
              <a:spcBef>
                <a:spcPts val="0"/>
              </a:spcBef>
              <a:buSzPts val="2700"/>
            </a:pPr>
            <a:r>
              <a:rPr lang="es-MX" sz="2700" dirty="0">
                <a:solidFill>
                  <a:schemeClr val="tx1"/>
                </a:solidFill>
              </a:rPr>
              <a:t>Reglas de prioridad</a:t>
            </a:r>
            <a:endParaRPr lang="es-MX" sz="2700" dirty="0"/>
          </a:p>
          <a:p>
            <a:pPr marL="457200" lvl="0" indent="-400050" algn="l" rtl="0">
              <a:spcBef>
                <a:spcPts val="0"/>
              </a:spcBef>
              <a:spcAft>
                <a:spcPts val="0"/>
              </a:spcAft>
              <a:buSzPts val="2700"/>
              <a:buChar char="●"/>
            </a:pPr>
            <a:endParaRPr lang="es-MX" dirty="0"/>
          </a:p>
          <a:p>
            <a:pPr marL="0" lvl="0" indent="0" algn="l" rtl="0">
              <a:spcBef>
                <a:spcPts val="1000"/>
              </a:spcBef>
              <a:spcAft>
                <a:spcPts val="0"/>
              </a:spcAft>
              <a:buNone/>
            </a:pPr>
            <a:endParaRPr dirty="0"/>
          </a:p>
        </p:txBody>
      </p:sp>
      <p:sp>
        <p:nvSpPr>
          <p:cNvPr id="304" name="Google Shape;304;p33"/>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Agenda</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3" name="Título 2">
            <a:extLst>
              <a:ext uri="{FF2B5EF4-FFF2-40B4-BE49-F238E27FC236}">
                <a16:creationId xmlns:a16="http://schemas.microsoft.com/office/drawing/2014/main" id="{C98C59EC-F126-45E7-B7C1-9AB9A32ED14F}"/>
              </a:ext>
            </a:extLst>
          </p:cNvPr>
          <p:cNvSpPr>
            <a:spLocks noGrp="1"/>
          </p:cNvSpPr>
          <p:nvPr>
            <p:ph type="title"/>
          </p:nvPr>
        </p:nvSpPr>
        <p:spPr/>
        <p:txBody>
          <a:bodyPr/>
          <a:lstStyle/>
          <a:p>
            <a:r>
              <a:rPr lang="es-CO" dirty="0"/>
              <a:t>Aplicaciones de las bases de datos</a:t>
            </a:r>
          </a:p>
        </p:txBody>
      </p:sp>
      <p:sp>
        <p:nvSpPr>
          <p:cNvPr id="6" name="Google Shape;310;p34">
            <a:extLst>
              <a:ext uri="{FF2B5EF4-FFF2-40B4-BE49-F238E27FC236}">
                <a16:creationId xmlns:a16="http://schemas.microsoft.com/office/drawing/2014/main" id="{CF851078-B9A5-498B-8A59-BAB678895DC4}"/>
              </a:ext>
            </a:extLst>
          </p:cNvPr>
          <p:cNvSpPr txBox="1">
            <a:spLocks noGrp="1"/>
          </p:cNvSpPr>
          <p:nvPr>
            <p:ph type="body" idx="1"/>
          </p:nvPr>
        </p:nvSpPr>
        <p:spPr>
          <a:xfrm>
            <a:off x="916650" y="999331"/>
            <a:ext cx="10515600" cy="4975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342900" indent="-342900"/>
            <a:r>
              <a:rPr lang="es-MX" sz="2200" b="1" dirty="0"/>
              <a:t>Información empresarial</a:t>
            </a:r>
          </a:p>
          <a:p>
            <a:pPr marL="800100" lvl="1" indent="-342900"/>
            <a:r>
              <a:rPr lang="es-MX" sz="2000" dirty="0"/>
              <a:t>Ventas: clientes, productos, compras</a:t>
            </a:r>
          </a:p>
          <a:p>
            <a:pPr marL="800100" lvl="1" indent="-342900"/>
            <a:r>
              <a:rPr lang="es-MX" sz="2000" dirty="0"/>
              <a:t>Contabilidad: pagos, recibos, activos</a:t>
            </a:r>
          </a:p>
          <a:p>
            <a:pPr marL="800100" lvl="1" indent="-342900"/>
            <a:r>
              <a:rPr lang="es-MX" sz="2000" dirty="0"/>
              <a:t>Recursos Humanos: información sobre empleados, salarios, nómina e impuestos</a:t>
            </a:r>
            <a:endParaRPr lang="es-MX" sz="1800" dirty="0"/>
          </a:p>
          <a:p>
            <a:pPr marL="342900" indent="-342900"/>
            <a:r>
              <a:rPr lang="es-MX" sz="2200" b="1" dirty="0"/>
              <a:t>Manufactura</a:t>
            </a:r>
          </a:p>
          <a:p>
            <a:pPr marL="800100" lvl="1" indent="-342900"/>
            <a:r>
              <a:rPr lang="es-MX" sz="2000" dirty="0"/>
              <a:t>Gestión de la producción, inventarios, pedidos y cadena de suministro</a:t>
            </a:r>
          </a:p>
          <a:p>
            <a:pPr marL="342900" indent="-342900"/>
            <a:r>
              <a:rPr lang="es-MX" sz="2200" b="1" dirty="0"/>
              <a:t>Banca y finanzas</a:t>
            </a:r>
          </a:p>
          <a:p>
            <a:pPr marL="800100" lvl="1" indent="-342900"/>
            <a:r>
              <a:rPr lang="es-MX" sz="2000" dirty="0"/>
              <a:t>Información de clientes, cuentas, préstamos y transacciones bancarias</a:t>
            </a:r>
          </a:p>
          <a:p>
            <a:pPr marL="800100" lvl="1" indent="-342900"/>
            <a:r>
              <a:rPr lang="es-MX" sz="2000" dirty="0"/>
              <a:t>Transacciones con tarjetas de crédito</a:t>
            </a:r>
          </a:p>
          <a:p>
            <a:pPr marL="800100" lvl="1" indent="-342900"/>
            <a:r>
              <a:rPr lang="es-MX" sz="2000" dirty="0"/>
              <a:t>Finanzas: compras y ventas de instrumentos financieros (por ejemplo, acciones y bonos), almacenamiento de datos de mercado en tiempo real</a:t>
            </a:r>
          </a:p>
          <a:p>
            <a:pPr marL="342900" indent="-342900"/>
            <a:r>
              <a:rPr lang="es-MX" sz="2200" b="1" dirty="0"/>
              <a:t>Universidades</a:t>
            </a:r>
          </a:p>
          <a:p>
            <a:pPr marL="800100" lvl="1" indent="-342900"/>
            <a:r>
              <a:rPr lang="es-MX" sz="2000" dirty="0"/>
              <a:t>Matrícula (registro) y calificaciones</a:t>
            </a:r>
          </a:p>
        </p:txBody>
      </p:sp>
    </p:spTree>
    <p:extLst>
      <p:ext uri="{BB962C8B-B14F-4D97-AF65-F5344CB8AC3E}">
        <p14:creationId xmlns:p14="http://schemas.microsoft.com/office/powerpoint/2010/main" val="3747092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4"/>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Jerarquía de memoria</a:t>
            </a:r>
            <a:endParaRPr dirty="0"/>
          </a:p>
        </p:txBody>
      </p:sp>
      <p:sp>
        <p:nvSpPr>
          <p:cNvPr id="10" name="Google Shape;310;p34">
            <a:extLst>
              <a:ext uri="{FF2B5EF4-FFF2-40B4-BE49-F238E27FC236}">
                <a16:creationId xmlns:a16="http://schemas.microsoft.com/office/drawing/2014/main" id="{9336861D-8C76-497B-B73D-456F9AA36823}"/>
              </a:ext>
            </a:extLst>
          </p:cNvPr>
          <p:cNvSpPr txBox="1">
            <a:spLocks noGrp="1"/>
          </p:cNvSpPr>
          <p:nvPr>
            <p:ph type="body" idx="1"/>
          </p:nvPr>
        </p:nvSpPr>
        <p:spPr>
          <a:xfrm>
            <a:off x="916649" y="999332"/>
            <a:ext cx="10734067" cy="17754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342900" indent="-342900"/>
            <a:r>
              <a:rPr lang="es-MX" sz="2200" dirty="0"/>
              <a:t>¿Qué pasa si la computadora se bloquea mientras nuestro programa está actualizando un registro?</a:t>
            </a:r>
          </a:p>
          <a:p>
            <a:pPr marL="342900" indent="-342900"/>
            <a:r>
              <a:rPr lang="es-MX" sz="2200" dirty="0"/>
              <a:t>¿Qué ocurre si queremos replicar la base de datos en múltiples máquinas para lograr alta disponibilidad?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4"/>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Jerarquía de memoria</a:t>
            </a:r>
            <a:endParaRPr dirty="0"/>
          </a:p>
        </p:txBody>
      </p:sp>
      <p:grpSp>
        <p:nvGrpSpPr>
          <p:cNvPr id="13" name="Grupo 12">
            <a:extLst>
              <a:ext uri="{FF2B5EF4-FFF2-40B4-BE49-F238E27FC236}">
                <a16:creationId xmlns:a16="http://schemas.microsoft.com/office/drawing/2014/main" id="{FFEA3C57-78BB-4E1E-AA9A-87CC4F9DDA7D}"/>
              </a:ext>
            </a:extLst>
          </p:cNvPr>
          <p:cNvGrpSpPr/>
          <p:nvPr/>
        </p:nvGrpSpPr>
        <p:grpSpPr>
          <a:xfrm>
            <a:off x="4548224" y="1276469"/>
            <a:ext cx="5236329" cy="5374321"/>
            <a:chOff x="4217148" y="1276469"/>
            <a:chExt cx="5236329" cy="5374321"/>
          </a:xfrm>
        </p:grpSpPr>
        <p:grpSp>
          <p:nvGrpSpPr>
            <p:cNvPr id="5" name="Grupo 4">
              <a:extLst>
                <a:ext uri="{FF2B5EF4-FFF2-40B4-BE49-F238E27FC236}">
                  <a16:creationId xmlns:a16="http://schemas.microsoft.com/office/drawing/2014/main" id="{141C2FB7-C232-4A74-8285-591EC8D129B4}"/>
                </a:ext>
              </a:extLst>
            </p:cNvPr>
            <p:cNvGrpSpPr/>
            <p:nvPr/>
          </p:nvGrpSpPr>
          <p:grpSpPr>
            <a:xfrm>
              <a:off x="4217148" y="1276469"/>
              <a:ext cx="5236329" cy="5374321"/>
              <a:chOff x="4106789" y="1229172"/>
              <a:chExt cx="5236329" cy="5374321"/>
            </a:xfrm>
          </p:grpSpPr>
          <p:sp>
            <p:nvSpPr>
              <p:cNvPr id="4" name="CuadroTexto 3">
                <a:extLst>
                  <a:ext uri="{FF2B5EF4-FFF2-40B4-BE49-F238E27FC236}">
                    <a16:creationId xmlns:a16="http://schemas.microsoft.com/office/drawing/2014/main" id="{6FBECF27-068B-4AFF-89E7-919463CB5082}"/>
                  </a:ext>
                </a:extLst>
              </p:cNvPr>
              <p:cNvSpPr txBox="1"/>
              <p:nvPr/>
            </p:nvSpPr>
            <p:spPr>
              <a:xfrm>
                <a:off x="5991856" y="1229172"/>
                <a:ext cx="1466194" cy="307777"/>
              </a:xfrm>
              <a:prstGeom prst="rect">
                <a:avLst/>
              </a:prstGeom>
              <a:solidFill>
                <a:schemeClr val="bg1">
                  <a:lumMod val="85000"/>
                </a:schemeClr>
              </a:solidFill>
              <a:ln w="38100">
                <a:solidFill>
                  <a:schemeClr val="bg1">
                    <a:lumMod val="50000"/>
                  </a:schemeClr>
                </a:solidFill>
              </a:ln>
            </p:spPr>
            <p:txBody>
              <a:bodyPr wrap="square" rtlCol="0">
                <a:spAutoFit/>
              </a:bodyPr>
              <a:lstStyle/>
              <a:p>
                <a:pPr algn="ctr"/>
                <a:r>
                  <a:rPr lang="es-CO" b="1" dirty="0">
                    <a:solidFill>
                      <a:schemeClr val="bg1">
                        <a:lumMod val="50000"/>
                      </a:schemeClr>
                    </a:solidFill>
                    <a:latin typeface="Roboto" panose="02000000000000000000" pitchFamily="2" charset="0"/>
                    <a:ea typeface="Roboto" panose="02000000000000000000" pitchFamily="2" charset="0"/>
                  </a:rPr>
                  <a:t>CPU Registers</a:t>
                </a:r>
              </a:p>
            </p:txBody>
          </p:sp>
          <p:sp>
            <p:nvSpPr>
              <p:cNvPr id="7" name="CuadroTexto 6">
                <a:extLst>
                  <a:ext uri="{FF2B5EF4-FFF2-40B4-BE49-F238E27FC236}">
                    <a16:creationId xmlns:a16="http://schemas.microsoft.com/office/drawing/2014/main" id="{009D7268-6E04-485B-BF0E-DFD80ACD7668}"/>
                  </a:ext>
                </a:extLst>
              </p:cNvPr>
              <p:cNvSpPr txBox="1"/>
              <p:nvPr/>
            </p:nvSpPr>
            <p:spPr>
              <a:xfrm>
                <a:off x="5718268" y="2132824"/>
                <a:ext cx="2013370" cy="338554"/>
              </a:xfrm>
              <a:prstGeom prst="rect">
                <a:avLst/>
              </a:prstGeom>
              <a:solidFill>
                <a:schemeClr val="bg1">
                  <a:lumMod val="85000"/>
                </a:schemeClr>
              </a:solidFill>
              <a:ln w="38100">
                <a:solidFill>
                  <a:schemeClr val="bg1">
                    <a:lumMod val="50000"/>
                  </a:schemeClr>
                </a:solidFill>
              </a:ln>
            </p:spPr>
            <p:txBody>
              <a:bodyPr wrap="square" rtlCol="0">
                <a:spAutoFit/>
              </a:bodyPr>
              <a:lstStyle/>
              <a:p>
                <a:pPr algn="ctr"/>
                <a:r>
                  <a:rPr lang="es-CO" sz="1600" b="1" dirty="0">
                    <a:solidFill>
                      <a:schemeClr val="bg1">
                        <a:lumMod val="50000"/>
                      </a:schemeClr>
                    </a:solidFill>
                    <a:latin typeface="Roboto" panose="02000000000000000000" pitchFamily="2" charset="0"/>
                    <a:ea typeface="Roboto" panose="02000000000000000000" pitchFamily="2" charset="0"/>
                  </a:rPr>
                  <a:t>CPU Caches</a:t>
                </a:r>
              </a:p>
            </p:txBody>
          </p:sp>
          <p:sp>
            <p:nvSpPr>
              <p:cNvPr id="8" name="CuadroTexto 7">
                <a:extLst>
                  <a:ext uri="{FF2B5EF4-FFF2-40B4-BE49-F238E27FC236}">
                    <a16:creationId xmlns:a16="http://schemas.microsoft.com/office/drawing/2014/main" id="{044378EA-318A-4276-B940-C0688A996EE9}"/>
                  </a:ext>
                </a:extLst>
              </p:cNvPr>
              <p:cNvSpPr txBox="1"/>
              <p:nvPr/>
            </p:nvSpPr>
            <p:spPr>
              <a:xfrm>
                <a:off x="5467128" y="3067253"/>
                <a:ext cx="2630532" cy="369332"/>
              </a:xfrm>
              <a:prstGeom prst="rect">
                <a:avLst/>
              </a:prstGeom>
              <a:solidFill>
                <a:schemeClr val="bg1">
                  <a:lumMod val="85000"/>
                </a:schemeClr>
              </a:solidFill>
              <a:ln w="38100">
                <a:solidFill>
                  <a:schemeClr val="bg1">
                    <a:lumMod val="50000"/>
                  </a:schemeClr>
                </a:solidFill>
              </a:ln>
            </p:spPr>
            <p:txBody>
              <a:bodyPr wrap="square" rtlCol="0">
                <a:spAutoFit/>
              </a:bodyPr>
              <a:lstStyle/>
              <a:p>
                <a:pPr algn="ctr"/>
                <a:r>
                  <a:rPr lang="es-CO" sz="1800" b="1" dirty="0">
                    <a:solidFill>
                      <a:schemeClr val="bg1">
                        <a:lumMod val="50000"/>
                      </a:schemeClr>
                    </a:solidFill>
                    <a:latin typeface="Roboto" panose="02000000000000000000" pitchFamily="2" charset="0"/>
                    <a:ea typeface="Roboto" panose="02000000000000000000" pitchFamily="2" charset="0"/>
                  </a:rPr>
                  <a:t>DRAM</a:t>
                </a:r>
              </a:p>
            </p:txBody>
          </p:sp>
          <p:sp>
            <p:nvSpPr>
              <p:cNvPr id="9" name="CuadroTexto 8">
                <a:extLst>
                  <a:ext uri="{FF2B5EF4-FFF2-40B4-BE49-F238E27FC236}">
                    <a16:creationId xmlns:a16="http://schemas.microsoft.com/office/drawing/2014/main" id="{A6E87620-A43E-4B23-A540-F5C4C0F22532}"/>
                  </a:ext>
                </a:extLst>
              </p:cNvPr>
              <p:cNvSpPr txBox="1"/>
              <p:nvPr/>
            </p:nvSpPr>
            <p:spPr>
              <a:xfrm>
                <a:off x="5073230" y="4030556"/>
                <a:ext cx="3418328" cy="400110"/>
              </a:xfrm>
              <a:prstGeom prst="rect">
                <a:avLst/>
              </a:prstGeom>
              <a:solidFill>
                <a:schemeClr val="bg1">
                  <a:lumMod val="85000"/>
                </a:schemeClr>
              </a:solidFill>
              <a:ln w="38100">
                <a:solidFill>
                  <a:schemeClr val="bg1">
                    <a:lumMod val="50000"/>
                  </a:schemeClr>
                </a:solidFill>
              </a:ln>
            </p:spPr>
            <p:txBody>
              <a:bodyPr wrap="square" rtlCol="0">
                <a:spAutoFit/>
              </a:bodyPr>
              <a:lstStyle/>
              <a:p>
                <a:pPr algn="ctr"/>
                <a:r>
                  <a:rPr lang="es-CO" sz="2000" b="1" dirty="0">
                    <a:solidFill>
                      <a:schemeClr val="bg1">
                        <a:lumMod val="50000"/>
                      </a:schemeClr>
                    </a:solidFill>
                    <a:latin typeface="Roboto" panose="02000000000000000000" pitchFamily="2" charset="0"/>
                    <a:ea typeface="Roboto" panose="02000000000000000000" pitchFamily="2" charset="0"/>
                  </a:rPr>
                  <a:t>SSD</a:t>
                </a:r>
              </a:p>
            </p:txBody>
          </p:sp>
          <p:sp>
            <p:nvSpPr>
              <p:cNvPr id="11" name="CuadroTexto 10">
                <a:extLst>
                  <a:ext uri="{FF2B5EF4-FFF2-40B4-BE49-F238E27FC236}">
                    <a16:creationId xmlns:a16="http://schemas.microsoft.com/office/drawing/2014/main" id="{DD61CBE9-2187-4756-8989-12C85AD4FA85}"/>
                  </a:ext>
                </a:extLst>
              </p:cNvPr>
              <p:cNvSpPr txBox="1"/>
              <p:nvPr/>
            </p:nvSpPr>
            <p:spPr>
              <a:xfrm>
                <a:off x="4606753" y="5024637"/>
                <a:ext cx="4351283" cy="461665"/>
              </a:xfrm>
              <a:prstGeom prst="rect">
                <a:avLst/>
              </a:prstGeom>
              <a:solidFill>
                <a:schemeClr val="bg1">
                  <a:lumMod val="85000"/>
                </a:schemeClr>
              </a:solidFill>
              <a:ln w="38100">
                <a:solidFill>
                  <a:schemeClr val="bg1">
                    <a:lumMod val="50000"/>
                  </a:schemeClr>
                </a:solidFill>
              </a:ln>
            </p:spPr>
            <p:txBody>
              <a:bodyPr wrap="square" rtlCol="0">
                <a:spAutoFit/>
              </a:bodyPr>
              <a:lstStyle/>
              <a:p>
                <a:pPr algn="ctr"/>
                <a:r>
                  <a:rPr lang="es-CO" sz="2400" b="1" dirty="0">
                    <a:solidFill>
                      <a:schemeClr val="bg1">
                        <a:lumMod val="50000"/>
                      </a:schemeClr>
                    </a:solidFill>
                    <a:latin typeface="Roboto" panose="02000000000000000000" pitchFamily="2" charset="0"/>
                    <a:ea typeface="Roboto" panose="02000000000000000000" pitchFamily="2" charset="0"/>
                  </a:rPr>
                  <a:t>HHD</a:t>
                </a:r>
              </a:p>
            </p:txBody>
          </p:sp>
          <p:sp>
            <p:nvSpPr>
              <p:cNvPr id="12" name="CuadroTexto 11">
                <a:extLst>
                  <a:ext uri="{FF2B5EF4-FFF2-40B4-BE49-F238E27FC236}">
                    <a16:creationId xmlns:a16="http://schemas.microsoft.com/office/drawing/2014/main" id="{417B904C-9F69-4D06-8578-69E6DE1C8DD0}"/>
                  </a:ext>
                </a:extLst>
              </p:cNvPr>
              <p:cNvSpPr txBox="1"/>
              <p:nvPr/>
            </p:nvSpPr>
            <p:spPr>
              <a:xfrm>
                <a:off x="4106789" y="6080273"/>
                <a:ext cx="5236329" cy="523220"/>
              </a:xfrm>
              <a:prstGeom prst="rect">
                <a:avLst/>
              </a:prstGeom>
              <a:solidFill>
                <a:schemeClr val="bg1">
                  <a:lumMod val="85000"/>
                </a:schemeClr>
              </a:solidFill>
              <a:ln w="38100">
                <a:solidFill>
                  <a:schemeClr val="bg1">
                    <a:lumMod val="50000"/>
                  </a:schemeClr>
                </a:solidFill>
              </a:ln>
            </p:spPr>
            <p:txBody>
              <a:bodyPr wrap="square" rtlCol="0">
                <a:spAutoFit/>
              </a:bodyPr>
              <a:lstStyle/>
              <a:p>
                <a:pPr algn="ctr"/>
                <a:r>
                  <a:rPr lang="es-CO" sz="2800" b="1" dirty="0">
                    <a:solidFill>
                      <a:schemeClr val="bg1">
                        <a:lumMod val="50000"/>
                      </a:schemeClr>
                    </a:solidFill>
                    <a:latin typeface="Roboto" panose="02000000000000000000" pitchFamily="2" charset="0"/>
                    <a:ea typeface="Roboto" panose="02000000000000000000" pitchFamily="2" charset="0"/>
                  </a:rPr>
                  <a:t>Network Storage</a:t>
                </a:r>
              </a:p>
            </p:txBody>
          </p:sp>
        </p:grpSp>
        <p:sp>
          <p:nvSpPr>
            <p:cNvPr id="6" name="Flecha: hacia abajo 5">
              <a:extLst>
                <a:ext uri="{FF2B5EF4-FFF2-40B4-BE49-F238E27FC236}">
                  <a16:creationId xmlns:a16="http://schemas.microsoft.com/office/drawing/2014/main" id="{FE620CD4-4F57-4588-8C74-FE53B07631D8}"/>
                </a:ext>
              </a:extLst>
            </p:cNvPr>
            <p:cNvSpPr/>
            <p:nvPr/>
          </p:nvSpPr>
          <p:spPr>
            <a:xfrm>
              <a:off x="6999891" y="1623848"/>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Flecha: hacia abajo 15">
              <a:extLst>
                <a:ext uri="{FF2B5EF4-FFF2-40B4-BE49-F238E27FC236}">
                  <a16:creationId xmlns:a16="http://schemas.microsoft.com/office/drawing/2014/main" id="{BA083CED-8471-4A6C-A482-567D29B74C00}"/>
                </a:ext>
              </a:extLst>
            </p:cNvPr>
            <p:cNvSpPr/>
            <p:nvPr/>
          </p:nvSpPr>
          <p:spPr>
            <a:xfrm>
              <a:off x="6999891" y="2563412"/>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Flecha: hacia abajo 16">
              <a:extLst>
                <a:ext uri="{FF2B5EF4-FFF2-40B4-BE49-F238E27FC236}">
                  <a16:creationId xmlns:a16="http://schemas.microsoft.com/office/drawing/2014/main" id="{6E1B1FC2-10F2-4869-928D-AAF5B9A69F7E}"/>
                </a:ext>
              </a:extLst>
            </p:cNvPr>
            <p:cNvSpPr/>
            <p:nvPr/>
          </p:nvSpPr>
          <p:spPr>
            <a:xfrm>
              <a:off x="6999890" y="3523687"/>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Flecha: hacia abajo 17">
              <a:extLst>
                <a:ext uri="{FF2B5EF4-FFF2-40B4-BE49-F238E27FC236}">
                  <a16:creationId xmlns:a16="http://schemas.microsoft.com/office/drawing/2014/main" id="{07F85090-8D08-48E4-A4EC-04E492BF30AD}"/>
                </a:ext>
              </a:extLst>
            </p:cNvPr>
            <p:cNvSpPr/>
            <p:nvPr/>
          </p:nvSpPr>
          <p:spPr>
            <a:xfrm>
              <a:off x="6999890" y="4517768"/>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Flecha: hacia abajo 18">
              <a:extLst>
                <a:ext uri="{FF2B5EF4-FFF2-40B4-BE49-F238E27FC236}">
                  <a16:creationId xmlns:a16="http://schemas.microsoft.com/office/drawing/2014/main" id="{46D896DA-0C46-4A0C-861C-BF3663165303}"/>
                </a:ext>
              </a:extLst>
            </p:cNvPr>
            <p:cNvSpPr/>
            <p:nvPr/>
          </p:nvSpPr>
          <p:spPr>
            <a:xfrm>
              <a:off x="6999890" y="5578336"/>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Flecha: hacia abajo 19">
              <a:extLst>
                <a:ext uri="{FF2B5EF4-FFF2-40B4-BE49-F238E27FC236}">
                  <a16:creationId xmlns:a16="http://schemas.microsoft.com/office/drawing/2014/main" id="{5CF27B7E-2AAD-4A38-A492-163297C219B9}"/>
                </a:ext>
              </a:extLst>
            </p:cNvPr>
            <p:cNvSpPr/>
            <p:nvPr/>
          </p:nvSpPr>
          <p:spPr>
            <a:xfrm rot="10800000">
              <a:off x="6424320" y="1628834"/>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Flecha: hacia abajo 20">
              <a:extLst>
                <a:ext uri="{FF2B5EF4-FFF2-40B4-BE49-F238E27FC236}">
                  <a16:creationId xmlns:a16="http://schemas.microsoft.com/office/drawing/2014/main" id="{B8B32969-1837-4E5A-8F5D-E8C35E58AF27}"/>
                </a:ext>
              </a:extLst>
            </p:cNvPr>
            <p:cNvSpPr/>
            <p:nvPr/>
          </p:nvSpPr>
          <p:spPr>
            <a:xfrm rot="10800000">
              <a:off x="6403300" y="2569510"/>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Flecha: hacia abajo 21">
              <a:extLst>
                <a:ext uri="{FF2B5EF4-FFF2-40B4-BE49-F238E27FC236}">
                  <a16:creationId xmlns:a16="http://schemas.microsoft.com/office/drawing/2014/main" id="{9F99CD17-4F81-4926-933E-410B11A550EE}"/>
                </a:ext>
              </a:extLst>
            </p:cNvPr>
            <p:cNvSpPr/>
            <p:nvPr/>
          </p:nvSpPr>
          <p:spPr>
            <a:xfrm rot="10800000">
              <a:off x="6403300" y="3524640"/>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Flecha: hacia abajo 22">
              <a:extLst>
                <a:ext uri="{FF2B5EF4-FFF2-40B4-BE49-F238E27FC236}">
                  <a16:creationId xmlns:a16="http://schemas.microsoft.com/office/drawing/2014/main" id="{3977D526-C21A-44BB-8E63-D3A7D19855CE}"/>
                </a:ext>
              </a:extLst>
            </p:cNvPr>
            <p:cNvSpPr/>
            <p:nvPr/>
          </p:nvSpPr>
          <p:spPr>
            <a:xfrm rot="10800000">
              <a:off x="6404550" y="4526679"/>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Flecha: hacia abajo 23">
              <a:extLst>
                <a:ext uri="{FF2B5EF4-FFF2-40B4-BE49-F238E27FC236}">
                  <a16:creationId xmlns:a16="http://schemas.microsoft.com/office/drawing/2014/main" id="{6EE3871E-6DA0-4077-B5F6-DFCA80B9B36C}"/>
                </a:ext>
              </a:extLst>
            </p:cNvPr>
            <p:cNvSpPr/>
            <p:nvPr/>
          </p:nvSpPr>
          <p:spPr>
            <a:xfrm rot="10800000">
              <a:off x="6403299" y="5578335"/>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5" name="Flecha: arriba y abajo 24">
            <a:extLst>
              <a:ext uri="{FF2B5EF4-FFF2-40B4-BE49-F238E27FC236}">
                <a16:creationId xmlns:a16="http://schemas.microsoft.com/office/drawing/2014/main" id="{0B9C95D9-DB90-4ABE-B0C5-F4FFA10A6211}"/>
              </a:ext>
            </a:extLst>
          </p:cNvPr>
          <p:cNvSpPr/>
          <p:nvPr/>
        </p:nvSpPr>
        <p:spPr>
          <a:xfrm>
            <a:off x="2026405" y="2395087"/>
            <a:ext cx="898635" cy="2891813"/>
          </a:xfrm>
          <a:prstGeom prst="up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CuadroTexto 26">
            <a:extLst>
              <a:ext uri="{FF2B5EF4-FFF2-40B4-BE49-F238E27FC236}">
                <a16:creationId xmlns:a16="http://schemas.microsoft.com/office/drawing/2014/main" id="{D9A389DE-9A64-428B-A0F5-3372AC2698C2}"/>
              </a:ext>
            </a:extLst>
          </p:cNvPr>
          <p:cNvSpPr txBox="1"/>
          <p:nvPr/>
        </p:nvSpPr>
        <p:spPr>
          <a:xfrm>
            <a:off x="1640188" y="5437494"/>
            <a:ext cx="1667308" cy="1200329"/>
          </a:xfrm>
          <a:prstGeom prst="rect">
            <a:avLst/>
          </a:prstGeom>
          <a:solidFill>
            <a:schemeClr val="bg1"/>
          </a:solidFill>
          <a:ln w="38100">
            <a:noFill/>
          </a:ln>
        </p:spPr>
        <p:txBody>
          <a:bodyPr wrap="square" rtlCol="0">
            <a:spAutoFit/>
          </a:bodyPr>
          <a:lstStyle/>
          <a:p>
            <a:pPr algn="ctr"/>
            <a:r>
              <a:rPr lang="es-CO" sz="2400" b="1" dirty="0">
                <a:solidFill>
                  <a:srgbClr val="C00000"/>
                </a:solidFill>
                <a:latin typeface="Roboto" panose="02000000000000000000" pitchFamily="2" charset="0"/>
                <a:ea typeface="Roboto" panose="02000000000000000000" pitchFamily="2" charset="0"/>
              </a:rPr>
              <a:t>Lenta</a:t>
            </a:r>
          </a:p>
          <a:p>
            <a:pPr algn="ctr"/>
            <a:r>
              <a:rPr lang="es-CO" sz="2400" b="1" dirty="0">
                <a:solidFill>
                  <a:srgbClr val="C00000"/>
                </a:solidFill>
                <a:latin typeface="Roboto" panose="02000000000000000000" pitchFamily="2" charset="0"/>
                <a:ea typeface="Roboto" panose="02000000000000000000" pitchFamily="2" charset="0"/>
              </a:rPr>
              <a:t>Grande</a:t>
            </a:r>
          </a:p>
          <a:p>
            <a:pPr algn="ctr"/>
            <a:r>
              <a:rPr lang="es-CO" sz="2400" b="1" dirty="0">
                <a:solidFill>
                  <a:srgbClr val="C00000"/>
                </a:solidFill>
                <a:latin typeface="Roboto" panose="02000000000000000000" pitchFamily="2" charset="0"/>
                <a:ea typeface="Roboto" panose="02000000000000000000" pitchFamily="2" charset="0"/>
              </a:rPr>
              <a:t>Barata</a:t>
            </a:r>
          </a:p>
        </p:txBody>
      </p:sp>
      <p:sp>
        <p:nvSpPr>
          <p:cNvPr id="28" name="CuadroTexto 27">
            <a:extLst>
              <a:ext uri="{FF2B5EF4-FFF2-40B4-BE49-F238E27FC236}">
                <a16:creationId xmlns:a16="http://schemas.microsoft.com/office/drawing/2014/main" id="{032CE619-5A23-4E16-9FAB-40CED45AD877}"/>
              </a:ext>
            </a:extLst>
          </p:cNvPr>
          <p:cNvSpPr txBox="1"/>
          <p:nvPr/>
        </p:nvSpPr>
        <p:spPr>
          <a:xfrm>
            <a:off x="1734279" y="1045538"/>
            <a:ext cx="1466195" cy="1200329"/>
          </a:xfrm>
          <a:prstGeom prst="rect">
            <a:avLst/>
          </a:prstGeom>
          <a:solidFill>
            <a:schemeClr val="bg1"/>
          </a:solidFill>
          <a:ln w="38100">
            <a:noFill/>
          </a:ln>
        </p:spPr>
        <p:txBody>
          <a:bodyPr wrap="square" rtlCol="0">
            <a:spAutoFit/>
          </a:bodyPr>
          <a:lstStyle/>
          <a:p>
            <a:pPr algn="ctr"/>
            <a:r>
              <a:rPr lang="es-CO" sz="2400" b="1" dirty="0">
                <a:solidFill>
                  <a:srgbClr val="C00000"/>
                </a:solidFill>
                <a:latin typeface="Roboto" panose="02000000000000000000" pitchFamily="2" charset="0"/>
                <a:ea typeface="Roboto" panose="02000000000000000000" pitchFamily="2" charset="0"/>
              </a:rPr>
              <a:t>Rapida</a:t>
            </a:r>
          </a:p>
          <a:p>
            <a:pPr algn="ctr"/>
            <a:r>
              <a:rPr lang="es-CO" sz="2400" b="1" dirty="0">
                <a:solidFill>
                  <a:srgbClr val="C00000"/>
                </a:solidFill>
                <a:latin typeface="Roboto" panose="02000000000000000000" pitchFamily="2" charset="0"/>
                <a:ea typeface="Roboto" panose="02000000000000000000" pitchFamily="2" charset="0"/>
              </a:rPr>
              <a:t>Pequeña</a:t>
            </a:r>
          </a:p>
          <a:p>
            <a:pPr algn="ctr"/>
            <a:r>
              <a:rPr lang="es-CO" sz="2400" b="1" dirty="0">
                <a:solidFill>
                  <a:srgbClr val="C00000"/>
                </a:solidFill>
                <a:latin typeface="Roboto" panose="02000000000000000000" pitchFamily="2" charset="0"/>
                <a:ea typeface="Roboto" panose="02000000000000000000" pitchFamily="2" charset="0"/>
              </a:rPr>
              <a:t>Costosa</a:t>
            </a:r>
          </a:p>
        </p:txBody>
      </p:sp>
      <p:pic>
        <p:nvPicPr>
          <p:cNvPr id="29" name="Google Shape;163;p35">
            <a:extLst>
              <a:ext uri="{FF2B5EF4-FFF2-40B4-BE49-F238E27FC236}">
                <a16:creationId xmlns:a16="http://schemas.microsoft.com/office/drawing/2014/main" id="{EE4B7ADD-84E4-403C-BEBF-943E4D8FC751}"/>
              </a:ext>
            </a:extLst>
          </p:cNvPr>
          <p:cNvPicPr preferRelativeResize="0"/>
          <p:nvPr/>
        </p:nvPicPr>
        <p:blipFill>
          <a:blip r:embed="rId3">
            <a:alphaModFix/>
          </a:blip>
          <a:stretch>
            <a:fillRect/>
          </a:stretch>
        </p:blipFill>
        <p:spPr>
          <a:xfrm>
            <a:off x="9949165" y="1360257"/>
            <a:ext cx="1095702" cy="989141"/>
          </a:xfrm>
          <a:prstGeom prst="rect">
            <a:avLst/>
          </a:prstGeom>
          <a:noFill/>
          <a:ln>
            <a:noFill/>
          </a:ln>
        </p:spPr>
      </p:pic>
      <p:pic>
        <p:nvPicPr>
          <p:cNvPr id="30" name="Google Shape;161;p35">
            <a:extLst>
              <a:ext uri="{FF2B5EF4-FFF2-40B4-BE49-F238E27FC236}">
                <a16:creationId xmlns:a16="http://schemas.microsoft.com/office/drawing/2014/main" id="{171B07BF-D96B-4EC3-841F-28043DB71DE6}"/>
              </a:ext>
            </a:extLst>
          </p:cNvPr>
          <p:cNvPicPr preferRelativeResize="0"/>
          <p:nvPr/>
        </p:nvPicPr>
        <p:blipFill>
          <a:blip r:embed="rId4">
            <a:alphaModFix/>
          </a:blip>
          <a:stretch>
            <a:fillRect/>
          </a:stretch>
        </p:blipFill>
        <p:spPr>
          <a:xfrm>
            <a:off x="10114022" y="2852829"/>
            <a:ext cx="1125185" cy="794713"/>
          </a:xfrm>
          <a:prstGeom prst="rect">
            <a:avLst/>
          </a:prstGeom>
          <a:noFill/>
          <a:ln>
            <a:noFill/>
          </a:ln>
        </p:spPr>
      </p:pic>
      <p:pic>
        <p:nvPicPr>
          <p:cNvPr id="31" name="Google Shape;154;p35">
            <a:extLst>
              <a:ext uri="{FF2B5EF4-FFF2-40B4-BE49-F238E27FC236}">
                <a16:creationId xmlns:a16="http://schemas.microsoft.com/office/drawing/2014/main" id="{3AA17EED-EB11-41E7-8151-4AE61ABCA2D8}"/>
              </a:ext>
            </a:extLst>
          </p:cNvPr>
          <p:cNvPicPr preferRelativeResize="0"/>
          <p:nvPr/>
        </p:nvPicPr>
        <p:blipFill>
          <a:blip r:embed="rId5">
            <a:alphaModFix/>
          </a:blip>
          <a:stretch>
            <a:fillRect/>
          </a:stretch>
        </p:blipFill>
        <p:spPr>
          <a:xfrm>
            <a:off x="9987456" y="4005171"/>
            <a:ext cx="1316418" cy="602399"/>
          </a:xfrm>
          <a:prstGeom prst="rect">
            <a:avLst/>
          </a:prstGeom>
          <a:noFill/>
          <a:ln>
            <a:noFill/>
          </a:ln>
        </p:spPr>
      </p:pic>
      <p:pic>
        <p:nvPicPr>
          <p:cNvPr id="32" name="Google Shape;155;p35">
            <a:extLst>
              <a:ext uri="{FF2B5EF4-FFF2-40B4-BE49-F238E27FC236}">
                <a16:creationId xmlns:a16="http://schemas.microsoft.com/office/drawing/2014/main" id="{ABC49508-E31C-49F4-A598-6D289A0D273C}"/>
              </a:ext>
            </a:extLst>
          </p:cNvPr>
          <p:cNvPicPr preferRelativeResize="0"/>
          <p:nvPr/>
        </p:nvPicPr>
        <p:blipFill>
          <a:blip r:embed="rId6">
            <a:alphaModFix/>
          </a:blip>
          <a:stretch>
            <a:fillRect/>
          </a:stretch>
        </p:blipFill>
        <p:spPr>
          <a:xfrm>
            <a:off x="10188909" y="4974148"/>
            <a:ext cx="860925" cy="625505"/>
          </a:xfrm>
          <a:prstGeom prst="rect">
            <a:avLst/>
          </a:prstGeom>
          <a:noFill/>
          <a:ln>
            <a:noFill/>
          </a:ln>
        </p:spPr>
      </p:pic>
    </p:spTree>
    <p:extLst>
      <p:ext uri="{BB962C8B-B14F-4D97-AF65-F5344CB8AC3E}">
        <p14:creationId xmlns:p14="http://schemas.microsoft.com/office/powerpoint/2010/main" val="2750777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4"/>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Jerarquía de memoria</a:t>
            </a:r>
            <a:endParaRPr dirty="0"/>
          </a:p>
        </p:txBody>
      </p:sp>
      <p:grpSp>
        <p:nvGrpSpPr>
          <p:cNvPr id="13" name="Grupo 12">
            <a:extLst>
              <a:ext uri="{FF2B5EF4-FFF2-40B4-BE49-F238E27FC236}">
                <a16:creationId xmlns:a16="http://schemas.microsoft.com/office/drawing/2014/main" id="{FFEA3C57-78BB-4E1E-AA9A-87CC4F9DDA7D}"/>
              </a:ext>
            </a:extLst>
          </p:cNvPr>
          <p:cNvGrpSpPr/>
          <p:nvPr/>
        </p:nvGrpSpPr>
        <p:grpSpPr>
          <a:xfrm>
            <a:off x="4548224" y="1276469"/>
            <a:ext cx="5236329" cy="5374321"/>
            <a:chOff x="4217148" y="1276469"/>
            <a:chExt cx="5236329" cy="5374321"/>
          </a:xfrm>
        </p:grpSpPr>
        <p:grpSp>
          <p:nvGrpSpPr>
            <p:cNvPr id="5" name="Grupo 4">
              <a:extLst>
                <a:ext uri="{FF2B5EF4-FFF2-40B4-BE49-F238E27FC236}">
                  <a16:creationId xmlns:a16="http://schemas.microsoft.com/office/drawing/2014/main" id="{141C2FB7-C232-4A74-8285-591EC8D129B4}"/>
                </a:ext>
              </a:extLst>
            </p:cNvPr>
            <p:cNvGrpSpPr/>
            <p:nvPr/>
          </p:nvGrpSpPr>
          <p:grpSpPr>
            <a:xfrm>
              <a:off x="4217148" y="1276469"/>
              <a:ext cx="5236329" cy="5374321"/>
              <a:chOff x="4106789" y="1229172"/>
              <a:chExt cx="5236329" cy="5374321"/>
            </a:xfrm>
          </p:grpSpPr>
          <p:sp>
            <p:nvSpPr>
              <p:cNvPr id="4" name="CuadroTexto 3">
                <a:extLst>
                  <a:ext uri="{FF2B5EF4-FFF2-40B4-BE49-F238E27FC236}">
                    <a16:creationId xmlns:a16="http://schemas.microsoft.com/office/drawing/2014/main" id="{6FBECF27-068B-4AFF-89E7-919463CB5082}"/>
                  </a:ext>
                </a:extLst>
              </p:cNvPr>
              <p:cNvSpPr txBox="1"/>
              <p:nvPr/>
            </p:nvSpPr>
            <p:spPr>
              <a:xfrm>
                <a:off x="5991856" y="1229172"/>
                <a:ext cx="1466194" cy="307777"/>
              </a:xfrm>
              <a:prstGeom prst="rect">
                <a:avLst/>
              </a:prstGeom>
              <a:solidFill>
                <a:schemeClr val="bg1">
                  <a:lumMod val="85000"/>
                </a:schemeClr>
              </a:solidFill>
              <a:ln w="38100">
                <a:solidFill>
                  <a:schemeClr val="bg1">
                    <a:lumMod val="50000"/>
                  </a:schemeClr>
                </a:solidFill>
              </a:ln>
            </p:spPr>
            <p:txBody>
              <a:bodyPr wrap="square" rtlCol="0">
                <a:spAutoFit/>
              </a:bodyPr>
              <a:lstStyle/>
              <a:p>
                <a:pPr algn="ctr"/>
                <a:r>
                  <a:rPr lang="es-CO" b="1" dirty="0">
                    <a:solidFill>
                      <a:schemeClr val="bg1">
                        <a:lumMod val="50000"/>
                      </a:schemeClr>
                    </a:solidFill>
                    <a:latin typeface="Roboto" panose="02000000000000000000" pitchFamily="2" charset="0"/>
                    <a:ea typeface="Roboto" panose="02000000000000000000" pitchFamily="2" charset="0"/>
                  </a:rPr>
                  <a:t>CPU Registers</a:t>
                </a:r>
              </a:p>
            </p:txBody>
          </p:sp>
          <p:sp>
            <p:nvSpPr>
              <p:cNvPr id="7" name="CuadroTexto 6">
                <a:extLst>
                  <a:ext uri="{FF2B5EF4-FFF2-40B4-BE49-F238E27FC236}">
                    <a16:creationId xmlns:a16="http://schemas.microsoft.com/office/drawing/2014/main" id="{009D7268-6E04-485B-BF0E-DFD80ACD7668}"/>
                  </a:ext>
                </a:extLst>
              </p:cNvPr>
              <p:cNvSpPr txBox="1"/>
              <p:nvPr/>
            </p:nvSpPr>
            <p:spPr>
              <a:xfrm>
                <a:off x="5718268" y="2132824"/>
                <a:ext cx="2013370" cy="338554"/>
              </a:xfrm>
              <a:prstGeom prst="rect">
                <a:avLst/>
              </a:prstGeom>
              <a:solidFill>
                <a:schemeClr val="bg1">
                  <a:lumMod val="85000"/>
                </a:schemeClr>
              </a:solidFill>
              <a:ln w="38100">
                <a:solidFill>
                  <a:schemeClr val="bg1">
                    <a:lumMod val="50000"/>
                  </a:schemeClr>
                </a:solidFill>
              </a:ln>
            </p:spPr>
            <p:txBody>
              <a:bodyPr wrap="square" rtlCol="0">
                <a:spAutoFit/>
              </a:bodyPr>
              <a:lstStyle/>
              <a:p>
                <a:pPr algn="ctr"/>
                <a:r>
                  <a:rPr lang="es-CO" sz="1600" b="1" dirty="0">
                    <a:solidFill>
                      <a:schemeClr val="bg1">
                        <a:lumMod val="50000"/>
                      </a:schemeClr>
                    </a:solidFill>
                    <a:latin typeface="Roboto" panose="02000000000000000000" pitchFamily="2" charset="0"/>
                    <a:ea typeface="Roboto" panose="02000000000000000000" pitchFamily="2" charset="0"/>
                  </a:rPr>
                  <a:t>CPU Caches</a:t>
                </a:r>
              </a:p>
            </p:txBody>
          </p:sp>
          <p:sp>
            <p:nvSpPr>
              <p:cNvPr id="8" name="CuadroTexto 7">
                <a:extLst>
                  <a:ext uri="{FF2B5EF4-FFF2-40B4-BE49-F238E27FC236}">
                    <a16:creationId xmlns:a16="http://schemas.microsoft.com/office/drawing/2014/main" id="{044378EA-318A-4276-B940-C0688A996EE9}"/>
                  </a:ext>
                </a:extLst>
              </p:cNvPr>
              <p:cNvSpPr txBox="1"/>
              <p:nvPr/>
            </p:nvSpPr>
            <p:spPr>
              <a:xfrm>
                <a:off x="5467128" y="3067253"/>
                <a:ext cx="2630532" cy="369332"/>
              </a:xfrm>
              <a:prstGeom prst="rect">
                <a:avLst/>
              </a:prstGeom>
              <a:solidFill>
                <a:schemeClr val="bg1">
                  <a:lumMod val="85000"/>
                </a:schemeClr>
              </a:solidFill>
              <a:ln w="38100">
                <a:solidFill>
                  <a:schemeClr val="bg1">
                    <a:lumMod val="50000"/>
                  </a:schemeClr>
                </a:solidFill>
              </a:ln>
            </p:spPr>
            <p:txBody>
              <a:bodyPr wrap="square" rtlCol="0">
                <a:spAutoFit/>
              </a:bodyPr>
              <a:lstStyle/>
              <a:p>
                <a:pPr algn="ctr"/>
                <a:r>
                  <a:rPr lang="es-CO" sz="1800" b="1" dirty="0">
                    <a:solidFill>
                      <a:schemeClr val="bg1">
                        <a:lumMod val="50000"/>
                      </a:schemeClr>
                    </a:solidFill>
                    <a:latin typeface="Roboto" panose="02000000000000000000" pitchFamily="2" charset="0"/>
                    <a:ea typeface="Roboto" panose="02000000000000000000" pitchFamily="2" charset="0"/>
                  </a:rPr>
                  <a:t>DRAM</a:t>
                </a:r>
              </a:p>
            </p:txBody>
          </p:sp>
          <p:sp>
            <p:nvSpPr>
              <p:cNvPr id="9" name="CuadroTexto 8">
                <a:extLst>
                  <a:ext uri="{FF2B5EF4-FFF2-40B4-BE49-F238E27FC236}">
                    <a16:creationId xmlns:a16="http://schemas.microsoft.com/office/drawing/2014/main" id="{A6E87620-A43E-4B23-A540-F5C4C0F22532}"/>
                  </a:ext>
                </a:extLst>
              </p:cNvPr>
              <p:cNvSpPr txBox="1"/>
              <p:nvPr/>
            </p:nvSpPr>
            <p:spPr>
              <a:xfrm>
                <a:off x="5073230" y="4030556"/>
                <a:ext cx="3418328" cy="400110"/>
              </a:xfrm>
              <a:prstGeom prst="rect">
                <a:avLst/>
              </a:prstGeom>
              <a:solidFill>
                <a:schemeClr val="bg1">
                  <a:lumMod val="85000"/>
                </a:schemeClr>
              </a:solidFill>
              <a:ln w="38100">
                <a:solidFill>
                  <a:schemeClr val="bg1">
                    <a:lumMod val="50000"/>
                  </a:schemeClr>
                </a:solidFill>
              </a:ln>
            </p:spPr>
            <p:txBody>
              <a:bodyPr wrap="square" rtlCol="0">
                <a:spAutoFit/>
              </a:bodyPr>
              <a:lstStyle/>
              <a:p>
                <a:pPr algn="ctr"/>
                <a:r>
                  <a:rPr lang="es-CO" sz="2000" b="1" dirty="0">
                    <a:solidFill>
                      <a:schemeClr val="bg1">
                        <a:lumMod val="50000"/>
                      </a:schemeClr>
                    </a:solidFill>
                    <a:latin typeface="Roboto" panose="02000000000000000000" pitchFamily="2" charset="0"/>
                    <a:ea typeface="Roboto" panose="02000000000000000000" pitchFamily="2" charset="0"/>
                  </a:rPr>
                  <a:t>SSD</a:t>
                </a:r>
              </a:p>
            </p:txBody>
          </p:sp>
          <p:sp>
            <p:nvSpPr>
              <p:cNvPr id="11" name="CuadroTexto 10">
                <a:extLst>
                  <a:ext uri="{FF2B5EF4-FFF2-40B4-BE49-F238E27FC236}">
                    <a16:creationId xmlns:a16="http://schemas.microsoft.com/office/drawing/2014/main" id="{DD61CBE9-2187-4756-8989-12C85AD4FA85}"/>
                  </a:ext>
                </a:extLst>
              </p:cNvPr>
              <p:cNvSpPr txBox="1"/>
              <p:nvPr/>
            </p:nvSpPr>
            <p:spPr>
              <a:xfrm>
                <a:off x="4606753" y="5024637"/>
                <a:ext cx="4351283" cy="461665"/>
              </a:xfrm>
              <a:prstGeom prst="rect">
                <a:avLst/>
              </a:prstGeom>
              <a:solidFill>
                <a:schemeClr val="bg1">
                  <a:lumMod val="85000"/>
                </a:schemeClr>
              </a:solidFill>
              <a:ln w="38100">
                <a:solidFill>
                  <a:schemeClr val="bg1">
                    <a:lumMod val="50000"/>
                  </a:schemeClr>
                </a:solidFill>
              </a:ln>
            </p:spPr>
            <p:txBody>
              <a:bodyPr wrap="square" rtlCol="0">
                <a:spAutoFit/>
              </a:bodyPr>
              <a:lstStyle/>
              <a:p>
                <a:pPr algn="ctr"/>
                <a:r>
                  <a:rPr lang="es-CO" sz="2400" b="1" dirty="0">
                    <a:solidFill>
                      <a:schemeClr val="bg1">
                        <a:lumMod val="50000"/>
                      </a:schemeClr>
                    </a:solidFill>
                    <a:latin typeface="Roboto" panose="02000000000000000000" pitchFamily="2" charset="0"/>
                    <a:ea typeface="Roboto" panose="02000000000000000000" pitchFamily="2" charset="0"/>
                  </a:rPr>
                  <a:t>HHD</a:t>
                </a:r>
              </a:p>
            </p:txBody>
          </p:sp>
          <p:sp>
            <p:nvSpPr>
              <p:cNvPr id="12" name="CuadroTexto 11">
                <a:extLst>
                  <a:ext uri="{FF2B5EF4-FFF2-40B4-BE49-F238E27FC236}">
                    <a16:creationId xmlns:a16="http://schemas.microsoft.com/office/drawing/2014/main" id="{417B904C-9F69-4D06-8578-69E6DE1C8DD0}"/>
                  </a:ext>
                </a:extLst>
              </p:cNvPr>
              <p:cNvSpPr txBox="1"/>
              <p:nvPr/>
            </p:nvSpPr>
            <p:spPr>
              <a:xfrm>
                <a:off x="4106789" y="6080273"/>
                <a:ext cx="5236329" cy="523220"/>
              </a:xfrm>
              <a:prstGeom prst="rect">
                <a:avLst/>
              </a:prstGeom>
              <a:solidFill>
                <a:schemeClr val="bg1">
                  <a:lumMod val="85000"/>
                </a:schemeClr>
              </a:solidFill>
              <a:ln w="38100">
                <a:solidFill>
                  <a:schemeClr val="bg1">
                    <a:lumMod val="50000"/>
                  </a:schemeClr>
                </a:solidFill>
              </a:ln>
            </p:spPr>
            <p:txBody>
              <a:bodyPr wrap="square" rtlCol="0">
                <a:spAutoFit/>
              </a:bodyPr>
              <a:lstStyle/>
              <a:p>
                <a:pPr algn="ctr"/>
                <a:r>
                  <a:rPr lang="es-CO" sz="2800" b="1" dirty="0">
                    <a:solidFill>
                      <a:schemeClr val="bg1">
                        <a:lumMod val="50000"/>
                      </a:schemeClr>
                    </a:solidFill>
                    <a:latin typeface="Roboto" panose="02000000000000000000" pitchFamily="2" charset="0"/>
                    <a:ea typeface="Roboto" panose="02000000000000000000" pitchFamily="2" charset="0"/>
                  </a:rPr>
                  <a:t>Network Storage</a:t>
                </a:r>
              </a:p>
            </p:txBody>
          </p:sp>
        </p:grpSp>
        <p:sp>
          <p:nvSpPr>
            <p:cNvPr id="6" name="Flecha: hacia abajo 5">
              <a:extLst>
                <a:ext uri="{FF2B5EF4-FFF2-40B4-BE49-F238E27FC236}">
                  <a16:creationId xmlns:a16="http://schemas.microsoft.com/office/drawing/2014/main" id="{FE620CD4-4F57-4588-8C74-FE53B07631D8}"/>
                </a:ext>
              </a:extLst>
            </p:cNvPr>
            <p:cNvSpPr/>
            <p:nvPr/>
          </p:nvSpPr>
          <p:spPr>
            <a:xfrm>
              <a:off x="6999891" y="1623848"/>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Flecha: hacia abajo 15">
              <a:extLst>
                <a:ext uri="{FF2B5EF4-FFF2-40B4-BE49-F238E27FC236}">
                  <a16:creationId xmlns:a16="http://schemas.microsoft.com/office/drawing/2014/main" id="{BA083CED-8471-4A6C-A482-567D29B74C00}"/>
                </a:ext>
              </a:extLst>
            </p:cNvPr>
            <p:cNvSpPr/>
            <p:nvPr/>
          </p:nvSpPr>
          <p:spPr>
            <a:xfrm>
              <a:off x="6999891" y="2563412"/>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Flecha: hacia abajo 16">
              <a:extLst>
                <a:ext uri="{FF2B5EF4-FFF2-40B4-BE49-F238E27FC236}">
                  <a16:creationId xmlns:a16="http://schemas.microsoft.com/office/drawing/2014/main" id="{6E1B1FC2-10F2-4869-928D-AAF5B9A69F7E}"/>
                </a:ext>
              </a:extLst>
            </p:cNvPr>
            <p:cNvSpPr/>
            <p:nvPr/>
          </p:nvSpPr>
          <p:spPr>
            <a:xfrm>
              <a:off x="6999890" y="3523687"/>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Flecha: hacia abajo 17">
              <a:extLst>
                <a:ext uri="{FF2B5EF4-FFF2-40B4-BE49-F238E27FC236}">
                  <a16:creationId xmlns:a16="http://schemas.microsoft.com/office/drawing/2014/main" id="{07F85090-8D08-48E4-A4EC-04E492BF30AD}"/>
                </a:ext>
              </a:extLst>
            </p:cNvPr>
            <p:cNvSpPr/>
            <p:nvPr/>
          </p:nvSpPr>
          <p:spPr>
            <a:xfrm>
              <a:off x="6999890" y="4517768"/>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Flecha: hacia abajo 18">
              <a:extLst>
                <a:ext uri="{FF2B5EF4-FFF2-40B4-BE49-F238E27FC236}">
                  <a16:creationId xmlns:a16="http://schemas.microsoft.com/office/drawing/2014/main" id="{46D896DA-0C46-4A0C-861C-BF3663165303}"/>
                </a:ext>
              </a:extLst>
            </p:cNvPr>
            <p:cNvSpPr/>
            <p:nvPr/>
          </p:nvSpPr>
          <p:spPr>
            <a:xfrm>
              <a:off x="6999890" y="5578336"/>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Flecha: hacia abajo 19">
              <a:extLst>
                <a:ext uri="{FF2B5EF4-FFF2-40B4-BE49-F238E27FC236}">
                  <a16:creationId xmlns:a16="http://schemas.microsoft.com/office/drawing/2014/main" id="{5CF27B7E-2AAD-4A38-A492-163297C219B9}"/>
                </a:ext>
              </a:extLst>
            </p:cNvPr>
            <p:cNvSpPr/>
            <p:nvPr/>
          </p:nvSpPr>
          <p:spPr>
            <a:xfrm rot="10800000">
              <a:off x="6424320" y="1628834"/>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Flecha: hacia abajo 20">
              <a:extLst>
                <a:ext uri="{FF2B5EF4-FFF2-40B4-BE49-F238E27FC236}">
                  <a16:creationId xmlns:a16="http://schemas.microsoft.com/office/drawing/2014/main" id="{B8B32969-1837-4E5A-8F5D-E8C35E58AF27}"/>
                </a:ext>
              </a:extLst>
            </p:cNvPr>
            <p:cNvSpPr/>
            <p:nvPr/>
          </p:nvSpPr>
          <p:spPr>
            <a:xfrm rot="10800000">
              <a:off x="6403300" y="2569510"/>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Flecha: hacia abajo 21">
              <a:extLst>
                <a:ext uri="{FF2B5EF4-FFF2-40B4-BE49-F238E27FC236}">
                  <a16:creationId xmlns:a16="http://schemas.microsoft.com/office/drawing/2014/main" id="{9F99CD17-4F81-4926-933E-410B11A550EE}"/>
                </a:ext>
              </a:extLst>
            </p:cNvPr>
            <p:cNvSpPr/>
            <p:nvPr/>
          </p:nvSpPr>
          <p:spPr>
            <a:xfrm rot="10800000">
              <a:off x="6403300" y="3524640"/>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Flecha: hacia abajo 22">
              <a:extLst>
                <a:ext uri="{FF2B5EF4-FFF2-40B4-BE49-F238E27FC236}">
                  <a16:creationId xmlns:a16="http://schemas.microsoft.com/office/drawing/2014/main" id="{3977D526-C21A-44BB-8E63-D3A7D19855CE}"/>
                </a:ext>
              </a:extLst>
            </p:cNvPr>
            <p:cNvSpPr/>
            <p:nvPr/>
          </p:nvSpPr>
          <p:spPr>
            <a:xfrm rot="10800000">
              <a:off x="6404550" y="4526679"/>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Flecha: hacia abajo 23">
              <a:extLst>
                <a:ext uri="{FF2B5EF4-FFF2-40B4-BE49-F238E27FC236}">
                  <a16:creationId xmlns:a16="http://schemas.microsoft.com/office/drawing/2014/main" id="{6EE3871E-6DA0-4077-B5F6-DFCA80B9B36C}"/>
                </a:ext>
              </a:extLst>
            </p:cNvPr>
            <p:cNvSpPr/>
            <p:nvPr/>
          </p:nvSpPr>
          <p:spPr>
            <a:xfrm rot="10800000">
              <a:off x="6403299" y="5578335"/>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8" name="CuadroTexto 27">
            <a:extLst>
              <a:ext uri="{FF2B5EF4-FFF2-40B4-BE49-F238E27FC236}">
                <a16:creationId xmlns:a16="http://schemas.microsoft.com/office/drawing/2014/main" id="{032CE619-5A23-4E16-9FAB-40CED45AD877}"/>
              </a:ext>
            </a:extLst>
          </p:cNvPr>
          <p:cNvSpPr txBox="1"/>
          <p:nvPr/>
        </p:nvSpPr>
        <p:spPr>
          <a:xfrm>
            <a:off x="1024979" y="2585893"/>
            <a:ext cx="2800534" cy="1077218"/>
          </a:xfrm>
          <a:prstGeom prst="rect">
            <a:avLst/>
          </a:prstGeom>
          <a:solidFill>
            <a:schemeClr val="bg1"/>
          </a:solidFill>
          <a:ln w="38100">
            <a:noFill/>
          </a:ln>
        </p:spPr>
        <p:txBody>
          <a:bodyPr wrap="square" rtlCol="0">
            <a:spAutoFit/>
          </a:bodyPr>
          <a:lstStyle/>
          <a:p>
            <a:r>
              <a:rPr lang="es-CO" sz="2400" b="1" dirty="0">
                <a:solidFill>
                  <a:srgbClr val="C00000"/>
                </a:solidFill>
                <a:latin typeface="Roboto" panose="02000000000000000000" pitchFamily="2" charset="0"/>
                <a:ea typeface="Roboto" panose="02000000000000000000" pitchFamily="2" charset="0"/>
              </a:rPr>
              <a:t>Volatil</a:t>
            </a:r>
          </a:p>
          <a:p>
            <a:r>
              <a:rPr lang="es-CO" sz="2000" dirty="0">
                <a:solidFill>
                  <a:schemeClr val="tx1"/>
                </a:solidFill>
                <a:latin typeface="Roboto" panose="02000000000000000000" pitchFamily="2" charset="0"/>
                <a:ea typeface="Roboto" panose="02000000000000000000" pitchFamily="2" charset="0"/>
              </a:rPr>
              <a:t>Acceso aleatorio</a:t>
            </a:r>
          </a:p>
          <a:p>
            <a:r>
              <a:rPr lang="es-CO" sz="2000" dirty="0">
                <a:solidFill>
                  <a:schemeClr val="tx1"/>
                </a:solidFill>
                <a:latin typeface="Roboto" panose="02000000000000000000" pitchFamily="2" charset="0"/>
                <a:ea typeface="Roboto" panose="02000000000000000000" pitchFamily="2" charset="0"/>
              </a:rPr>
              <a:t>Byte - Addressable</a:t>
            </a:r>
          </a:p>
        </p:txBody>
      </p:sp>
      <p:pic>
        <p:nvPicPr>
          <p:cNvPr id="29" name="Google Shape;163;p35">
            <a:extLst>
              <a:ext uri="{FF2B5EF4-FFF2-40B4-BE49-F238E27FC236}">
                <a16:creationId xmlns:a16="http://schemas.microsoft.com/office/drawing/2014/main" id="{EE4B7ADD-84E4-403C-BEBF-943E4D8FC751}"/>
              </a:ext>
            </a:extLst>
          </p:cNvPr>
          <p:cNvPicPr preferRelativeResize="0"/>
          <p:nvPr/>
        </p:nvPicPr>
        <p:blipFill>
          <a:blip r:embed="rId3">
            <a:alphaModFix/>
          </a:blip>
          <a:stretch>
            <a:fillRect/>
          </a:stretch>
        </p:blipFill>
        <p:spPr>
          <a:xfrm>
            <a:off x="9949165" y="1360257"/>
            <a:ext cx="1095702" cy="989141"/>
          </a:xfrm>
          <a:prstGeom prst="rect">
            <a:avLst/>
          </a:prstGeom>
          <a:noFill/>
          <a:ln>
            <a:noFill/>
          </a:ln>
        </p:spPr>
      </p:pic>
      <p:pic>
        <p:nvPicPr>
          <p:cNvPr id="30" name="Google Shape;161;p35">
            <a:extLst>
              <a:ext uri="{FF2B5EF4-FFF2-40B4-BE49-F238E27FC236}">
                <a16:creationId xmlns:a16="http://schemas.microsoft.com/office/drawing/2014/main" id="{171B07BF-D96B-4EC3-841F-28043DB71DE6}"/>
              </a:ext>
            </a:extLst>
          </p:cNvPr>
          <p:cNvPicPr preferRelativeResize="0"/>
          <p:nvPr/>
        </p:nvPicPr>
        <p:blipFill>
          <a:blip r:embed="rId4">
            <a:alphaModFix/>
          </a:blip>
          <a:stretch>
            <a:fillRect/>
          </a:stretch>
        </p:blipFill>
        <p:spPr>
          <a:xfrm>
            <a:off x="10114022" y="2852829"/>
            <a:ext cx="1125185" cy="794713"/>
          </a:xfrm>
          <a:prstGeom prst="rect">
            <a:avLst/>
          </a:prstGeom>
          <a:noFill/>
          <a:ln>
            <a:noFill/>
          </a:ln>
        </p:spPr>
      </p:pic>
      <p:pic>
        <p:nvPicPr>
          <p:cNvPr id="31" name="Google Shape;154;p35">
            <a:extLst>
              <a:ext uri="{FF2B5EF4-FFF2-40B4-BE49-F238E27FC236}">
                <a16:creationId xmlns:a16="http://schemas.microsoft.com/office/drawing/2014/main" id="{3AA17EED-EB11-41E7-8151-4AE61ABCA2D8}"/>
              </a:ext>
            </a:extLst>
          </p:cNvPr>
          <p:cNvPicPr preferRelativeResize="0"/>
          <p:nvPr/>
        </p:nvPicPr>
        <p:blipFill>
          <a:blip r:embed="rId5">
            <a:alphaModFix/>
          </a:blip>
          <a:stretch>
            <a:fillRect/>
          </a:stretch>
        </p:blipFill>
        <p:spPr>
          <a:xfrm>
            <a:off x="9987456" y="4005171"/>
            <a:ext cx="1316418" cy="602399"/>
          </a:xfrm>
          <a:prstGeom prst="rect">
            <a:avLst/>
          </a:prstGeom>
          <a:noFill/>
          <a:ln>
            <a:noFill/>
          </a:ln>
        </p:spPr>
      </p:pic>
      <p:pic>
        <p:nvPicPr>
          <p:cNvPr id="32" name="Google Shape;155;p35">
            <a:extLst>
              <a:ext uri="{FF2B5EF4-FFF2-40B4-BE49-F238E27FC236}">
                <a16:creationId xmlns:a16="http://schemas.microsoft.com/office/drawing/2014/main" id="{ABC49508-E31C-49F4-A598-6D289A0D273C}"/>
              </a:ext>
            </a:extLst>
          </p:cNvPr>
          <p:cNvPicPr preferRelativeResize="0"/>
          <p:nvPr/>
        </p:nvPicPr>
        <p:blipFill>
          <a:blip r:embed="rId6">
            <a:alphaModFix/>
          </a:blip>
          <a:stretch>
            <a:fillRect/>
          </a:stretch>
        </p:blipFill>
        <p:spPr>
          <a:xfrm>
            <a:off x="10188909" y="4974148"/>
            <a:ext cx="860925" cy="625505"/>
          </a:xfrm>
          <a:prstGeom prst="rect">
            <a:avLst/>
          </a:prstGeom>
          <a:noFill/>
          <a:ln>
            <a:noFill/>
          </a:ln>
        </p:spPr>
      </p:pic>
      <p:cxnSp>
        <p:nvCxnSpPr>
          <p:cNvPr id="3" name="Conector recto 2">
            <a:extLst>
              <a:ext uri="{FF2B5EF4-FFF2-40B4-BE49-F238E27FC236}">
                <a16:creationId xmlns:a16="http://schemas.microsoft.com/office/drawing/2014/main" id="{C6B3C9A5-DB5F-4F33-952F-E81ABF11FC26}"/>
              </a:ext>
            </a:extLst>
          </p:cNvPr>
          <p:cNvCxnSpPr>
            <a:cxnSpLocks/>
          </p:cNvCxnSpPr>
          <p:nvPr/>
        </p:nvCxnSpPr>
        <p:spPr>
          <a:xfrm flipH="1">
            <a:off x="916650" y="3815255"/>
            <a:ext cx="10387225" cy="0"/>
          </a:xfrm>
          <a:prstGeom prst="line">
            <a:avLst/>
          </a:prstGeom>
          <a:ln w="381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ECB77F8B-7A2D-467C-8A4E-63D9C868A70E}"/>
              </a:ext>
            </a:extLst>
          </p:cNvPr>
          <p:cNvSpPr txBox="1"/>
          <p:nvPr/>
        </p:nvSpPr>
        <p:spPr>
          <a:xfrm>
            <a:off x="1017328" y="3967400"/>
            <a:ext cx="2533611" cy="1077218"/>
          </a:xfrm>
          <a:prstGeom prst="rect">
            <a:avLst/>
          </a:prstGeom>
          <a:solidFill>
            <a:schemeClr val="bg1"/>
          </a:solidFill>
          <a:ln w="38100">
            <a:noFill/>
          </a:ln>
        </p:spPr>
        <p:txBody>
          <a:bodyPr wrap="square" rtlCol="0">
            <a:spAutoFit/>
          </a:bodyPr>
          <a:lstStyle/>
          <a:p>
            <a:r>
              <a:rPr lang="es-CO" sz="2400" b="1" dirty="0">
                <a:solidFill>
                  <a:srgbClr val="C00000"/>
                </a:solidFill>
                <a:latin typeface="Roboto" panose="02000000000000000000" pitchFamily="2" charset="0"/>
                <a:ea typeface="Roboto" panose="02000000000000000000" pitchFamily="2" charset="0"/>
              </a:rPr>
              <a:t>No Volatil</a:t>
            </a:r>
          </a:p>
          <a:p>
            <a:r>
              <a:rPr lang="es-CO" sz="2000" dirty="0">
                <a:solidFill>
                  <a:schemeClr val="tx1"/>
                </a:solidFill>
                <a:latin typeface="Roboto" panose="02000000000000000000" pitchFamily="2" charset="0"/>
                <a:ea typeface="Roboto" panose="02000000000000000000" pitchFamily="2" charset="0"/>
              </a:rPr>
              <a:t>Acceso secuencial</a:t>
            </a:r>
          </a:p>
          <a:p>
            <a:r>
              <a:rPr lang="es-CO" sz="2000" dirty="0">
                <a:solidFill>
                  <a:schemeClr val="tx1"/>
                </a:solidFill>
                <a:latin typeface="Roboto" panose="02000000000000000000" pitchFamily="2" charset="0"/>
                <a:ea typeface="Roboto" panose="02000000000000000000" pitchFamily="2" charset="0"/>
              </a:rPr>
              <a:t>Block - Addressable</a:t>
            </a:r>
          </a:p>
        </p:txBody>
      </p:sp>
    </p:spTree>
    <p:extLst>
      <p:ext uri="{BB962C8B-B14F-4D97-AF65-F5344CB8AC3E}">
        <p14:creationId xmlns:p14="http://schemas.microsoft.com/office/powerpoint/2010/main" val="572586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4"/>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Jerarquía de memoria</a:t>
            </a:r>
            <a:endParaRPr dirty="0"/>
          </a:p>
        </p:txBody>
      </p:sp>
      <p:grpSp>
        <p:nvGrpSpPr>
          <p:cNvPr id="13" name="Grupo 12">
            <a:extLst>
              <a:ext uri="{FF2B5EF4-FFF2-40B4-BE49-F238E27FC236}">
                <a16:creationId xmlns:a16="http://schemas.microsoft.com/office/drawing/2014/main" id="{FFEA3C57-78BB-4E1E-AA9A-87CC4F9DDA7D}"/>
              </a:ext>
            </a:extLst>
          </p:cNvPr>
          <p:cNvGrpSpPr/>
          <p:nvPr/>
        </p:nvGrpSpPr>
        <p:grpSpPr>
          <a:xfrm>
            <a:off x="4548224" y="1276469"/>
            <a:ext cx="5236329" cy="5374321"/>
            <a:chOff x="4217148" y="1276469"/>
            <a:chExt cx="5236329" cy="5374321"/>
          </a:xfrm>
        </p:grpSpPr>
        <p:grpSp>
          <p:nvGrpSpPr>
            <p:cNvPr id="5" name="Grupo 4">
              <a:extLst>
                <a:ext uri="{FF2B5EF4-FFF2-40B4-BE49-F238E27FC236}">
                  <a16:creationId xmlns:a16="http://schemas.microsoft.com/office/drawing/2014/main" id="{141C2FB7-C232-4A74-8285-591EC8D129B4}"/>
                </a:ext>
              </a:extLst>
            </p:cNvPr>
            <p:cNvGrpSpPr/>
            <p:nvPr/>
          </p:nvGrpSpPr>
          <p:grpSpPr>
            <a:xfrm>
              <a:off x="4217148" y="1276469"/>
              <a:ext cx="5236329" cy="5374321"/>
              <a:chOff x="4106789" y="1229172"/>
              <a:chExt cx="5236329" cy="5374321"/>
            </a:xfrm>
          </p:grpSpPr>
          <p:sp>
            <p:nvSpPr>
              <p:cNvPr id="4" name="CuadroTexto 3">
                <a:extLst>
                  <a:ext uri="{FF2B5EF4-FFF2-40B4-BE49-F238E27FC236}">
                    <a16:creationId xmlns:a16="http://schemas.microsoft.com/office/drawing/2014/main" id="{6FBECF27-068B-4AFF-89E7-919463CB5082}"/>
                  </a:ext>
                </a:extLst>
              </p:cNvPr>
              <p:cNvSpPr txBox="1"/>
              <p:nvPr/>
            </p:nvSpPr>
            <p:spPr>
              <a:xfrm>
                <a:off x="5991856" y="1229172"/>
                <a:ext cx="1466194" cy="307777"/>
              </a:xfrm>
              <a:prstGeom prst="rect">
                <a:avLst/>
              </a:prstGeom>
              <a:solidFill>
                <a:schemeClr val="bg1">
                  <a:lumMod val="85000"/>
                </a:schemeClr>
              </a:solidFill>
              <a:ln w="38100">
                <a:solidFill>
                  <a:schemeClr val="bg1">
                    <a:lumMod val="50000"/>
                  </a:schemeClr>
                </a:solidFill>
              </a:ln>
            </p:spPr>
            <p:txBody>
              <a:bodyPr wrap="square" rtlCol="0">
                <a:spAutoFit/>
              </a:bodyPr>
              <a:lstStyle/>
              <a:p>
                <a:pPr algn="ctr"/>
                <a:r>
                  <a:rPr lang="es-CO" b="1" dirty="0">
                    <a:solidFill>
                      <a:schemeClr val="bg1">
                        <a:lumMod val="50000"/>
                      </a:schemeClr>
                    </a:solidFill>
                    <a:latin typeface="Roboto" panose="02000000000000000000" pitchFamily="2" charset="0"/>
                    <a:ea typeface="Roboto" panose="02000000000000000000" pitchFamily="2" charset="0"/>
                  </a:rPr>
                  <a:t>CPU Registers</a:t>
                </a:r>
              </a:p>
            </p:txBody>
          </p:sp>
          <p:sp>
            <p:nvSpPr>
              <p:cNvPr id="7" name="CuadroTexto 6">
                <a:extLst>
                  <a:ext uri="{FF2B5EF4-FFF2-40B4-BE49-F238E27FC236}">
                    <a16:creationId xmlns:a16="http://schemas.microsoft.com/office/drawing/2014/main" id="{009D7268-6E04-485B-BF0E-DFD80ACD7668}"/>
                  </a:ext>
                </a:extLst>
              </p:cNvPr>
              <p:cNvSpPr txBox="1"/>
              <p:nvPr/>
            </p:nvSpPr>
            <p:spPr>
              <a:xfrm>
                <a:off x="5718268" y="2132824"/>
                <a:ext cx="2013370" cy="338554"/>
              </a:xfrm>
              <a:prstGeom prst="rect">
                <a:avLst/>
              </a:prstGeom>
              <a:solidFill>
                <a:schemeClr val="bg1">
                  <a:lumMod val="85000"/>
                </a:schemeClr>
              </a:solidFill>
              <a:ln w="38100">
                <a:solidFill>
                  <a:schemeClr val="bg1">
                    <a:lumMod val="50000"/>
                  </a:schemeClr>
                </a:solidFill>
              </a:ln>
            </p:spPr>
            <p:txBody>
              <a:bodyPr wrap="square" rtlCol="0">
                <a:spAutoFit/>
              </a:bodyPr>
              <a:lstStyle/>
              <a:p>
                <a:pPr algn="ctr"/>
                <a:r>
                  <a:rPr lang="es-CO" sz="1600" b="1" dirty="0">
                    <a:solidFill>
                      <a:schemeClr val="bg1">
                        <a:lumMod val="50000"/>
                      </a:schemeClr>
                    </a:solidFill>
                    <a:latin typeface="Roboto" panose="02000000000000000000" pitchFamily="2" charset="0"/>
                    <a:ea typeface="Roboto" panose="02000000000000000000" pitchFamily="2" charset="0"/>
                  </a:rPr>
                  <a:t>CPU Caches</a:t>
                </a:r>
              </a:p>
            </p:txBody>
          </p:sp>
          <p:sp>
            <p:nvSpPr>
              <p:cNvPr id="8" name="CuadroTexto 7">
                <a:extLst>
                  <a:ext uri="{FF2B5EF4-FFF2-40B4-BE49-F238E27FC236}">
                    <a16:creationId xmlns:a16="http://schemas.microsoft.com/office/drawing/2014/main" id="{044378EA-318A-4276-B940-C0688A996EE9}"/>
                  </a:ext>
                </a:extLst>
              </p:cNvPr>
              <p:cNvSpPr txBox="1"/>
              <p:nvPr/>
            </p:nvSpPr>
            <p:spPr>
              <a:xfrm>
                <a:off x="5467128" y="3067253"/>
                <a:ext cx="2630532" cy="369332"/>
              </a:xfrm>
              <a:prstGeom prst="rect">
                <a:avLst/>
              </a:prstGeom>
              <a:solidFill>
                <a:schemeClr val="bg1">
                  <a:lumMod val="85000"/>
                </a:schemeClr>
              </a:solidFill>
              <a:ln w="38100">
                <a:solidFill>
                  <a:schemeClr val="bg1">
                    <a:lumMod val="50000"/>
                  </a:schemeClr>
                </a:solidFill>
              </a:ln>
            </p:spPr>
            <p:txBody>
              <a:bodyPr wrap="square" rtlCol="0">
                <a:spAutoFit/>
              </a:bodyPr>
              <a:lstStyle/>
              <a:p>
                <a:pPr algn="ctr"/>
                <a:r>
                  <a:rPr lang="es-CO" sz="1800" b="1" dirty="0">
                    <a:solidFill>
                      <a:schemeClr val="bg1">
                        <a:lumMod val="50000"/>
                      </a:schemeClr>
                    </a:solidFill>
                    <a:latin typeface="Roboto" panose="02000000000000000000" pitchFamily="2" charset="0"/>
                    <a:ea typeface="Roboto" panose="02000000000000000000" pitchFamily="2" charset="0"/>
                  </a:rPr>
                  <a:t>DRAM</a:t>
                </a:r>
              </a:p>
            </p:txBody>
          </p:sp>
          <p:sp>
            <p:nvSpPr>
              <p:cNvPr id="9" name="CuadroTexto 8">
                <a:extLst>
                  <a:ext uri="{FF2B5EF4-FFF2-40B4-BE49-F238E27FC236}">
                    <a16:creationId xmlns:a16="http://schemas.microsoft.com/office/drawing/2014/main" id="{A6E87620-A43E-4B23-A540-F5C4C0F22532}"/>
                  </a:ext>
                </a:extLst>
              </p:cNvPr>
              <p:cNvSpPr txBox="1"/>
              <p:nvPr/>
            </p:nvSpPr>
            <p:spPr>
              <a:xfrm>
                <a:off x="5073230" y="4030556"/>
                <a:ext cx="3418328" cy="400110"/>
              </a:xfrm>
              <a:prstGeom prst="rect">
                <a:avLst/>
              </a:prstGeom>
              <a:solidFill>
                <a:schemeClr val="bg1">
                  <a:lumMod val="85000"/>
                </a:schemeClr>
              </a:solidFill>
              <a:ln w="38100">
                <a:solidFill>
                  <a:schemeClr val="bg1">
                    <a:lumMod val="50000"/>
                  </a:schemeClr>
                </a:solidFill>
              </a:ln>
            </p:spPr>
            <p:txBody>
              <a:bodyPr wrap="square" rtlCol="0">
                <a:spAutoFit/>
              </a:bodyPr>
              <a:lstStyle/>
              <a:p>
                <a:pPr algn="ctr"/>
                <a:r>
                  <a:rPr lang="es-CO" sz="2000" b="1" dirty="0">
                    <a:solidFill>
                      <a:schemeClr val="bg1">
                        <a:lumMod val="50000"/>
                      </a:schemeClr>
                    </a:solidFill>
                    <a:latin typeface="Roboto" panose="02000000000000000000" pitchFamily="2" charset="0"/>
                    <a:ea typeface="Roboto" panose="02000000000000000000" pitchFamily="2" charset="0"/>
                  </a:rPr>
                  <a:t>SSD</a:t>
                </a:r>
              </a:p>
            </p:txBody>
          </p:sp>
          <p:sp>
            <p:nvSpPr>
              <p:cNvPr id="11" name="CuadroTexto 10">
                <a:extLst>
                  <a:ext uri="{FF2B5EF4-FFF2-40B4-BE49-F238E27FC236}">
                    <a16:creationId xmlns:a16="http://schemas.microsoft.com/office/drawing/2014/main" id="{DD61CBE9-2187-4756-8989-12C85AD4FA85}"/>
                  </a:ext>
                </a:extLst>
              </p:cNvPr>
              <p:cNvSpPr txBox="1"/>
              <p:nvPr/>
            </p:nvSpPr>
            <p:spPr>
              <a:xfrm>
                <a:off x="4606753" y="5024637"/>
                <a:ext cx="4351283" cy="461665"/>
              </a:xfrm>
              <a:prstGeom prst="rect">
                <a:avLst/>
              </a:prstGeom>
              <a:solidFill>
                <a:schemeClr val="bg1">
                  <a:lumMod val="85000"/>
                </a:schemeClr>
              </a:solidFill>
              <a:ln w="38100">
                <a:solidFill>
                  <a:schemeClr val="bg1">
                    <a:lumMod val="50000"/>
                  </a:schemeClr>
                </a:solidFill>
              </a:ln>
            </p:spPr>
            <p:txBody>
              <a:bodyPr wrap="square" rtlCol="0">
                <a:spAutoFit/>
              </a:bodyPr>
              <a:lstStyle/>
              <a:p>
                <a:pPr algn="ctr"/>
                <a:r>
                  <a:rPr lang="es-CO" sz="2400" b="1" dirty="0">
                    <a:solidFill>
                      <a:schemeClr val="bg1">
                        <a:lumMod val="50000"/>
                      </a:schemeClr>
                    </a:solidFill>
                    <a:latin typeface="Roboto" panose="02000000000000000000" pitchFamily="2" charset="0"/>
                    <a:ea typeface="Roboto" panose="02000000000000000000" pitchFamily="2" charset="0"/>
                  </a:rPr>
                  <a:t>HHD</a:t>
                </a:r>
              </a:p>
            </p:txBody>
          </p:sp>
          <p:sp>
            <p:nvSpPr>
              <p:cNvPr id="12" name="CuadroTexto 11">
                <a:extLst>
                  <a:ext uri="{FF2B5EF4-FFF2-40B4-BE49-F238E27FC236}">
                    <a16:creationId xmlns:a16="http://schemas.microsoft.com/office/drawing/2014/main" id="{417B904C-9F69-4D06-8578-69E6DE1C8DD0}"/>
                  </a:ext>
                </a:extLst>
              </p:cNvPr>
              <p:cNvSpPr txBox="1"/>
              <p:nvPr/>
            </p:nvSpPr>
            <p:spPr>
              <a:xfrm>
                <a:off x="4106789" y="6080273"/>
                <a:ext cx="5236329" cy="523220"/>
              </a:xfrm>
              <a:prstGeom prst="rect">
                <a:avLst/>
              </a:prstGeom>
              <a:solidFill>
                <a:schemeClr val="bg1">
                  <a:lumMod val="85000"/>
                </a:schemeClr>
              </a:solidFill>
              <a:ln w="38100">
                <a:solidFill>
                  <a:schemeClr val="bg1">
                    <a:lumMod val="50000"/>
                  </a:schemeClr>
                </a:solidFill>
              </a:ln>
            </p:spPr>
            <p:txBody>
              <a:bodyPr wrap="square" rtlCol="0">
                <a:spAutoFit/>
              </a:bodyPr>
              <a:lstStyle/>
              <a:p>
                <a:pPr algn="ctr"/>
                <a:r>
                  <a:rPr lang="es-CO" sz="2800" b="1" dirty="0">
                    <a:solidFill>
                      <a:schemeClr val="bg1">
                        <a:lumMod val="50000"/>
                      </a:schemeClr>
                    </a:solidFill>
                    <a:latin typeface="Roboto" panose="02000000000000000000" pitchFamily="2" charset="0"/>
                    <a:ea typeface="Roboto" panose="02000000000000000000" pitchFamily="2" charset="0"/>
                  </a:rPr>
                  <a:t>Network Storage</a:t>
                </a:r>
              </a:p>
            </p:txBody>
          </p:sp>
        </p:grpSp>
        <p:sp>
          <p:nvSpPr>
            <p:cNvPr id="6" name="Flecha: hacia abajo 5">
              <a:extLst>
                <a:ext uri="{FF2B5EF4-FFF2-40B4-BE49-F238E27FC236}">
                  <a16:creationId xmlns:a16="http://schemas.microsoft.com/office/drawing/2014/main" id="{FE620CD4-4F57-4588-8C74-FE53B07631D8}"/>
                </a:ext>
              </a:extLst>
            </p:cNvPr>
            <p:cNvSpPr/>
            <p:nvPr/>
          </p:nvSpPr>
          <p:spPr>
            <a:xfrm>
              <a:off x="6999891" y="1623848"/>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Flecha: hacia abajo 15">
              <a:extLst>
                <a:ext uri="{FF2B5EF4-FFF2-40B4-BE49-F238E27FC236}">
                  <a16:creationId xmlns:a16="http://schemas.microsoft.com/office/drawing/2014/main" id="{BA083CED-8471-4A6C-A482-567D29B74C00}"/>
                </a:ext>
              </a:extLst>
            </p:cNvPr>
            <p:cNvSpPr/>
            <p:nvPr/>
          </p:nvSpPr>
          <p:spPr>
            <a:xfrm>
              <a:off x="6999891" y="2563412"/>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Flecha: hacia abajo 16">
              <a:extLst>
                <a:ext uri="{FF2B5EF4-FFF2-40B4-BE49-F238E27FC236}">
                  <a16:creationId xmlns:a16="http://schemas.microsoft.com/office/drawing/2014/main" id="{6E1B1FC2-10F2-4869-928D-AAF5B9A69F7E}"/>
                </a:ext>
              </a:extLst>
            </p:cNvPr>
            <p:cNvSpPr/>
            <p:nvPr/>
          </p:nvSpPr>
          <p:spPr>
            <a:xfrm>
              <a:off x="6999890" y="3523687"/>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Flecha: hacia abajo 17">
              <a:extLst>
                <a:ext uri="{FF2B5EF4-FFF2-40B4-BE49-F238E27FC236}">
                  <a16:creationId xmlns:a16="http://schemas.microsoft.com/office/drawing/2014/main" id="{07F85090-8D08-48E4-A4EC-04E492BF30AD}"/>
                </a:ext>
              </a:extLst>
            </p:cNvPr>
            <p:cNvSpPr/>
            <p:nvPr/>
          </p:nvSpPr>
          <p:spPr>
            <a:xfrm>
              <a:off x="6999890" y="4517768"/>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Flecha: hacia abajo 18">
              <a:extLst>
                <a:ext uri="{FF2B5EF4-FFF2-40B4-BE49-F238E27FC236}">
                  <a16:creationId xmlns:a16="http://schemas.microsoft.com/office/drawing/2014/main" id="{46D896DA-0C46-4A0C-861C-BF3663165303}"/>
                </a:ext>
              </a:extLst>
            </p:cNvPr>
            <p:cNvSpPr/>
            <p:nvPr/>
          </p:nvSpPr>
          <p:spPr>
            <a:xfrm>
              <a:off x="6999890" y="5578336"/>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Flecha: hacia abajo 19">
              <a:extLst>
                <a:ext uri="{FF2B5EF4-FFF2-40B4-BE49-F238E27FC236}">
                  <a16:creationId xmlns:a16="http://schemas.microsoft.com/office/drawing/2014/main" id="{5CF27B7E-2AAD-4A38-A492-163297C219B9}"/>
                </a:ext>
              </a:extLst>
            </p:cNvPr>
            <p:cNvSpPr/>
            <p:nvPr/>
          </p:nvSpPr>
          <p:spPr>
            <a:xfrm rot="10800000">
              <a:off x="6424320" y="1628834"/>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Flecha: hacia abajo 20">
              <a:extLst>
                <a:ext uri="{FF2B5EF4-FFF2-40B4-BE49-F238E27FC236}">
                  <a16:creationId xmlns:a16="http://schemas.microsoft.com/office/drawing/2014/main" id="{B8B32969-1837-4E5A-8F5D-E8C35E58AF27}"/>
                </a:ext>
              </a:extLst>
            </p:cNvPr>
            <p:cNvSpPr/>
            <p:nvPr/>
          </p:nvSpPr>
          <p:spPr>
            <a:xfrm rot="10800000">
              <a:off x="6403300" y="2569510"/>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Flecha: hacia abajo 21">
              <a:extLst>
                <a:ext uri="{FF2B5EF4-FFF2-40B4-BE49-F238E27FC236}">
                  <a16:creationId xmlns:a16="http://schemas.microsoft.com/office/drawing/2014/main" id="{9F99CD17-4F81-4926-933E-410B11A550EE}"/>
                </a:ext>
              </a:extLst>
            </p:cNvPr>
            <p:cNvSpPr/>
            <p:nvPr/>
          </p:nvSpPr>
          <p:spPr>
            <a:xfrm rot="10800000">
              <a:off x="6403300" y="3524640"/>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Flecha: hacia abajo 22">
              <a:extLst>
                <a:ext uri="{FF2B5EF4-FFF2-40B4-BE49-F238E27FC236}">
                  <a16:creationId xmlns:a16="http://schemas.microsoft.com/office/drawing/2014/main" id="{3977D526-C21A-44BB-8E63-D3A7D19855CE}"/>
                </a:ext>
              </a:extLst>
            </p:cNvPr>
            <p:cNvSpPr/>
            <p:nvPr/>
          </p:nvSpPr>
          <p:spPr>
            <a:xfrm rot="10800000">
              <a:off x="6404550" y="4526679"/>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Flecha: hacia abajo 23">
              <a:extLst>
                <a:ext uri="{FF2B5EF4-FFF2-40B4-BE49-F238E27FC236}">
                  <a16:creationId xmlns:a16="http://schemas.microsoft.com/office/drawing/2014/main" id="{6EE3871E-6DA0-4077-B5F6-DFCA80B9B36C}"/>
                </a:ext>
              </a:extLst>
            </p:cNvPr>
            <p:cNvSpPr/>
            <p:nvPr/>
          </p:nvSpPr>
          <p:spPr>
            <a:xfrm rot="10800000">
              <a:off x="6403299" y="5578335"/>
              <a:ext cx="315310" cy="504497"/>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pic>
        <p:nvPicPr>
          <p:cNvPr id="10" name="Imagen 9">
            <a:extLst>
              <a:ext uri="{FF2B5EF4-FFF2-40B4-BE49-F238E27FC236}">
                <a16:creationId xmlns:a16="http://schemas.microsoft.com/office/drawing/2014/main" id="{06D5D304-9332-47F0-BCD6-066AC67C21EB}"/>
              </a:ext>
            </a:extLst>
          </p:cNvPr>
          <p:cNvPicPr>
            <a:picLocks noChangeAspect="1"/>
          </p:cNvPicPr>
          <p:nvPr/>
        </p:nvPicPr>
        <p:blipFill>
          <a:blip r:embed="rId3"/>
          <a:stretch>
            <a:fillRect/>
          </a:stretch>
        </p:blipFill>
        <p:spPr>
          <a:xfrm>
            <a:off x="2089132" y="1638649"/>
            <a:ext cx="638175" cy="628650"/>
          </a:xfrm>
          <a:prstGeom prst="rect">
            <a:avLst/>
          </a:prstGeom>
        </p:spPr>
      </p:pic>
      <p:pic>
        <p:nvPicPr>
          <p:cNvPr id="15" name="Imagen 14">
            <a:extLst>
              <a:ext uri="{FF2B5EF4-FFF2-40B4-BE49-F238E27FC236}">
                <a16:creationId xmlns:a16="http://schemas.microsoft.com/office/drawing/2014/main" id="{BA86F130-C2CF-4B6A-A726-9FF4C3037B7F}"/>
              </a:ext>
            </a:extLst>
          </p:cNvPr>
          <p:cNvPicPr>
            <a:picLocks noChangeAspect="1"/>
          </p:cNvPicPr>
          <p:nvPr/>
        </p:nvPicPr>
        <p:blipFill>
          <a:blip r:embed="rId4"/>
          <a:stretch>
            <a:fillRect/>
          </a:stretch>
        </p:blipFill>
        <p:spPr>
          <a:xfrm>
            <a:off x="2091090" y="2860411"/>
            <a:ext cx="609600" cy="962025"/>
          </a:xfrm>
          <a:prstGeom prst="rect">
            <a:avLst/>
          </a:prstGeom>
        </p:spPr>
      </p:pic>
      <p:pic>
        <p:nvPicPr>
          <p:cNvPr id="26" name="Imagen 25">
            <a:extLst>
              <a:ext uri="{FF2B5EF4-FFF2-40B4-BE49-F238E27FC236}">
                <a16:creationId xmlns:a16="http://schemas.microsoft.com/office/drawing/2014/main" id="{8BFFAECF-7CE3-425E-8880-582599430EAB}"/>
              </a:ext>
            </a:extLst>
          </p:cNvPr>
          <p:cNvPicPr>
            <a:picLocks noChangeAspect="1"/>
          </p:cNvPicPr>
          <p:nvPr/>
        </p:nvPicPr>
        <p:blipFill>
          <a:blip r:embed="rId5"/>
          <a:stretch>
            <a:fillRect/>
          </a:stretch>
        </p:blipFill>
        <p:spPr>
          <a:xfrm>
            <a:off x="2056573" y="4824314"/>
            <a:ext cx="657225" cy="895350"/>
          </a:xfrm>
          <a:prstGeom prst="rect">
            <a:avLst/>
          </a:prstGeom>
        </p:spPr>
      </p:pic>
      <p:sp>
        <p:nvSpPr>
          <p:cNvPr id="27" name="Abrir llave 26">
            <a:extLst>
              <a:ext uri="{FF2B5EF4-FFF2-40B4-BE49-F238E27FC236}">
                <a16:creationId xmlns:a16="http://schemas.microsoft.com/office/drawing/2014/main" id="{AF20F1F2-86D4-4860-9354-60F55A141CF1}"/>
              </a:ext>
            </a:extLst>
          </p:cNvPr>
          <p:cNvSpPr/>
          <p:nvPr/>
        </p:nvSpPr>
        <p:spPr>
          <a:xfrm>
            <a:off x="4154087" y="1137693"/>
            <a:ext cx="323320" cy="1637037"/>
          </a:xfrm>
          <a:prstGeom prst="leftBrace">
            <a:avLst>
              <a:gd name="adj1" fmla="val 32453"/>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35" name="Abrir llave 34">
            <a:extLst>
              <a:ext uri="{FF2B5EF4-FFF2-40B4-BE49-F238E27FC236}">
                <a16:creationId xmlns:a16="http://schemas.microsoft.com/office/drawing/2014/main" id="{CDB075B8-7A56-4B21-ADA4-C1D5B179A157}"/>
              </a:ext>
            </a:extLst>
          </p:cNvPr>
          <p:cNvSpPr/>
          <p:nvPr/>
        </p:nvSpPr>
        <p:spPr>
          <a:xfrm>
            <a:off x="4169852" y="2821698"/>
            <a:ext cx="315310" cy="962025"/>
          </a:xfrm>
          <a:prstGeom prst="leftBrace">
            <a:avLst>
              <a:gd name="adj1" fmla="val 32453"/>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36" name="Abrir llave 35">
            <a:extLst>
              <a:ext uri="{FF2B5EF4-FFF2-40B4-BE49-F238E27FC236}">
                <a16:creationId xmlns:a16="http://schemas.microsoft.com/office/drawing/2014/main" id="{98F58640-4A41-4D12-A572-A92F668EC7DD}"/>
              </a:ext>
            </a:extLst>
          </p:cNvPr>
          <p:cNvSpPr/>
          <p:nvPr/>
        </p:nvSpPr>
        <p:spPr>
          <a:xfrm>
            <a:off x="4178347" y="3837036"/>
            <a:ext cx="306815" cy="2924926"/>
          </a:xfrm>
          <a:prstGeom prst="leftBrace">
            <a:avLst>
              <a:gd name="adj1" fmla="val 32453"/>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37" name="CuadroTexto 36">
            <a:extLst>
              <a:ext uri="{FF2B5EF4-FFF2-40B4-BE49-F238E27FC236}">
                <a16:creationId xmlns:a16="http://schemas.microsoft.com/office/drawing/2014/main" id="{2180D0F6-5DD9-496D-925E-2C8E9534582A}"/>
              </a:ext>
            </a:extLst>
          </p:cNvPr>
          <p:cNvSpPr txBox="1"/>
          <p:nvPr/>
        </p:nvSpPr>
        <p:spPr>
          <a:xfrm>
            <a:off x="3256263" y="1780011"/>
            <a:ext cx="767693" cy="400110"/>
          </a:xfrm>
          <a:prstGeom prst="rect">
            <a:avLst/>
          </a:prstGeom>
          <a:solidFill>
            <a:schemeClr val="bg1"/>
          </a:solidFill>
          <a:ln w="38100">
            <a:noFill/>
          </a:ln>
        </p:spPr>
        <p:txBody>
          <a:bodyPr wrap="square" rtlCol="0">
            <a:spAutoFit/>
          </a:bodyPr>
          <a:lstStyle/>
          <a:p>
            <a:pPr algn="r"/>
            <a:r>
              <a:rPr lang="es-CO" sz="2000" b="1" dirty="0">
                <a:solidFill>
                  <a:srgbClr val="C00000"/>
                </a:solidFill>
                <a:latin typeface="Roboto" panose="02000000000000000000" pitchFamily="2" charset="0"/>
                <a:ea typeface="Roboto" panose="02000000000000000000" pitchFamily="2" charset="0"/>
              </a:rPr>
              <a:t>CPU</a:t>
            </a:r>
          </a:p>
        </p:txBody>
      </p:sp>
      <p:sp>
        <p:nvSpPr>
          <p:cNvPr id="38" name="CuadroTexto 37">
            <a:extLst>
              <a:ext uri="{FF2B5EF4-FFF2-40B4-BE49-F238E27FC236}">
                <a16:creationId xmlns:a16="http://schemas.microsoft.com/office/drawing/2014/main" id="{91058304-975C-4A65-BC3A-79CB2EF0A648}"/>
              </a:ext>
            </a:extLst>
          </p:cNvPr>
          <p:cNvSpPr txBox="1"/>
          <p:nvPr/>
        </p:nvSpPr>
        <p:spPr>
          <a:xfrm>
            <a:off x="2746451" y="3114550"/>
            <a:ext cx="1277506" cy="400110"/>
          </a:xfrm>
          <a:prstGeom prst="rect">
            <a:avLst/>
          </a:prstGeom>
          <a:solidFill>
            <a:schemeClr val="bg1"/>
          </a:solidFill>
          <a:ln w="38100">
            <a:noFill/>
          </a:ln>
        </p:spPr>
        <p:txBody>
          <a:bodyPr wrap="square" rtlCol="0">
            <a:spAutoFit/>
          </a:bodyPr>
          <a:lstStyle/>
          <a:p>
            <a:pPr algn="r"/>
            <a:r>
              <a:rPr lang="es-CO" sz="2000" b="1" dirty="0">
                <a:solidFill>
                  <a:srgbClr val="C00000"/>
                </a:solidFill>
                <a:latin typeface="Roboto" panose="02000000000000000000" pitchFamily="2" charset="0"/>
                <a:ea typeface="Roboto" panose="02000000000000000000" pitchFamily="2" charset="0"/>
              </a:rPr>
              <a:t>Memoria</a:t>
            </a:r>
          </a:p>
        </p:txBody>
      </p:sp>
      <p:sp>
        <p:nvSpPr>
          <p:cNvPr id="39" name="CuadroTexto 38">
            <a:extLst>
              <a:ext uri="{FF2B5EF4-FFF2-40B4-BE49-F238E27FC236}">
                <a16:creationId xmlns:a16="http://schemas.microsoft.com/office/drawing/2014/main" id="{4BB170F8-64F9-45E2-917C-EABB53452E79}"/>
              </a:ext>
            </a:extLst>
          </p:cNvPr>
          <p:cNvSpPr txBox="1"/>
          <p:nvPr/>
        </p:nvSpPr>
        <p:spPr>
          <a:xfrm>
            <a:off x="2786959" y="5099444"/>
            <a:ext cx="1277507" cy="400110"/>
          </a:xfrm>
          <a:prstGeom prst="rect">
            <a:avLst/>
          </a:prstGeom>
          <a:solidFill>
            <a:schemeClr val="bg1"/>
          </a:solidFill>
          <a:ln w="38100">
            <a:noFill/>
          </a:ln>
        </p:spPr>
        <p:txBody>
          <a:bodyPr wrap="square" rtlCol="0">
            <a:spAutoFit/>
          </a:bodyPr>
          <a:lstStyle/>
          <a:p>
            <a:pPr algn="r"/>
            <a:r>
              <a:rPr lang="es-CO" sz="2000" b="1" dirty="0">
                <a:solidFill>
                  <a:srgbClr val="C00000"/>
                </a:solidFill>
                <a:latin typeface="Roboto" panose="02000000000000000000" pitchFamily="2" charset="0"/>
                <a:ea typeface="Roboto" panose="02000000000000000000" pitchFamily="2" charset="0"/>
              </a:rPr>
              <a:t>Disco</a:t>
            </a:r>
          </a:p>
        </p:txBody>
      </p:sp>
    </p:spTree>
    <p:extLst>
      <p:ext uri="{BB962C8B-B14F-4D97-AF65-F5344CB8AC3E}">
        <p14:creationId xmlns:p14="http://schemas.microsoft.com/office/powerpoint/2010/main" val="2119550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4"/>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Tiempos de acceso</a:t>
            </a:r>
            <a:endParaRPr dirty="0"/>
          </a:p>
        </p:txBody>
      </p:sp>
      <p:sp>
        <p:nvSpPr>
          <p:cNvPr id="10" name="Google Shape;310;p34">
            <a:extLst>
              <a:ext uri="{FF2B5EF4-FFF2-40B4-BE49-F238E27FC236}">
                <a16:creationId xmlns:a16="http://schemas.microsoft.com/office/drawing/2014/main" id="{9336861D-8C76-497B-B73D-456F9AA36823}"/>
              </a:ext>
            </a:extLst>
          </p:cNvPr>
          <p:cNvSpPr txBox="1">
            <a:spLocks noGrp="1"/>
          </p:cNvSpPr>
          <p:nvPr>
            <p:ph type="body" idx="1"/>
          </p:nvPr>
        </p:nvSpPr>
        <p:spPr>
          <a:xfrm>
            <a:off x="916649" y="999332"/>
            <a:ext cx="10734067" cy="52322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MX" sz="2200" b="1" dirty="0">
                <a:solidFill>
                  <a:schemeClr val="accent2"/>
                </a:solidFill>
              </a:rPr>
              <a:t>Números de latencia que todo programador debería conocer</a:t>
            </a:r>
          </a:p>
        </p:txBody>
      </p:sp>
      <p:graphicFrame>
        <p:nvGraphicFramePr>
          <p:cNvPr id="2" name="Tabla 1">
            <a:extLst>
              <a:ext uri="{FF2B5EF4-FFF2-40B4-BE49-F238E27FC236}">
                <a16:creationId xmlns:a16="http://schemas.microsoft.com/office/drawing/2014/main" id="{1256ACE7-81CD-4829-9921-05D7084BBA90}"/>
              </a:ext>
            </a:extLst>
          </p:cNvPr>
          <p:cNvGraphicFramePr>
            <a:graphicFrameLocks noGrp="1"/>
          </p:cNvGraphicFramePr>
          <p:nvPr>
            <p:extLst>
              <p:ext uri="{D42A27DB-BD31-4B8C-83A1-F6EECF244321}">
                <p14:modId xmlns:p14="http://schemas.microsoft.com/office/powerpoint/2010/main" val="956586718"/>
              </p:ext>
            </p:extLst>
          </p:nvPr>
        </p:nvGraphicFramePr>
        <p:xfrm>
          <a:off x="1305282" y="1925708"/>
          <a:ext cx="4978400" cy="3169920"/>
        </p:xfrm>
        <a:graphic>
          <a:graphicData uri="http://schemas.openxmlformats.org/drawingml/2006/table">
            <a:tbl>
              <a:tblPr/>
              <a:tblGrid>
                <a:gridCol w="2489200">
                  <a:extLst>
                    <a:ext uri="{9D8B030D-6E8A-4147-A177-3AD203B41FA5}">
                      <a16:colId xmlns:a16="http://schemas.microsoft.com/office/drawing/2014/main" val="3705136714"/>
                    </a:ext>
                  </a:extLst>
                </a:gridCol>
                <a:gridCol w="2489200">
                  <a:extLst>
                    <a:ext uri="{9D8B030D-6E8A-4147-A177-3AD203B41FA5}">
                      <a16:colId xmlns:a16="http://schemas.microsoft.com/office/drawing/2014/main" val="2533779759"/>
                    </a:ext>
                  </a:extLst>
                </a:gridCol>
              </a:tblGrid>
              <a:tr h="0">
                <a:tc>
                  <a:txBody>
                    <a:bodyPr/>
                    <a:lstStyle/>
                    <a:p>
                      <a:pPr algn="r"/>
                      <a:r>
                        <a:rPr lang="es-CO" sz="2000" b="1" dirty="0">
                          <a:solidFill>
                            <a:srgbClr val="C00000"/>
                          </a:solidFill>
                          <a:latin typeface="Roboto" panose="02000000000000000000" pitchFamily="2" charset="0"/>
                          <a:ea typeface="Roboto" panose="02000000000000000000" pitchFamily="2" charset="0"/>
                        </a:rPr>
                        <a:t>Latency (ns)</a:t>
                      </a:r>
                    </a:p>
                  </a:txBody>
                  <a:tcPr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r>
                        <a:rPr lang="es-CO" sz="2000" b="1" dirty="0">
                          <a:latin typeface="Roboto" panose="02000000000000000000" pitchFamily="2" charset="0"/>
                          <a:ea typeface="Roboto" panose="02000000000000000000" pitchFamily="2" charset="0"/>
                        </a:rPr>
                        <a:t>Component</a:t>
                      </a:r>
                    </a:p>
                  </a:txBody>
                  <a:tcPr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7464851"/>
                  </a:ext>
                </a:extLst>
              </a:tr>
              <a:tr h="0">
                <a:tc>
                  <a:txBody>
                    <a:bodyPr/>
                    <a:lstStyle/>
                    <a:p>
                      <a:pPr algn="r"/>
                      <a:r>
                        <a:rPr lang="es-CO" sz="2000" dirty="0">
                          <a:solidFill>
                            <a:srgbClr val="C00000"/>
                          </a:solidFill>
                          <a:latin typeface="Roboto" panose="02000000000000000000" pitchFamily="2" charset="0"/>
                          <a:ea typeface="Roboto" panose="02000000000000000000" pitchFamily="2" charset="0"/>
                        </a:rPr>
                        <a:t>1 ns</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r>
                        <a:rPr lang="es-CO" sz="2000" dirty="0">
                          <a:latin typeface="Roboto" panose="02000000000000000000" pitchFamily="2" charset="0"/>
                          <a:ea typeface="Roboto" panose="02000000000000000000" pitchFamily="2" charset="0"/>
                        </a:rPr>
                        <a:t>L1 Cache Reference</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77930977"/>
                  </a:ext>
                </a:extLst>
              </a:tr>
              <a:tr h="0">
                <a:tc>
                  <a:txBody>
                    <a:bodyPr/>
                    <a:lstStyle/>
                    <a:p>
                      <a:pPr algn="r"/>
                      <a:r>
                        <a:rPr lang="es-CO" sz="2000" dirty="0">
                          <a:solidFill>
                            <a:srgbClr val="C00000"/>
                          </a:solidFill>
                          <a:latin typeface="Roboto" panose="02000000000000000000" pitchFamily="2" charset="0"/>
                          <a:ea typeface="Roboto" panose="02000000000000000000" pitchFamily="2" charset="0"/>
                        </a:rPr>
                        <a:t>4 ns</a:t>
                      </a:r>
                    </a:p>
                  </a:txBody>
                  <a:tcPr anchor="ctr">
                    <a:lnL>
                      <a:noFill/>
                    </a:lnL>
                    <a:lnR w="12700" cap="flat" cmpd="sng" algn="ctr">
                      <a:solidFill>
                        <a:schemeClr val="tx1"/>
                      </a:solidFill>
                      <a:prstDash val="solid"/>
                      <a:round/>
                      <a:headEnd type="none" w="med" len="med"/>
                      <a:tailEnd type="none" w="med" len="med"/>
                    </a:lnR>
                    <a:lnT>
                      <a:noFill/>
                    </a:lnT>
                    <a:lnB>
                      <a:noFill/>
                    </a:lnB>
                  </a:tcPr>
                </a:tc>
                <a:tc>
                  <a:txBody>
                    <a:bodyPr/>
                    <a:lstStyle/>
                    <a:p>
                      <a:r>
                        <a:rPr lang="es-CO" sz="2000" dirty="0">
                          <a:latin typeface="Roboto" panose="02000000000000000000" pitchFamily="2" charset="0"/>
                          <a:ea typeface="Roboto" panose="02000000000000000000" pitchFamily="2" charset="0"/>
                        </a:rPr>
                        <a:t>L2 Cache Reference</a:t>
                      </a:r>
                    </a:p>
                  </a:txBody>
                  <a:tcPr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994153042"/>
                  </a:ext>
                </a:extLst>
              </a:tr>
              <a:tr h="0">
                <a:tc>
                  <a:txBody>
                    <a:bodyPr/>
                    <a:lstStyle/>
                    <a:p>
                      <a:pPr algn="r"/>
                      <a:r>
                        <a:rPr lang="es-CO" sz="2000" dirty="0">
                          <a:solidFill>
                            <a:srgbClr val="C00000"/>
                          </a:solidFill>
                          <a:latin typeface="Roboto" panose="02000000000000000000" pitchFamily="2" charset="0"/>
                          <a:ea typeface="Roboto" panose="02000000000000000000" pitchFamily="2" charset="0"/>
                        </a:rPr>
                        <a:t>100 ns</a:t>
                      </a:r>
                    </a:p>
                  </a:txBody>
                  <a:tcPr anchor="ctr">
                    <a:lnL>
                      <a:noFill/>
                    </a:lnL>
                    <a:lnR w="12700" cap="flat" cmpd="sng" algn="ctr">
                      <a:solidFill>
                        <a:schemeClr val="tx1"/>
                      </a:solidFill>
                      <a:prstDash val="solid"/>
                      <a:round/>
                      <a:headEnd type="none" w="med" len="med"/>
                      <a:tailEnd type="none" w="med" len="med"/>
                    </a:lnR>
                    <a:lnT>
                      <a:noFill/>
                    </a:lnT>
                    <a:lnB>
                      <a:noFill/>
                    </a:lnB>
                  </a:tcPr>
                </a:tc>
                <a:tc>
                  <a:txBody>
                    <a:bodyPr/>
                    <a:lstStyle/>
                    <a:p>
                      <a:r>
                        <a:rPr lang="es-CO" sz="2000">
                          <a:latin typeface="Roboto" panose="02000000000000000000" pitchFamily="2" charset="0"/>
                          <a:ea typeface="Roboto" panose="02000000000000000000" pitchFamily="2" charset="0"/>
                        </a:rPr>
                        <a:t>DRAM</a:t>
                      </a:r>
                    </a:p>
                  </a:txBody>
                  <a:tcPr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475982113"/>
                  </a:ext>
                </a:extLst>
              </a:tr>
              <a:tr h="0">
                <a:tc>
                  <a:txBody>
                    <a:bodyPr/>
                    <a:lstStyle/>
                    <a:p>
                      <a:pPr algn="r"/>
                      <a:r>
                        <a:rPr lang="es-CO" sz="2000" dirty="0">
                          <a:solidFill>
                            <a:srgbClr val="C00000"/>
                          </a:solidFill>
                          <a:latin typeface="Roboto" panose="02000000000000000000" pitchFamily="2" charset="0"/>
                          <a:ea typeface="Roboto" panose="02000000000000000000" pitchFamily="2" charset="0"/>
                        </a:rPr>
                        <a:t>16,000 ns</a:t>
                      </a:r>
                    </a:p>
                  </a:txBody>
                  <a:tcPr anchor="ctr">
                    <a:lnL>
                      <a:noFill/>
                    </a:lnL>
                    <a:lnR w="12700" cap="flat" cmpd="sng" algn="ctr">
                      <a:solidFill>
                        <a:schemeClr val="tx1"/>
                      </a:solidFill>
                      <a:prstDash val="solid"/>
                      <a:round/>
                      <a:headEnd type="none" w="med" len="med"/>
                      <a:tailEnd type="none" w="med" len="med"/>
                    </a:lnR>
                    <a:lnT>
                      <a:noFill/>
                    </a:lnT>
                    <a:lnB>
                      <a:noFill/>
                    </a:lnB>
                  </a:tcPr>
                </a:tc>
                <a:tc>
                  <a:txBody>
                    <a:bodyPr/>
                    <a:lstStyle/>
                    <a:p>
                      <a:r>
                        <a:rPr lang="es-CO" sz="2000">
                          <a:latin typeface="Roboto" panose="02000000000000000000" pitchFamily="2" charset="0"/>
                          <a:ea typeface="Roboto" panose="02000000000000000000" pitchFamily="2" charset="0"/>
                        </a:rPr>
                        <a:t>SSD</a:t>
                      </a:r>
                    </a:p>
                  </a:txBody>
                  <a:tcPr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504426922"/>
                  </a:ext>
                </a:extLst>
              </a:tr>
              <a:tr h="0">
                <a:tc>
                  <a:txBody>
                    <a:bodyPr/>
                    <a:lstStyle/>
                    <a:p>
                      <a:pPr algn="r"/>
                      <a:r>
                        <a:rPr lang="es-CO" sz="2000" dirty="0">
                          <a:solidFill>
                            <a:srgbClr val="C00000"/>
                          </a:solidFill>
                          <a:latin typeface="Roboto" panose="02000000000000000000" pitchFamily="2" charset="0"/>
                          <a:ea typeface="Roboto" panose="02000000000000000000" pitchFamily="2" charset="0"/>
                        </a:rPr>
                        <a:t>2,000,000 ns</a:t>
                      </a:r>
                    </a:p>
                  </a:txBody>
                  <a:tcPr anchor="ctr">
                    <a:lnL>
                      <a:noFill/>
                    </a:lnL>
                    <a:lnR w="12700" cap="flat" cmpd="sng" algn="ctr">
                      <a:solidFill>
                        <a:schemeClr val="tx1"/>
                      </a:solidFill>
                      <a:prstDash val="solid"/>
                      <a:round/>
                      <a:headEnd type="none" w="med" len="med"/>
                      <a:tailEnd type="none" w="med" len="med"/>
                    </a:lnR>
                    <a:lnT>
                      <a:noFill/>
                    </a:lnT>
                    <a:lnB>
                      <a:noFill/>
                    </a:lnB>
                  </a:tcPr>
                </a:tc>
                <a:tc>
                  <a:txBody>
                    <a:bodyPr/>
                    <a:lstStyle/>
                    <a:p>
                      <a:r>
                        <a:rPr lang="es-CO" sz="2000" dirty="0">
                          <a:latin typeface="Roboto" panose="02000000000000000000" pitchFamily="2" charset="0"/>
                          <a:ea typeface="Roboto" panose="02000000000000000000" pitchFamily="2" charset="0"/>
                        </a:rPr>
                        <a:t>HDD</a:t>
                      </a:r>
                    </a:p>
                  </a:txBody>
                  <a:tcPr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155601337"/>
                  </a:ext>
                </a:extLst>
              </a:tr>
              <a:tr h="0">
                <a:tc>
                  <a:txBody>
                    <a:bodyPr/>
                    <a:lstStyle/>
                    <a:p>
                      <a:pPr algn="r"/>
                      <a:r>
                        <a:rPr lang="es-CO" sz="2000" dirty="0">
                          <a:solidFill>
                            <a:srgbClr val="C00000"/>
                          </a:solidFill>
                          <a:latin typeface="Roboto" panose="02000000000000000000" pitchFamily="2" charset="0"/>
                          <a:ea typeface="Roboto" panose="02000000000000000000" pitchFamily="2" charset="0"/>
                        </a:rPr>
                        <a:t>~50,000,000 ns</a:t>
                      </a:r>
                    </a:p>
                  </a:txBody>
                  <a:tcPr anchor="ctr">
                    <a:lnL>
                      <a:noFill/>
                    </a:lnL>
                    <a:lnR w="12700" cap="flat" cmpd="sng" algn="ctr">
                      <a:solidFill>
                        <a:schemeClr val="tx1"/>
                      </a:solidFill>
                      <a:prstDash val="solid"/>
                      <a:round/>
                      <a:headEnd type="none" w="med" len="med"/>
                      <a:tailEnd type="none" w="med" len="med"/>
                    </a:lnR>
                    <a:lnT>
                      <a:noFill/>
                    </a:lnT>
                    <a:lnB>
                      <a:noFill/>
                    </a:lnB>
                  </a:tcPr>
                </a:tc>
                <a:tc>
                  <a:txBody>
                    <a:bodyPr/>
                    <a:lstStyle/>
                    <a:p>
                      <a:r>
                        <a:rPr lang="es-CO" sz="2000">
                          <a:latin typeface="Roboto" panose="02000000000000000000" pitchFamily="2" charset="0"/>
                          <a:ea typeface="Roboto" panose="02000000000000000000" pitchFamily="2" charset="0"/>
                        </a:rPr>
                        <a:t>Network Storage</a:t>
                      </a:r>
                    </a:p>
                  </a:txBody>
                  <a:tcPr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58653725"/>
                  </a:ext>
                </a:extLst>
              </a:tr>
              <a:tr h="0">
                <a:tc>
                  <a:txBody>
                    <a:bodyPr/>
                    <a:lstStyle/>
                    <a:p>
                      <a:pPr algn="r"/>
                      <a:r>
                        <a:rPr lang="es-CO" sz="2000" dirty="0">
                          <a:solidFill>
                            <a:srgbClr val="C00000"/>
                          </a:solidFill>
                          <a:latin typeface="Roboto" panose="02000000000000000000" pitchFamily="2" charset="0"/>
                          <a:ea typeface="Roboto" panose="02000000000000000000" pitchFamily="2" charset="0"/>
                        </a:rPr>
                        <a:t>1,000,000,000 ns</a:t>
                      </a:r>
                    </a:p>
                  </a:txBody>
                  <a:tcPr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r>
                        <a:rPr lang="es-CO" sz="2000" dirty="0">
                          <a:latin typeface="Roboto" panose="02000000000000000000" pitchFamily="2" charset="0"/>
                          <a:ea typeface="Roboto" panose="02000000000000000000" pitchFamily="2" charset="0"/>
                        </a:rPr>
                        <a:t>Tape Archives</a:t>
                      </a:r>
                    </a:p>
                  </a:txBody>
                  <a:tcPr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8956184"/>
                  </a:ext>
                </a:extLst>
              </a:tr>
            </a:tbl>
          </a:graphicData>
        </a:graphic>
      </p:graphicFrame>
      <p:sp>
        <p:nvSpPr>
          <p:cNvPr id="4" name="CuadroTexto 3">
            <a:extLst>
              <a:ext uri="{FF2B5EF4-FFF2-40B4-BE49-F238E27FC236}">
                <a16:creationId xmlns:a16="http://schemas.microsoft.com/office/drawing/2014/main" id="{FBA252FA-BD92-4D45-8400-4D0F2333709B}"/>
              </a:ext>
            </a:extLst>
          </p:cNvPr>
          <p:cNvSpPr txBox="1"/>
          <p:nvPr/>
        </p:nvSpPr>
        <p:spPr>
          <a:xfrm>
            <a:off x="6544712" y="1653803"/>
            <a:ext cx="5351876" cy="584775"/>
          </a:xfrm>
          <a:prstGeom prst="rect">
            <a:avLst/>
          </a:prstGeom>
          <a:noFill/>
        </p:spPr>
        <p:txBody>
          <a:bodyPr wrap="square" rtlCol="0">
            <a:spAutoFit/>
          </a:bodyPr>
          <a:lstStyle/>
          <a:p>
            <a:r>
              <a:rPr lang="es-MX" sz="1600" dirty="0">
                <a:solidFill>
                  <a:schemeClr val="tx1"/>
                </a:solidFill>
                <a:latin typeface="Roboto" panose="02000000000000000000" pitchFamily="2" charset="0"/>
                <a:ea typeface="Roboto" panose="02000000000000000000" pitchFamily="2" charset="0"/>
              </a:rPr>
              <a:t>¿Qué tan lento cree que es un acceso a disco comparado con la memoria?</a:t>
            </a:r>
          </a:p>
        </p:txBody>
      </p:sp>
      <p:grpSp>
        <p:nvGrpSpPr>
          <p:cNvPr id="24" name="Grupo 23">
            <a:extLst>
              <a:ext uri="{FF2B5EF4-FFF2-40B4-BE49-F238E27FC236}">
                <a16:creationId xmlns:a16="http://schemas.microsoft.com/office/drawing/2014/main" id="{107C37F6-55CE-4EAE-AF6A-4567D9DD0DB8}"/>
              </a:ext>
            </a:extLst>
          </p:cNvPr>
          <p:cNvGrpSpPr/>
          <p:nvPr/>
        </p:nvGrpSpPr>
        <p:grpSpPr>
          <a:xfrm>
            <a:off x="6549838" y="2355529"/>
            <a:ext cx="3088734" cy="2712355"/>
            <a:chOff x="6560091" y="3228944"/>
            <a:chExt cx="3088734" cy="2712355"/>
          </a:xfrm>
        </p:grpSpPr>
        <p:sp>
          <p:nvSpPr>
            <p:cNvPr id="5" name="Flecha: a la derecha 4">
              <a:extLst>
                <a:ext uri="{FF2B5EF4-FFF2-40B4-BE49-F238E27FC236}">
                  <a16:creationId xmlns:a16="http://schemas.microsoft.com/office/drawing/2014/main" id="{DD604C49-476F-47FE-9F89-BBC38765C0CC}"/>
                </a:ext>
              </a:extLst>
            </p:cNvPr>
            <p:cNvSpPr/>
            <p:nvPr/>
          </p:nvSpPr>
          <p:spPr>
            <a:xfrm flipH="1">
              <a:off x="6574219" y="3350172"/>
              <a:ext cx="425669" cy="15765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Flecha: a la derecha 8">
              <a:extLst>
                <a:ext uri="{FF2B5EF4-FFF2-40B4-BE49-F238E27FC236}">
                  <a16:creationId xmlns:a16="http://schemas.microsoft.com/office/drawing/2014/main" id="{A9401749-902D-4587-87B6-918368C27B91}"/>
                </a:ext>
              </a:extLst>
            </p:cNvPr>
            <p:cNvSpPr/>
            <p:nvPr/>
          </p:nvSpPr>
          <p:spPr>
            <a:xfrm flipH="1">
              <a:off x="6560092" y="3742900"/>
              <a:ext cx="425669" cy="15765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Flecha: a la derecha 10">
              <a:extLst>
                <a:ext uri="{FF2B5EF4-FFF2-40B4-BE49-F238E27FC236}">
                  <a16:creationId xmlns:a16="http://schemas.microsoft.com/office/drawing/2014/main" id="{F2AC771C-5292-4641-9B3D-517FF2A93A40}"/>
                </a:ext>
              </a:extLst>
            </p:cNvPr>
            <p:cNvSpPr/>
            <p:nvPr/>
          </p:nvSpPr>
          <p:spPr>
            <a:xfrm flipH="1">
              <a:off x="6573562" y="4132613"/>
              <a:ext cx="425669" cy="15765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Flecha: a la derecha 11">
              <a:extLst>
                <a:ext uri="{FF2B5EF4-FFF2-40B4-BE49-F238E27FC236}">
                  <a16:creationId xmlns:a16="http://schemas.microsoft.com/office/drawing/2014/main" id="{13A841AF-7DC7-4C62-92DB-B73028B7576E}"/>
                </a:ext>
              </a:extLst>
            </p:cNvPr>
            <p:cNvSpPr/>
            <p:nvPr/>
          </p:nvSpPr>
          <p:spPr>
            <a:xfrm flipH="1">
              <a:off x="6577827" y="4516591"/>
              <a:ext cx="425669" cy="15765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Flecha: a la derecha 12">
              <a:extLst>
                <a:ext uri="{FF2B5EF4-FFF2-40B4-BE49-F238E27FC236}">
                  <a16:creationId xmlns:a16="http://schemas.microsoft.com/office/drawing/2014/main" id="{6CAE5F4A-7CCD-411F-A504-736374480CD9}"/>
                </a:ext>
              </a:extLst>
            </p:cNvPr>
            <p:cNvSpPr/>
            <p:nvPr/>
          </p:nvSpPr>
          <p:spPr>
            <a:xfrm flipH="1">
              <a:off x="6573561" y="4898533"/>
              <a:ext cx="425669" cy="15765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Flecha: a la derecha 13">
              <a:extLst>
                <a:ext uri="{FF2B5EF4-FFF2-40B4-BE49-F238E27FC236}">
                  <a16:creationId xmlns:a16="http://schemas.microsoft.com/office/drawing/2014/main" id="{12B4141D-E833-4378-A50D-0C3AB89C3643}"/>
                </a:ext>
              </a:extLst>
            </p:cNvPr>
            <p:cNvSpPr/>
            <p:nvPr/>
          </p:nvSpPr>
          <p:spPr>
            <a:xfrm flipH="1">
              <a:off x="6573561" y="5280475"/>
              <a:ext cx="425669" cy="15765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Flecha: a la derecha 14">
              <a:extLst>
                <a:ext uri="{FF2B5EF4-FFF2-40B4-BE49-F238E27FC236}">
                  <a16:creationId xmlns:a16="http://schemas.microsoft.com/office/drawing/2014/main" id="{079A5439-9941-42FE-8AF0-B60CEFECED4B}"/>
                </a:ext>
              </a:extLst>
            </p:cNvPr>
            <p:cNvSpPr/>
            <p:nvPr/>
          </p:nvSpPr>
          <p:spPr>
            <a:xfrm flipH="1">
              <a:off x="6560091" y="5662417"/>
              <a:ext cx="425669" cy="15765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a:extLst>
                <a:ext uri="{FF2B5EF4-FFF2-40B4-BE49-F238E27FC236}">
                  <a16:creationId xmlns:a16="http://schemas.microsoft.com/office/drawing/2014/main" id="{0EEB3659-06B4-4F37-AD69-DABE03E915AF}"/>
                </a:ext>
              </a:extLst>
            </p:cNvPr>
            <p:cNvSpPr txBox="1"/>
            <p:nvPr/>
          </p:nvSpPr>
          <p:spPr>
            <a:xfrm>
              <a:off x="7047185" y="3228944"/>
              <a:ext cx="2601640" cy="400110"/>
            </a:xfrm>
            <a:prstGeom prst="rect">
              <a:avLst/>
            </a:prstGeom>
            <a:noFill/>
          </p:spPr>
          <p:txBody>
            <a:bodyPr wrap="square" rtlCol="0">
              <a:spAutoFit/>
            </a:bodyPr>
            <a:lstStyle/>
            <a:p>
              <a:r>
                <a:rPr lang="es-MX" sz="2000" dirty="0">
                  <a:solidFill>
                    <a:srgbClr val="C00000"/>
                  </a:solidFill>
                  <a:latin typeface="Roboto" panose="02000000000000000000" pitchFamily="2" charset="0"/>
                  <a:ea typeface="Roboto" panose="02000000000000000000" pitchFamily="2" charset="0"/>
                </a:rPr>
                <a:t>1 s</a:t>
              </a:r>
            </a:p>
          </p:txBody>
        </p:sp>
        <p:sp>
          <p:nvSpPr>
            <p:cNvPr id="17" name="CuadroTexto 16">
              <a:extLst>
                <a:ext uri="{FF2B5EF4-FFF2-40B4-BE49-F238E27FC236}">
                  <a16:creationId xmlns:a16="http://schemas.microsoft.com/office/drawing/2014/main" id="{951F1B10-006C-46FF-92A5-08CADFCA21F2}"/>
                </a:ext>
              </a:extLst>
            </p:cNvPr>
            <p:cNvSpPr txBox="1"/>
            <p:nvPr/>
          </p:nvSpPr>
          <p:spPr>
            <a:xfrm>
              <a:off x="7047185" y="4007996"/>
              <a:ext cx="2601640" cy="400110"/>
            </a:xfrm>
            <a:prstGeom prst="rect">
              <a:avLst/>
            </a:prstGeom>
            <a:noFill/>
          </p:spPr>
          <p:txBody>
            <a:bodyPr wrap="square" rtlCol="0">
              <a:spAutoFit/>
            </a:bodyPr>
            <a:lstStyle/>
            <a:p>
              <a:r>
                <a:rPr lang="es-MX" sz="2000" dirty="0">
                  <a:solidFill>
                    <a:srgbClr val="C00000"/>
                  </a:solidFill>
                  <a:latin typeface="Roboto" panose="02000000000000000000" pitchFamily="2" charset="0"/>
                  <a:ea typeface="Roboto" panose="02000000000000000000" pitchFamily="2" charset="0"/>
                </a:rPr>
                <a:t>100 s</a:t>
              </a:r>
            </a:p>
          </p:txBody>
        </p:sp>
        <p:sp>
          <p:nvSpPr>
            <p:cNvPr id="18" name="CuadroTexto 17">
              <a:extLst>
                <a:ext uri="{FF2B5EF4-FFF2-40B4-BE49-F238E27FC236}">
                  <a16:creationId xmlns:a16="http://schemas.microsoft.com/office/drawing/2014/main" id="{C5DC327E-EBF7-4C63-89AC-D33E6B6DE6B0}"/>
                </a:ext>
              </a:extLst>
            </p:cNvPr>
            <p:cNvSpPr txBox="1"/>
            <p:nvPr/>
          </p:nvSpPr>
          <p:spPr>
            <a:xfrm>
              <a:off x="7047185" y="3629054"/>
              <a:ext cx="2601640" cy="400110"/>
            </a:xfrm>
            <a:prstGeom prst="rect">
              <a:avLst/>
            </a:prstGeom>
            <a:noFill/>
          </p:spPr>
          <p:txBody>
            <a:bodyPr wrap="square" rtlCol="0">
              <a:spAutoFit/>
            </a:bodyPr>
            <a:lstStyle/>
            <a:p>
              <a:r>
                <a:rPr lang="es-MX" sz="2000" dirty="0">
                  <a:solidFill>
                    <a:srgbClr val="C00000"/>
                  </a:solidFill>
                  <a:latin typeface="Roboto" panose="02000000000000000000" pitchFamily="2" charset="0"/>
                  <a:ea typeface="Roboto" panose="02000000000000000000" pitchFamily="2" charset="0"/>
                </a:rPr>
                <a:t>4 s</a:t>
              </a:r>
            </a:p>
          </p:txBody>
        </p:sp>
        <p:sp>
          <p:nvSpPr>
            <p:cNvPr id="19" name="CuadroTexto 18">
              <a:extLst>
                <a:ext uri="{FF2B5EF4-FFF2-40B4-BE49-F238E27FC236}">
                  <a16:creationId xmlns:a16="http://schemas.microsoft.com/office/drawing/2014/main" id="{4E4775A6-A5C3-4DE4-AD8A-6A16CBB4B1F4}"/>
                </a:ext>
              </a:extLst>
            </p:cNvPr>
            <p:cNvSpPr txBox="1"/>
            <p:nvPr/>
          </p:nvSpPr>
          <p:spPr>
            <a:xfrm>
              <a:off x="7047185" y="4408106"/>
              <a:ext cx="2601640" cy="400110"/>
            </a:xfrm>
            <a:prstGeom prst="rect">
              <a:avLst/>
            </a:prstGeom>
            <a:noFill/>
          </p:spPr>
          <p:txBody>
            <a:bodyPr wrap="square" rtlCol="0">
              <a:spAutoFit/>
            </a:bodyPr>
            <a:lstStyle/>
            <a:p>
              <a:r>
                <a:rPr lang="es-MX" sz="2000" dirty="0">
                  <a:solidFill>
                    <a:srgbClr val="C00000"/>
                  </a:solidFill>
                  <a:latin typeface="Roboto" panose="02000000000000000000" pitchFamily="2" charset="0"/>
                  <a:ea typeface="Roboto" panose="02000000000000000000" pitchFamily="2" charset="0"/>
                </a:rPr>
                <a:t>4.4 horas</a:t>
              </a:r>
            </a:p>
          </p:txBody>
        </p:sp>
        <p:sp>
          <p:nvSpPr>
            <p:cNvPr id="20" name="CuadroTexto 19">
              <a:extLst>
                <a:ext uri="{FF2B5EF4-FFF2-40B4-BE49-F238E27FC236}">
                  <a16:creationId xmlns:a16="http://schemas.microsoft.com/office/drawing/2014/main" id="{6EF4CACA-B0A0-4113-930A-23A8AAC2EA9C}"/>
                </a:ext>
              </a:extLst>
            </p:cNvPr>
            <p:cNvSpPr txBox="1"/>
            <p:nvPr/>
          </p:nvSpPr>
          <p:spPr>
            <a:xfrm>
              <a:off x="7042919" y="4801883"/>
              <a:ext cx="2601640" cy="400110"/>
            </a:xfrm>
            <a:prstGeom prst="rect">
              <a:avLst/>
            </a:prstGeom>
            <a:noFill/>
          </p:spPr>
          <p:txBody>
            <a:bodyPr wrap="square" rtlCol="0">
              <a:spAutoFit/>
            </a:bodyPr>
            <a:lstStyle/>
            <a:p>
              <a:r>
                <a:rPr lang="es-MX" sz="2000" dirty="0">
                  <a:solidFill>
                    <a:srgbClr val="C00000"/>
                  </a:solidFill>
                  <a:latin typeface="Roboto" panose="02000000000000000000" pitchFamily="2" charset="0"/>
                  <a:ea typeface="Roboto" panose="02000000000000000000" pitchFamily="2" charset="0"/>
                </a:rPr>
                <a:t>3.3 semanas</a:t>
              </a:r>
            </a:p>
          </p:txBody>
        </p:sp>
        <p:sp>
          <p:nvSpPr>
            <p:cNvPr id="21" name="CuadroTexto 20">
              <a:extLst>
                <a:ext uri="{FF2B5EF4-FFF2-40B4-BE49-F238E27FC236}">
                  <a16:creationId xmlns:a16="http://schemas.microsoft.com/office/drawing/2014/main" id="{FB1C0029-F2D2-4355-A233-E808BB1D476B}"/>
                </a:ext>
              </a:extLst>
            </p:cNvPr>
            <p:cNvSpPr txBox="1"/>
            <p:nvPr/>
          </p:nvSpPr>
          <p:spPr>
            <a:xfrm>
              <a:off x="7047185" y="5159247"/>
              <a:ext cx="2601640" cy="400110"/>
            </a:xfrm>
            <a:prstGeom prst="rect">
              <a:avLst/>
            </a:prstGeom>
            <a:noFill/>
          </p:spPr>
          <p:txBody>
            <a:bodyPr wrap="square" rtlCol="0">
              <a:spAutoFit/>
            </a:bodyPr>
            <a:lstStyle/>
            <a:p>
              <a:r>
                <a:rPr lang="es-MX" sz="2000" dirty="0">
                  <a:solidFill>
                    <a:srgbClr val="C00000"/>
                  </a:solidFill>
                  <a:latin typeface="Roboto" panose="02000000000000000000" pitchFamily="2" charset="0"/>
                  <a:ea typeface="Roboto" panose="02000000000000000000" pitchFamily="2" charset="0"/>
                </a:rPr>
                <a:t>1.5 años</a:t>
              </a:r>
            </a:p>
          </p:txBody>
        </p:sp>
        <p:sp>
          <p:nvSpPr>
            <p:cNvPr id="22" name="CuadroTexto 21">
              <a:extLst>
                <a:ext uri="{FF2B5EF4-FFF2-40B4-BE49-F238E27FC236}">
                  <a16:creationId xmlns:a16="http://schemas.microsoft.com/office/drawing/2014/main" id="{80568E9E-D502-4EE0-954B-DE422B12169C}"/>
                </a:ext>
              </a:extLst>
            </p:cNvPr>
            <p:cNvSpPr txBox="1"/>
            <p:nvPr/>
          </p:nvSpPr>
          <p:spPr>
            <a:xfrm>
              <a:off x="7042919" y="5541189"/>
              <a:ext cx="2601640" cy="400110"/>
            </a:xfrm>
            <a:prstGeom prst="rect">
              <a:avLst/>
            </a:prstGeom>
            <a:noFill/>
          </p:spPr>
          <p:txBody>
            <a:bodyPr wrap="square" rtlCol="0">
              <a:spAutoFit/>
            </a:bodyPr>
            <a:lstStyle/>
            <a:p>
              <a:r>
                <a:rPr lang="es-MX" sz="2000" dirty="0">
                  <a:solidFill>
                    <a:srgbClr val="C00000"/>
                  </a:solidFill>
                  <a:latin typeface="Roboto" panose="02000000000000000000" pitchFamily="2" charset="0"/>
                  <a:ea typeface="Roboto" panose="02000000000000000000" pitchFamily="2" charset="0"/>
                </a:rPr>
                <a:t>31 años</a:t>
              </a:r>
            </a:p>
          </p:txBody>
        </p:sp>
      </p:grpSp>
      <p:sp>
        <p:nvSpPr>
          <p:cNvPr id="23" name="CuadroTexto 22">
            <a:extLst>
              <a:ext uri="{FF2B5EF4-FFF2-40B4-BE49-F238E27FC236}">
                <a16:creationId xmlns:a16="http://schemas.microsoft.com/office/drawing/2014/main" id="{CA8B7A61-2B78-48E7-9C92-12706B1E73A1}"/>
              </a:ext>
            </a:extLst>
          </p:cNvPr>
          <p:cNvSpPr txBox="1"/>
          <p:nvPr/>
        </p:nvSpPr>
        <p:spPr>
          <a:xfrm>
            <a:off x="6549838" y="5291174"/>
            <a:ext cx="5346750" cy="584775"/>
          </a:xfrm>
          <a:prstGeom prst="rect">
            <a:avLst/>
          </a:prstGeom>
          <a:noFill/>
        </p:spPr>
        <p:txBody>
          <a:bodyPr wrap="square">
            <a:spAutoFit/>
          </a:bodyPr>
          <a:lstStyle/>
          <a:p>
            <a:r>
              <a:rPr lang="es-MX" sz="1600" dirty="0">
                <a:latin typeface="Roboto" panose="02000000000000000000" pitchFamily="2" charset="0"/>
                <a:ea typeface="Roboto" panose="02000000000000000000" pitchFamily="2" charset="0"/>
              </a:rPr>
              <a:t>La diferencia entre un buen sistema y uno malo no suele ser el algoritmo, es </a:t>
            </a:r>
            <a:r>
              <a:rPr lang="es-MX" sz="1600" b="1" dirty="0">
                <a:latin typeface="Roboto" panose="02000000000000000000" pitchFamily="2" charset="0"/>
                <a:ea typeface="Roboto" panose="02000000000000000000" pitchFamily="2" charset="0"/>
              </a:rPr>
              <a:t>dónde</a:t>
            </a:r>
            <a:r>
              <a:rPr lang="es-MX" sz="1600" dirty="0">
                <a:latin typeface="Roboto" panose="02000000000000000000" pitchFamily="2" charset="0"/>
                <a:ea typeface="Roboto" panose="02000000000000000000" pitchFamily="2" charset="0"/>
              </a:rPr>
              <a:t> están los datos.</a:t>
            </a:r>
            <a:endParaRPr lang="es-CO" sz="1600" dirty="0">
              <a:latin typeface="Roboto" panose="02000000000000000000" pitchFamily="2" charset="0"/>
              <a:ea typeface="Roboto" panose="02000000000000000000" pitchFamily="2" charset="0"/>
            </a:endParaRPr>
          </a:p>
        </p:txBody>
      </p:sp>
      <p:sp>
        <p:nvSpPr>
          <p:cNvPr id="25" name="CuadroTexto 24">
            <a:extLst>
              <a:ext uri="{FF2B5EF4-FFF2-40B4-BE49-F238E27FC236}">
                <a16:creationId xmlns:a16="http://schemas.microsoft.com/office/drawing/2014/main" id="{F3A5196F-E452-4D1E-BD5B-372156D2CD91}"/>
              </a:ext>
            </a:extLst>
          </p:cNvPr>
          <p:cNvSpPr txBox="1"/>
          <p:nvPr/>
        </p:nvSpPr>
        <p:spPr>
          <a:xfrm>
            <a:off x="1305282" y="5489336"/>
            <a:ext cx="4978400" cy="369332"/>
          </a:xfrm>
          <a:prstGeom prst="rect">
            <a:avLst/>
          </a:prstGeom>
          <a:solidFill>
            <a:schemeClr val="bg1">
              <a:lumMod val="95000"/>
            </a:schemeClr>
          </a:solidFill>
        </p:spPr>
        <p:txBody>
          <a:bodyPr wrap="square">
            <a:spAutoFit/>
          </a:bodyPr>
          <a:lstStyle/>
          <a:p>
            <a:r>
              <a:rPr lang="es-MX" sz="1800" b="1" dirty="0">
                <a:latin typeface="Roboto" panose="02000000000000000000" pitchFamily="2" charset="0"/>
                <a:ea typeface="Roboto" panose="02000000000000000000" pitchFamily="2" charset="0"/>
              </a:rPr>
              <a:t>Conclusión</a:t>
            </a:r>
            <a:r>
              <a:rPr lang="es-MX" sz="1800" dirty="0">
                <a:latin typeface="Roboto" panose="02000000000000000000" pitchFamily="2" charset="0"/>
                <a:ea typeface="Roboto" panose="02000000000000000000" pitchFamily="2" charset="0"/>
              </a:rPr>
              <a:t>: La latencia manda</a:t>
            </a:r>
            <a:endParaRPr lang="es-CO" sz="1800" dirty="0">
              <a:latin typeface="Roboto" panose="02000000000000000000" pitchFamily="2" charset="0"/>
              <a:ea typeface="Roboto" panose="02000000000000000000" pitchFamily="2" charset="0"/>
            </a:endParaRPr>
          </a:p>
        </p:txBody>
      </p:sp>
      <p:sp>
        <p:nvSpPr>
          <p:cNvPr id="26" name="CuadroTexto 25">
            <a:extLst>
              <a:ext uri="{FF2B5EF4-FFF2-40B4-BE49-F238E27FC236}">
                <a16:creationId xmlns:a16="http://schemas.microsoft.com/office/drawing/2014/main" id="{AC72FB0E-B467-40BC-8A58-DBD974F40BAA}"/>
              </a:ext>
            </a:extLst>
          </p:cNvPr>
          <p:cNvSpPr txBox="1"/>
          <p:nvPr/>
        </p:nvSpPr>
        <p:spPr>
          <a:xfrm>
            <a:off x="1305282" y="5052086"/>
            <a:ext cx="453970" cy="307777"/>
          </a:xfrm>
          <a:prstGeom prst="rect">
            <a:avLst/>
          </a:prstGeom>
          <a:noFill/>
        </p:spPr>
        <p:txBody>
          <a:bodyPr wrap="none" rtlCol="0">
            <a:spAutoFit/>
          </a:bodyPr>
          <a:lstStyle/>
          <a:p>
            <a:r>
              <a:rPr lang="es-CO" dirty="0">
                <a:hlinkClick r:id="rId3"/>
              </a:rPr>
              <a:t>link</a:t>
            </a:r>
            <a:endParaRPr lang="es-CO" dirty="0"/>
          </a:p>
        </p:txBody>
      </p:sp>
      <p:cxnSp>
        <p:nvCxnSpPr>
          <p:cNvPr id="28" name="Conector recto 27">
            <a:extLst>
              <a:ext uri="{FF2B5EF4-FFF2-40B4-BE49-F238E27FC236}">
                <a16:creationId xmlns:a16="http://schemas.microsoft.com/office/drawing/2014/main" id="{5679048F-8122-4677-BE94-69B8B60EB120}"/>
              </a:ext>
            </a:extLst>
          </p:cNvPr>
          <p:cNvCxnSpPr/>
          <p:nvPr/>
        </p:nvCxnSpPr>
        <p:spPr>
          <a:xfrm>
            <a:off x="6563308" y="3522071"/>
            <a:ext cx="2798406" cy="0"/>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6308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4"/>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Tiempos de acceso</a:t>
            </a:r>
            <a:endParaRPr dirty="0"/>
          </a:p>
        </p:txBody>
      </p:sp>
      <p:sp>
        <p:nvSpPr>
          <p:cNvPr id="10" name="Google Shape;310;p34">
            <a:extLst>
              <a:ext uri="{FF2B5EF4-FFF2-40B4-BE49-F238E27FC236}">
                <a16:creationId xmlns:a16="http://schemas.microsoft.com/office/drawing/2014/main" id="{9336861D-8C76-497B-B73D-456F9AA36823}"/>
              </a:ext>
            </a:extLst>
          </p:cNvPr>
          <p:cNvSpPr txBox="1">
            <a:spLocks noGrp="1"/>
          </p:cNvSpPr>
          <p:nvPr>
            <p:ph type="body" idx="1"/>
          </p:nvPr>
        </p:nvSpPr>
        <p:spPr>
          <a:xfrm>
            <a:off x="916650" y="810190"/>
            <a:ext cx="10734067" cy="52322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MX" sz="2200" b="1" dirty="0">
                <a:solidFill>
                  <a:schemeClr val="accent2"/>
                </a:solidFill>
              </a:rPr>
              <a:t>Tamaño</a:t>
            </a:r>
          </a:p>
        </p:txBody>
      </p:sp>
      <p:pic>
        <p:nvPicPr>
          <p:cNvPr id="27" name="Google Shape;154;p35">
            <a:extLst>
              <a:ext uri="{FF2B5EF4-FFF2-40B4-BE49-F238E27FC236}">
                <a16:creationId xmlns:a16="http://schemas.microsoft.com/office/drawing/2014/main" id="{EDD4AF3B-7CE6-437E-B401-D05AA5B5BAF0}"/>
              </a:ext>
            </a:extLst>
          </p:cNvPr>
          <p:cNvPicPr preferRelativeResize="0"/>
          <p:nvPr/>
        </p:nvPicPr>
        <p:blipFill>
          <a:blip r:embed="rId3">
            <a:alphaModFix/>
          </a:blip>
          <a:stretch>
            <a:fillRect/>
          </a:stretch>
        </p:blipFill>
        <p:spPr>
          <a:xfrm>
            <a:off x="7480997" y="5625460"/>
            <a:ext cx="1000514" cy="589900"/>
          </a:xfrm>
          <a:prstGeom prst="rect">
            <a:avLst/>
          </a:prstGeom>
          <a:noFill/>
          <a:ln>
            <a:noFill/>
          </a:ln>
        </p:spPr>
      </p:pic>
      <p:pic>
        <p:nvPicPr>
          <p:cNvPr id="29" name="Google Shape;155;p35">
            <a:extLst>
              <a:ext uri="{FF2B5EF4-FFF2-40B4-BE49-F238E27FC236}">
                <a16:creationId xmlns:a16="http://schemas.microsoft.com/office/drawing/2014/main" id="{18DC9F5E-1882-4E35-B4DF-D71E043C8370}"/>
              </a:ext>
            </a:extLst>
          </p:cNvPr>
          <p:cNvPicPr preferRelativeResize="0"/>
          <p:nvPr/>
        </p:nvPicPr>
        <p:blipFill>
          <a:blip r:embed="rId4">
            <a:alphaModFix/>
          </a:blip>
          <a:stretch>
            <a:fillRect/>
          </a:stretch>
        </p:blipFill>
        <p:spPr>
          <a:xfrm>
            <a:off x="6422244" y="5483871"/>
            <a:ext cx="830906" cy="923400"/>
          </a:xfrm>
          <a:prstGeom prst="rect">
            <a:avLst/>
          </a:prstGeom>
          <a:noFill/>
          <a:ln>
            <a:noFill/>
          </a:ln>
        </p:spPr>
      </p:pic>
      <p:cxnSp>
        <p:nvCxnSpPr>
          <p:cNvPr id="34" name="Google Shape;160;p35">
            <a:extLst>
              <a:ext uri="{FF2B5EF4-FFF2-40B4-BE49-F238E27FC236}">
                <a16:creationId xmlns:a16="http://schemas.microsoft.com/office/drawing/2014/main" id="{4F2DAA66-785C-4879-9912-395A61953660}"/>
              </a:ext>
            </a:extLst>
          </p:cNvPr>
          <p:cNvCxnSpPr>
            <a:cxnSpLocks/>
            <a:stCxn id="35" idx="2"/>
          </p:cNvCxnSpPr>
          <p:nvPr/>
        </p:nvCxnSpPr>
        <p:spPr>
          <a:xfrm>
            <a:off x="7518480" y="4017685"/>
            <a:ext cx="0" cy="1349710"/>
          </a:xfrm>
          <a:prstGeom prst="straightConnector1">
            <a:avLst/>
          </a:prstGeom>
          <a:noFill/>
          <a:ln w="28575" cap="flat" cmpd="sng">
            <a:solidFill>
              <a:schemeClr val="dk2"/>
            </a:solidFill>
            <a:prstDash val="solid"/>
            <a:round/>
            <a:headEnd type="triangle" w="med" len="med"/>
            <a:tailEnd type="triangle" w="med" len="med"/>
          </a:ln>
        </p:spPr>
      </p:cxnSp>
      <p:pic>
        <p:nvPicPr>
          <p:cNvPr id="35" name="Google Shape;161;p35">
            <a:extLst>
              <a:ext uri="{FF2B5EF4-FFF2-40B4-BE49-F238E27FC236}">
                <a16:creationId xmlns:a16="http://schemas.microsoft.com/office/drawing/2014/main" id="{A9A5E7D3-85AF-454F-B90A-7325701B0373}"/>
              </a:ext>
            </a:extLst>
          </p:cNvPr>
          <p:cNvPicPr preferRelativeResize="0"/>
          <p:nvPr/>
        </p:nvPicPr>
        <p:blipFill>
          <a:blip r:embed="rId5">
            <a:alphaModFix/>
          </a:blip>
          <a:stretch>
            <a:fillRect/>
          </a:stretch>
        </p:blipFill>
        <p:spPr>
          <a:xfrm>
            <a:off x="7018222" y="3164971"/>
            <a:ext cx="1000515" cy="852714"/>
          </a:xfrm>
          <a:prstGeom prst="rect">
            <a:avLst/>
          </a:prstGeom>
          <a:noFill/>
          <a:ln>
            <a:noFill/>
          </a:ln>
        </p:spPr>
      </p:pic>
      <p:sp>
        <p:nvSpPr>
          <p:cNvPr id="36" name="Google Shape;162;p35">
            <a:extLst>
              <a:ext uri="{FF2B5EF4-FFF2-40B4-BE49-F238E27FC236}">
                <a16:creationId xmlns:a16="http://schemas.microsoft.com/office/drawing/2014/main" id="{4C658D43-2269-4B6D-945F-E29854F19AFC}"/>
              </a:ext>
            </a:extLst>
          </p:cNvPr>
          <p:cNvSpPr txBox="1"/>
          <p:nvPr/>
        </p:nvSpPr>
        <p:spPr>
          <a:xfrm>
            <a:off x="7686150" y="4144483"/>
            <a:ext cx="1534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2"/>
                </a:solidFill>
                <a:highlight>
                  <a:schemeClr val="lt1"/>
                </a:highlight>
              </a:rPr>
              <a:t>RAM – SSD/HDD Read/Writes</a:t>
            </a:r>
            <a:endParaRPr sz="1200" dirty="0">
              <a:solidFill>
                <a:schemeClr val="dk2"/>
              </a:solidFill>
              <a:highlight>
                <a:schemeClr val="lt1"/>
              </a:highlight>
            </a:endParaRPr>
          </a:p>
          <a:p>
            <a:pPr marL="0" lvl="0" indent="0" algn="l" rtl="0">
              <a:spcBef>
                <a:spcPts val="0"/>
              </a:spcBef>
              <a:spcAft>
                <a:spcPts val="0"/>
              </a:spcAft>
              <a:buNone/>
            </a:pPr>
            <a:endParaRPr sz="1200" dirty="0">
              <a:solidFill>
                <a:schemeClr val="dk2"/>
              </a:solidFill>
              <a:highlight>
                <a:schemeClr val="lt1"/>
              </a:highlight>
            </a:endParaRPr>
          </a:p>
          <a:p>
            <a:pPr marL="0" lvl="0" indent="0" algn="l" rtl="0">
              <a:spcBef>
                <a:spcPts val="0"/>
              </a:spcBef>
              <a:spcAft>
                <a:spcPts val="0"/>
              </a:spcAft>
              <a:buNone/>
            </a:pPr>
            <a:r>
              <a:rPr lang="en" sz="1200" dirty="0">
                <a:solidFill>
                  <a:schemeClr val="dk2"/>
                </a:solidFill>
                <a:highlight>
                  <a:schemeClr val="lt1"/>
                </a:highlight>
              </a:rPr>
              <a:t>(aka ‘Paging’)</a:t>
            </a:r>
            <a:endParaRPr sz="1200" dirty="0">
              <a:solidFill>
                <a:schemeClr val="dk2"/>
              </a:solidFill>
              <a:highlight>
                <a:schemeClr val="lt1"/>
              </a:highlight>
            </a:endParaRPr>
          </a:p>
        </p:txBody>
      </p:sp>
      <p:pic>
        <p:nvPicPr>
          <p:cNvPr id="37" name="Google Shape;163;p35">
            <a:extLst>
              <a:ext uri="{FF2B5EF4-FFF2-40B4-BE49-F238E27FC236}">
                <a16:creationId xmlns:a16="http://schemas.microsoft.com/office/drawing/2014/main" id="{AD3DE491-CB1C-4695-8983-B395B2808343}"/>
              </a:ext>
            </a:extLst>
          </p:cNvPr>
          <p:cNvPicPr preferRelativeResize="0"/>
          <p:nvPr/>
        </p:nvPicPr>
        <p:blipFill>
          <a:blip r:embed="rId6">
            <a:alphaModFix/>
          </a:blip>
          <a:stretch>
            <a:fillRect/>
          </a:stretch>
        </p:blipFill>
        <p:spPr>
          <a:xfrm>
            <a:off x="7064157" y="1490605"/>
            <a:ext cx="908647" cy="874454"/>
          </a:xfrm>
          <a:prstGeom prst="rect">
            <a:avLst/>
          </a:prstGeom>
          <a:noFill/>
          <a:ln>
            <a:noFill/>
          </a:ln>
        </p:spPr>
      </p:pic>
      <p:cxnSp>
        <p:nvCxnSpPr>
          <p:cNvPr id="38" name="Google Shape;164;p35">
            <a:extLst>
              <a:ext uri="{FF2B5EF4-FFF2-40B4-BE49-F238E27FC236}">
                <a16:creationId xmlns:a16="http://schemas.microsoft.com/office/drawing/2014/main" id="{097A78AB-D183-48CD-9D1B-08DF16597358}"/>
              </a:ext>
            </a:extLst>
          </p:cNvPr>
          <p:cNvCxnSpPr>
            <a:cxnSpLocks/>
            <a:stCxn id="37" idx="2"/>
            <a:endCxn id="35" idx="0"/>
          </p:cNvCxnSpPr>
          <p:nvPr/>
        </p:nvCxnSpPr>
        <p:spPr>
          <a:xfrm flipH="1">
            <a:off x="7518480" y="2365059"/>
            <a:ext cx="1" cy="799912"/>
          </a:xfrm>
          <a:prstGeom prst="straightConnector1">
            <a:avLst/>
          </a:prstGeom>
          <a:noFill/>
          <a:ln w="28575" cap="flat" cmpd="sng">
            <a:solidFill>
              <a:schemeClr val="dk2"/>
            </a:solidFill>
            <a:prstDash val="solid"/>
            <a:round/>
            <a:headEnd type="triangle" w="med" len="med"/>
            <a:tailEnd type="triangle" w="med" len="med"/>
          </a:ln>
        </p:spPr>
      </p:cxnSp>
      <p:sp>
        <p:nvSpPr>
          <p:cNvPr id="39" name="Google Shape;165;p35">
            <a:extLst>
              <a:ext uri="{FF2B5EF4-FFF2-40B4-BE49-F238E27FC236}">
                <a16:creationId xmlns:a16="http://schemas.microsoft.com/office/drawing/2014/main" id="{8D7DF078-6F8D-4038-81B9-749A9EC3BF1E}"/>
              </a:ext>
            </a:extLst>
          </p:cNvPr>
          <p:cNvSpPr txBox="1"/>
          <p:nvPr/>
        </p:nvSpPr>
        <p:spPr>
          <a:xfrm>
            <a:off x="7682768" y="2712695"/>
            <a:ext cx="1156882"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chemeClr val="dk2"/>
                </a:solidFill>
                <a:highlight>
                  <a:schemeClr val="lt1"/>
                </a:highlight>
                <a:latin typeface="Roboto" panose="02000000000000000000" pitchFamily="2" charset="0"/>
                <a:ea typeface="Roboto" panose="02000000000000000000" pitchFamily="2" charset="0"/>
              </a:rPr>
              <a:t>CPU – RAM Read/Writes</a:t>
            </a:r>
            <a:endParaRPr sz="1200" dirty="0">
              <a:solidFill>
                <a:schemeClr val="dk2"/>
              </a:solidFill>
              <a:highlight>
                <a:schemeClr val="lt1"/>
              </a:highlight>
              <a:latin typeface="Roboto" panose="02000000000000000000" pitchFamily="2" charset="0"/>
              <a:ea typeface="Roboto" panose="02000000000000000000" pitchFamily="2" charset="0"/>
            </a:endParaRPr>
          </a:p>
        </p:txBody>
      </p:sp>
      <p:cxnSp>
        <p:nvCxnSpPr>
          <p:cNvPr id="50" name="Conector recto 49">
            <a:extLst>
              <a:ext uri="{FF2B5EF4-FFF2-40B4-BE49-F238E27FC236}">
                <a16:creationId xmlns:a16="http://schemas.microsoft.com/office/drawing/2014/main" id="{8B24C9F6-BB0D-41FF-A3FD-E0C9C0638CD2}"/>
              </a:ext>
            </a:extLst>
          </p:cNvPr>
          <p:cNvCxnSpPr>
            <a:cxnSpLocks/>
          </p:cNvCxnSpPr>
          <p:nvPr/>
        </p:nvCxnSpPr>
        <p:spPr>
          <a:xfrm>
            <a:off x="6422244" y="4682441"/>
            <a:ext cx="2798406" cy="0"/>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55" name="CuadroTexto 54">
            <a:extLst>
              <a:ext uri="{FF2B5EF4-FFF2-40B4-BE49-F238E27FC236}">
                <a16:creationId xmlns:a16="http://schemas.microsoft.com/office/drawing/2014/main" id="{3830171A-2B26-4CEC-B7DE-C8031815A87D}"/>
              </a:ext>
            </a:extLst>
          </p:cNvPr>
          <p:cNvSpPr txBox="1"/>
          <p:nvPr/>
        </p:nvSpPr>
        <p:spPr>
          <a:xfrm>
            <a:off x="9027249" y="5698636"/>
            <a:ext cx="2677510" cy="646331"/>
          </a:xfrm>
          <a:prstGeom prst="rect">
            <a:avLst/>
          </a:prstGeom>
          <a:noFill/>
        </p:spPr>
        <p:txBody>
          <a:bodyPr wrap="square">
            <a:spAutoFit/>
          </a:bodyPr>
          <a:lstStyle/>
          <a:p>
            <a:r>
              <a:rPr lang="es-CO" sz="1200" dirty="0">
                <a:solidFill>
                  <a:srgbClr val="C00000"/>
                </a:solidFill>
                <a:latin typeface="Roboto" panose="02000000000000000000" pitchFamily="2" charset="0"/>
                <a:ea typeface="Roboto" panose="02000000000000000000" pitchFamily="2" charset="0"/>
              </a:rPr>
              <a:t>El acceso a disco es costoso; si no se gestiona bien, provoca bloqueos y degrada el rendimiento.</a:t>
            </a:r>
          </a:p>
        </p:txBody>
      </p:sp>
      <p:graphicFrame>
        <p:nvGraphicFramePr>
          <p:cNvPr id="2" name="Tabla 1">
            <a:extLst>
              <a:ext uri="{FF2B5EF4-FFF2-40B4-BE49-F238E27FC236}">
                <a16:creationId xmlns:a16="http://schemas.microsoft.com/office/drawing/2014/main" id="{F543F810-3450-4AA2-B321-99B315C7BE9D}"/>
              </a:ext>
            </a:extLst>
          </p:cNvPr>
          <p:cNvGraphicFramePr>
            <a:graphicFrameLocks noGrp="1"/>
          </p:cNvGraphicFramePr>
          <p:nvPr>
            <p:extLst>
              <p:ext uri="{D42A27DB-BD31-4B8C-83A1-F6EECF244321}">
                <p14:modId xmlns:p14="http://schemas.microsoft.com/office/powerpoint/2010/main" val="1369218083"/>
              </p:ext>
            </p:extLst>
          </p:nvPr>
        </p:nvGraphicFramePr>
        <p:xfrm>
          <a:off x="1021084" y="1422755"/>
          <a:ext cx="4938740" cy="3688080"/>
        </p:xfrm>
        <a:graphic>
          <a:graphicData uri="http://schemas.openxmlformats.org/drawingml/2006/table">
            <a:tbl>
              <a:tblPr/>
              <a:tblGrid>
                <a:gridCol w="1368971">
                  <a:extLst>
                    <a:ext uri="{9D8B030D-6E8A-4147-A177-3AD203B41FA5}">
                      <a16:colId xmlns:a16="http://schemas.microsoft.com/office/drawing/2014/main" val="4119793316"/>
                    </a:ext>
                  </a:extLst>
                </a:gridCol>
                <a:gridCol w="1655380">
                  <a:extLst>
                    <a:ext uri="{9D8B030D-6E8A-4147-A177-3AD203B41FA5}">
                      <a16:colId xmlns:a16="http://schemas.microsoft.com/office/drawing/2014/main" val="3353414724"/>
                    </a:ext>
                  </a:extLst>
                </a:gridCol>
                <a:gridCol w="1914389">
                  <a:extLst>
                    <a:ext uri="{9D8B030D-6E8A-4147-A177-3AD203B41FA5}">
                      <a16:colId xmlns:a16="http://schemas.microsoft.com/office/drawing/2014/main" val="1154212801"/>
                    </a:ext>
                  </a:extLst>
                </a:gridCol>
              </a:tblGrid>
              <a:tr h="0">
                <a:tc>
                  <a:txBody>
                    <a:bodyPr/>
                    <a:lstStyle/>
                    <a:p>
                      <a:r>
                        <a:rPr lang="es-CO" b="1" dirty="0">
                          <a:latin typeface="Roboto" panose="02000000000000000000" pitchFamily="2" charset="0"/>
                          <a:ea typeface="Roboto" panose="02000000000000000000" pitchFamily="2" charset="0"/>
                        </a:rPr>
                        <a:t>Categoría</a:t>
                      </a:r>
                      <a:endParaRPr lang="es-CO" dirty="0">
                        <a:latin typeface="Roboto" panose="02000000000000000000" pitchFamily="2" charset="0"/>
                        <a:ea typeface="Roboto" panose="02000000000000000000" pitchFamily="2" charset="0"/>
                      </a:endParaRPr>
                    </a:p>
                  </a:txBody>
                  <a:tcPr anchor="ctr">
                    <a:lnL>
                      <a:noFill/>
                    </a:lnL>
                    <a:lnR>
                      <a:noFill/>
                    </a:lnR>
                    <a:lnT>
                      <a:noFill/>
                    </a:lnT>
                    <a:lnB>
                      <a:noFill/>
                    </a:lnB>
                  </a:tcPr>
                </a:tc>
                <a:tc>
                  <a:txBody>
                    <a:bodyPr/>
                    <a:lstStyle/>
                    <a:p>
                      <a:r>
                        <a:rPr lang="es-CO" b="1">
                          <a:latin typeface="Roboto" panose="02000000000000000000" pitchFamily="2" charset="0"/>
                          <a:ea typeface="Roboto" panose="02000000000000000000" pitchFamily="2" charset="0"/>
                        </a:rPr>
                        <a:t>Elemento</a:t>
                      </a:r>
                      <a:endParaRPr lang="es-CO">
                        <a:latin typeface="Roboto" panose="02000000000000000000" pitchFamily="2" charset="0"/>
                        <a:ea typeface="Roboto" panose="02000000000000000000" pitchFamily="2" charset="0"/>
                      </a:endParaRPr>
                    </a:p>
                  </a:txBody>
                  <a:tcPr anchor="ctr">
                    <a:lnL>
                      <a:noFill/>
                    </a:lnL>
                    <a:lnR>
                      <a:noFill/>
                    </a:lnR>
                    <a:lnT>
                      <a:noFill/>
                    </a:lnT>
                    <a:lnB>
                      <a:noFill/>
                    </a:lnB>
                  </a:tcPr>
                </a:tc>
                <a:tc>
                  <a:txBody>
                    <a:bodyPr/>
                    <a:lstStyle/>
                    <a:p>
                      <a:r>
                        <a:rPr lang="es-CO" b="1">
                          <a:latin typeface="Roboto" panose="02000000000000000000" pitchFamily="2" charset="0"/>
                          <a:ea typeface="Roboto" panose="02000000000000000000" pitchFamily="2" charset="0"/>
                        </a:rPr>
                        <a:t>Valor aproximado</a:t>
                      </a:r>
                      <a:endParaRPr lang="es-CO">
                        <a:latin typeface="Roboto" panose="02000000000000000000" pitchFamily="2" charset="0"/>
                        <a:ea typeface="Roboto" panose="02000000000000000000" pitchFamily="2" charset="0"/>
                      </a:endParaRPr>
                    </a:p>
                  </a:txBody>
                  <a:tcPr anchor="ctr">
                    <a:lnL>
                      <a:noFill/>
                    </a:lnL>
                    <a:lnR>
                      <a:noFill/>
                    </a:lnR>
                    <a:lnT>
                      <a:noFill/>
                    </a:lnT>
                    <a:lnB>
                      <a:noFill/>
                    </a:lnB>
                  </a:tcPr>
                </a:tc>
                <a:extLst>
                  <a:ext uri="{0D108BD9-81ED-4DB2-BD59-A6C34878D82A}">
                    <a16:rowId xmlns:a16="http://schemas.microsoft.com/office/drawing/2014/main" val="3698782647"/>
                  </a:ext>
                </a:extLst>
              </a:tr>
              <a:tr h="0">
                <a:tc rowSpan="2">
                  <a:txBody>
                    <a:bodyPr/>
                    <a:lstStyle/>
                    <a:p>
                      <a:r>
                        <a:rPr lang="es-CO" dirty="0">
                          <a:latin typeface="Roboto" panose="02000000000000000000" pitchFamily="2" charset="0"/>
                          <a:ea typeface="Roboto" panose="02000000000000000000" pitchFamily="2" charset="0"/>
                        </a:rPr>
                        <a:t>Tamaño primitivo</a:t>
                      </a:r>
                    </a:p>
                  </a:txBody>
                  <a:tcPr anchor="ctr">
                    <a:lnL>
                      <a:noFill/>
                    </a:lnL>
                    <a:lnR>
                      <a:noFill/>
                    </a:lnR>
                    <a:lnT>
                      <a:noFill/>
                    </a:lnT>
                    <a:lnB>
                      <a:noFill/>
                    </a:lnB>
                  </a:tcPr>
                </a:tc>
                <a:tc>
                  <a:txBody>
                    <a:bodyPr/>
                    <a:lstStyle/>
                    <a:p>
                      <a:r>
                        <a:rPr lang="es-CO">
                          <a:latin typeface="Roboto" panose="02000000000000000000" pitchFamily="2" charset="0"/>
                          <a:ea typeface="Roboto" panose="02000000000000000000" pitchFamily="2" charset="0"/>
                        </a:rPr>
                        <a:t>INT32</a:t>
                      </a:r>
                    </a:p>
                  </a:txBody>
                  <a:tcPr anchor="ctr">
                    <a:lnL>
                      <a:noFill/>
                    </a:lnL>
                    <a:lnR>
                      <a:noFill/>
                    </a:lnR>
                    <a:lnT>
                      <a:noFill/>
                    </a:lnT>
                    <a:lnB>
                      <a:noFill/>
                    </a:lnB>
                  </a:tcPr>
                </a:tc>
                <a:tc>
                  <a:txBody>
                    <a:bodyPr/>
                    <a:lstStyle/>
                    <a:p>
                      <a:r>
                        <a:rPr lang="es-CO">
                          <a:latin typeface="Roboto" panose="02000000000000000000" pitchFamily="2" charset="0"/>
                          <a:ea typeface="Roboto" panose="02000000000000000000" pitchFamily="2" charset="0"/>
                        </a:rPr>
                        <a:t>4 bytes</a:t>
                      </a:r>
                    </a:p>
                  </a:txBody>
                  <a:tcPr anchor="ctr">
                    <a:lnL>
                      <a:noFill/>
                    </a:lnL>
                    <a:lnR>
                      <a:noFill/>
                    </a:lnR>
                    <a:lnT>
                      <a:noFill/>
                    </a:lnT>
                    <a:lnB>
                      <a:noFill/>
                    </a:lnB>
                  </a:tcPr>
                </a:tc>
                <a:extLst>
                  <a:ext uri="{0D108BD9-81ED-4DB2-BD59-A6C34878D82A}">
                    <a16:rowId xmlns:a16="http://schemas.microsoft.com/office/drawing/2014/main" val="2567638051"/>
                  </a:ext>
                </a:extLst>
              </a:tr>
              <a:tr h="0">
                <a:tc vMerge="1">
                  <a:txBody>
                    <a:bodyPr/>
                    <a:lstStyle/>
                    <a:p>
                      <a:endParaRPr lang="es-CO" dirty="0">
                        <a:latin typeface="Roboto" panose="02000000000000000000" pitchFamily="2" charset="0"/>
                        <a:ea typeface="Roboto" panose="02000000000000000000" pitchFamily="2" charset="0"/>
                      </a:endParaRPr>
                    </a:p>
                  </a:txBody>
                  <a:tcPr anchor="ctr">
                    <a:lnL>
                      <a:noFill/>
                    </a:lnL>
                    <a:lnR>
                      <a:noFill/>
                    </a:lnR>
                    <a:lnT>
                      <a:noFill/>
                    </a:lnT>
                    <a:lnB>
                      <a:noFill/>
                    </a:lnB>
                  </a:tcPr>
                </a:tc>
                <a:tc>
                  <a:txBody>
                    <a:bodyPr/>
                    <a:lstStyle/>
                    <a:p>
                      <a:r>
                        <a:rPr lang="es-CO" dirty="0">
                          <a:latin typeface="Roboto" panose="02000000000000000000" pitchFamily="2" charset="0"/>
                          <a:ea typeface="Roboto" panose="02000000000000000000" pitchFamily="2" charset="0"/>
                        </a:rPr>
                        <a:t>INT64</a:t>
                      </a:r>
                    </a:p>
                  </a:txBody>
                  <a:tcPr anchor="ctr">
                    <a:lnL>
                      <a:noFill/>
                    </a:lnL>
                    <a:lnR>
                      <a:noFill/>
                    </a:lnR>
                    <a:lnT>
                      <a:noFill/>
                    </a:lnT>
                    <a:lnB>
                      <a:noFill/>
                    </a:lnB>
                  </a:tcPr>
                </a:tc>
                <a:tc>
                  <a:txBody>
                    <a:bodyPr/>
                    <a:lstStyle/>
                    <a:p>
                      <a:r>
                        <a:rPr lang="es-CO">
                          <a:latin typeface="Roboto" panose="02000000000000000000" pitchFamily="2" charset="0"/>
                          <a:ea typeface="Roboto" panose="02000000000000000000" pitchFamily="2" charset="0"/>
                        </a:rPr>
                        <a:t>8 bytes</a:t>
                      </a:r>
                    </a:p>
                  </a:txBody>
                  <a:tcPr anchor="ctr">
                    <a:lnL>
                      <a:noFill/>
                    </a:lnL>
                    <a:lnR>
                      <a:noFill/>
                    </a:lnR>
                    <a:lnT>
                      <a:noFill/>
                    </a:lnT>
                    <a:lnB>
                      <a:noFill/>
                    </a:lnB>
                  </a:tcPr>
                </a:tc>
                <a:extLst>
                  <a:ext uri="{0D108BD9-81ED-4DB2-BD59-A6C34878D82A}">
                    <a16:rowId xmlns:a16="http://schemas.microsoft.com/office/drawing/2014/main" val="1210032850"/>
                  </a:ext>
                </a:extLst>
              </a:tr>
              <a:tr h="0">
                <a:tc rowSpan="4">
                  <a:txBody>
                    <a:bodyPr/>
                    <a:lstStyle/>
                    <a:p>
                      <a:r>
                        <a:rPr lang="es-CO" dirty="0">
                          <a:latin typeface="Roboto" panose="02000000000000000000" pitchFamily="2" charset="0"/>
                          <a:ea typeface="Roboto" panose="02000000000000000000" pitchFamily="2" charset="0"/>
                        </a:rPr>
                        <a:t>Potencias de dos</a:t>
                      </a:r>
                    </a:p>
                  </a:txBody>
                  <a:tcPr anchor="ctr">
                    <a:lnL>
                      <a:noFill/>
                    </a:lnL>
                    <a:lnR>
                      <a:noFill/>
                    </a:lnR>
                    <a:lnT>
                      <a:noFill/>
                    </a:lnT>
                    <a:lnB>
                      <a:noFill/>
                    </a:lnB>
                  </a:tcPr>
                </a:tc>
                <a:tc>
                  <a:txBody>
                    <a:bodyPr/>
                    <a:lstStyle/>
                    <a:p>
                      <a:r>
                        <a:rPr lang="es-CO" dirty="0">
                          <a:latin typeface="Roboto" panose="02000000000000000000" pitchFamily="2" charset="0"/>
                          <a:ea typeface="Roboto" panose="02000000000000000000" pitchFamily="2" charset="0"/>
                        </a:rPr>
                        <a:t>2¹⁰</a:t>
                      </a:r>
                    </a:p>
                  </a:txBody>
                  <a:tcPr anchor="ctr">
                    <a:lnL>
                      <a:noFill/>
                    </a:lnL>
                    <a:lnR>
                      <a:noFill/>
                    </a:lnR>
                    <a:lnT>
                      <a:noFill/>
                    </a:lnT>
                    <a:lnB>
                      <a:noFill/>
                    </a:lnB>
                  </a:tcPr>
                </a:tc>
                <a:tc>
                  <a:txBody>
                    <a:bodyPr/>
                    <a:lstStyle/>
                    <a:p>
                      <a:r>
                        <a:rPr lang="es-CO" dirty="0">
                          <a:latin typeface="Roboto" panose="02000000000000000000" pitchFamily="2" charset="0"/>
                          <a:ea typeface="Roboto" panose="02000000000000000000" pitchFamily="2" charset="0"/>
                        </a:rPr>
                        <a:t>≈ 1 K</a:t>
                      </a:r>
                    </a:p>
                  </a:txBody>
                  <a:tcPr anchor="ctr">
                    <a:lnL>
                      <a:noFill/>
                    </a:lnL>
                    <a:lnR>
                      <a:noFill/>
                    </a:lnR>
                    <a:lnT>
                      <a:noFill/>
                    </a:lnT>
                    <a:lnB>
                      <a:noFill/>
                    </a:lnB>
                  </a:tcPr>
                </a:tc>
                <a:extLst>
                  <a:ext uri="{0D108BD9-81ED-4DB2-BD59-A6C34878D82A}">
                    <a16:rowId xmlns:a16="http://schemas.microsoft.com/office/drawing/2014/main" val="86359932"/>
                  </a:ext>
                </a:extLst>
              </a:tr>
              <a:tr h="0">
                <a:tc vMerge="1">
                  <a:txBody>
                    <a:bodyPr/>
                    <a:lstStyle/>
                    <a:p>
                      <a:endParaRPr lang="es-CO" dirty="0">
                        <a:latin typeface="Roboto" panose="02000000000000000000" pitchFamily="2" charset="0"/>
                        <a:ea typeface="Roboto" panose="02000000000000000000" pitchFamily="2" charset="0"/>
                      </a:endParaRPr>
                    </a:p>
                  </a:txBody>
                  <a:tcPr anchor="ctr">
                    <a:lnL>
                      <a:noFill/>
                    </a:lnL>
                    <a:lnR>
                      <a:noFill/>
                    </a:lnR>
                    <a:lnT>
                      <a:noFill/>
                    </a:lnT>
                    <a:lnB>
                      <a:noFill/>
                    </a:lnB>
                  </a:tcPr>
                </a:tc>
                <a:tc>
                  <a:txBody>
                    <a:bodyPr/>
                    <a:lstStyle/>
                    <a:p>
                      <a:r>
                        <a:rPr lang="es-CO" dirty="0">
                          <a:latin typeface="Roboto" panose="02000000000000000000" pitchFamily="2" charset="0"/>
                          <a:ea typeface="Roboto" panose="02000000000000000000" pitchFamily="2" charset="0"/>
                        </a:rPr>
                        <a:t>2²⁰</a:t>
                      </a:r>
                    </a:p>
                  </a:txBody>
                  <a:tcPr anchor="ctr">
                    <a:lnL>
                      <a:noFill/>
                    </a:lnL>
                    <a:lnR>
                      <a:noFill/>
                    </a:lnR>
                    <a:lnT>
                      <a:noFill/>
                    </a:lnT>
                    <a:lnB>
                      <a:noFill/>
                    </a:lnB>
                  </a:tcPr>
                </a:tc>
                <a:tc>
                  <a:txBody>
                    <a:bodyPr/>
                    <a:lstStyle/>
                    <a:p>
                      <a:r>
                        <a:rPr lang="es-CO">
                          <a:latin typeface="Roboto" panose="02000000000000000000" pitchFamily="2" charset="0"/>
                          <a:ea typeface="Roboto" panose="02000000000000000000" pitchFamily="2" charset="0"/>
                        </a:rPr>
                        <a:t>≈ 1 M</a:t>
                      </a:r>
                    </a:p>
                  </a:txBody>
                  <a:tcPr anchor="ctr">
                    <a:lnL>
                      <a:noFill/>
                    </a:lnL>
                    <a:lnR>
                      <a:noFill/>
                    </a:lnR>
                    <a:lnT>
                      <a:noFill/>
                    </a:lnT>
                    <a:lnB>
                      <a:noFill/>
                    </a:lnB>
                  </a:tcPr>
                </a:tc>
                <a:extLst>
                  <a:ext uri="{0D108BD9-81ED-4DB2-BD59-A6C34878D82A}">
                    <a16:rowId xmlns:a16="http://schemas.microsoft.com/office/drawing/2014/main" val="1362341428"/>
                  </a:ext>
                </a:extLst>
              </a:tr>
              <a:tr h="0">
                <a:tc vMerge="1">
                  <a:txBody>
                    <a:bodyPr/>
                    <a:lstStyle/>
                    <a:p>
                      <a:endParaRPr lang="es-CO" dirty="0">
                        <a:latin typeface="Roboto" panose="02000000000000000000" pitchFamily="2" charset="0"/>
                        <a:ea typeface="Roboto" panose="02000000000000000000" pitchFamily="2" charset="0"/>
                      </a:endParaRPr>
                    </a:p>
                  </a:txBody>
                  <a:tcPr anchor="ctr">
                    <a:lnL>
                      <a:noFill/>
                    </a:lnL>
                    <a:lnR>
                      <a:noFill/>
                    </a:lnR>
                    <a:lnT>
                      <a:noFill/>
                    </a:lnT>
                    <a:lnB>
                      <a:noFill/>
                    </a:lnB>
                  </a:tcPr>
                </a:tc>
                <a:tc>
                  <a:txBody>
                    <a:bodyPr/>
                    <a:lstStyle/>
                    <a:p>
                      <a:r>
                        <a:rPr lang="es-CO">
                          <a:latin typeface="Roboto" panose="02000000000000000000" pitchFamily="2" charset="0"/>
                          <a:ea typeface="Roboto" panose="02000000000000000000" pitchFamily="2" charset="0"/>
                        </a:rPr>
                        <a:t>2³⁰</a:t>
                      </a:r>
                    </a:p>
                  </a:txBody>
                  <a:tcPr anchor="ctr">
                    <a:lnL>
                      <a:noFill/>
                    </a:lnL>
                    <a:lnR>
                      <a:noFill/>
                    </a:lnR>
                    <a:lnT>
                      <a:noFill/>
                    </a:lnT>
                    <a:lnB>
                      <a:noFill/>
                    </a:lnB>
                  </a:tcPr>
                </a:tc>
                <a:tc>
                  <a:txBody>
                    <a:bodyPr/>
                    <a:lstStyle/>
                    <a:p>
                      <a:r>
                        <a:rPr lang="es-CO" dirty="0">
                          <a:latin typeface="Roboto" panose="02000000000000000000" pitchFamily="2" charset="0"/>
                          <a:ea typeface="Roboto" panose="02000000000000000000" pitchFamily="2" charset="0"/>
                        </a:rPr>
                        <a:t>≈ 1 B</a:t>
                      </a:r>
                    </a:p>
                  </a:txBody>
                  <a:tcPr anchor="ctr">
                    <a:lnL>
                      <a:noFill/>
                    </a:lnL>
                    <a:lnR>
                      <a:noFill/>
                    </a:lnR>
                    <a:lnT>
                      <a:noFill/>
                    </a:lnT>
                    <a:lnB>
                      <a:noFill/>
                    </a:lnB>
                  </a:tcPr>
                </a:tc>
                <a:extLst>
                  <a:ext uri="{0D108BD9-81ED-4DB2-BD59-A6C34878D82A}">
                    <a16:rowId xmlns:a16="http://schemas.microsoft.com/office/drawing/2014/main" val="772186751"/>
                  </a:ext>
                </a:extLst>
              </a:tr>
              <a:tr h="0">
                <a:tc vMerge="1">
                  <a:txBody>
                    <a:bodyPr/>
                    <a:lstStyle/>
                    <a:p>
                      <a:endParaRPr lang="es-CO" dirty="0">
                        <a:latin typeface="Roboto" panose="02000000000000000000" pitchFamily="2" charset="0"/>
                        <a:ea typeface="Roboto" panose="02000000000000000000" pitchFamily="2" charset="0"/>
                      </a:endParaRPr>
                    </a:p>
                  </a:txBody>
                  <a:tcPr anchor="ctr">
                    <a:lnL>
                      <a:noFill/>
                    </a:lnL>
                    <a:lnR>
                      <a:noFill/>
                    </a:lnR>
                    <a:lnT>
                      <a:noFill/>
                    </a:lnT>
                    <a:lnB>
                      <a:noFill/>
                    </a:lnB>
                  </a:tcPr>
                </a:tc>
                <a:tc>
                  <a:txBody>
                    <a:bodyPr/>
                    <a:lstStyle/>
                    <a:p>
                      <a:r>
                        <a:rPr lang="es-CO">
                          <a:latin typeface="Roboto" panose="02000000000000000000" pitchFamily="2" charset="0"/>
                          <a:ea typeface="Roboto" panose="02000000000000000000" pitchFamily="2" charset="0"/>
                        </a:rPr>
                        <a:t>2⁴⁰</a:t>
                      </a:r>
                    </a:p>
                  </a:txBody>
                  <a:tcPr anchor="ctr">
                    <a:lnL>
                      <a:noFill/>
                    </a:lnL>
                    <a:lnR>
                      <a:noFill/>
                    </a:lnR>
                    <a:lnT>
                      <a:noFill/>
                    </a:lnT>
                    <a:lnB>
                      <a:noFill/>
                    </a:lnB>
                  </a:tcPr>
                </a:tc>
                <a:tc>
                  <a:txBody>
                    <a:bodyPr/>
                    <a:lstStyle/>
                    <a:p>
                      <a:r>
                        <a:rPr lang="es-CO">
                          <a:latin typeface="Roboto" panose="02000000000000000000" pitchFamily="2" charset="0"/>
                          <a:ea typeface="Roboto" panose="02000000000000000000" pitchFamily="2" charset="0"/>
                        </a:rPr>
                        <a:t>≈ 1 T</a:t>
                      </a:r>
                    </a:p>
                  </a:txBody>
                  <a:tcPr anchor="ctr">
                    <a:lnL>
                      <a:noFill/>
                    </a:lnL>
                    <a:lnR>
                      <a:noFill/>
                    </a:lnR>
                    <a:lnT>
                      <a:noFill/>
                    </a:lnT>
                    <a:lnB>
                      <a:noFill/>
                    </a:lnB>
                  </a:tcPr>
                </a:tc>
                <a:extLst>
                  <a:ext uri="{0D108BD9-81ED-4DB2-BD59-A6C34878D82A}">
                    <a16:rowId xmlns:a16="http://schemas.microsoft.com/office/drawing/2014/main" val="1282239863"/>
                  </a:ext>
                </a:extLst>
              </a:tr>
              <a:tr h="0">
                <a:tc rowSpan="2">
                  <a:txBody>
                    <a:bodyPr/>
                    <a:lstStyle/>
                    <a:p>
                      <a:r>
                        <a:rPr lang="es-CO" dirty="0">
                          <a:latin typeface="Roboto" panose="02000000000000000000" pitchFamily="2" charset="0"/>
                          <a:ea typeface="Roboto" panose="02000000000000000000" pitchFamily="2" charset="0"/>
                        </a:rPr>
                        <a:t>Regla práctica</a:t>
                      </a:r>
                    </a:p>
                  </a:txBody>
                  <a:tcPr anchor="ctr">
                    <a:lnL>
                      <a:noFill/>
                    </a:lnL>
                    <a:lnR>
                      <a:noFill/>
                    </a:lnR>
                    <a:lnT>
                      <a:noFill/>
                    </a:lnT>
                    <a:lnB>
                      <a:noFill/>
                    </a:lnB>
                  </a:tcPr>
                </a:tc>
                <a:tc>
                  <a:txBody>
                    <a:bodyPr/>
                    <a:lstStyle/>
                    <a:p>
                      <a:r>
                        <a:rPr lang="es-CO" dirty="0">
                          <a:latin typeface="Roboto" panose="02000000000000000000" pitchFamily="2" charset="0"/>
                          <a:ea typeface="Roboto" panose="02000000000000000000" pitchFamily="2" charset="0"/>
                        </a:rPr>
                        <a:t>1 millón de registros</a:t>
                      </a:r>
                    </a:p>
                  </a:txBody>
                  <a:tcPr anchor="ctr">
                    <a:lnL>
                      <a:noFill/>
                    </a:lnL>
                    <a:lnR>
                      <a:noFill/>
                    </a:lnR>
                    <a:lnT>
                      <a:noFill/>
                    </a:lnT>
                    <a:lnB>
                      <a:noFill/>
                    </a:lnB>
                  </a:tcPr>
                </a:tc>
                <a:tc>
                  <a:txBody>
                    <a:bodyPr/>
                    <a:lstStyle/>
                    <a:p>
                      <a:r>
                        <a:rPr lang="es-CO">
                          <a:latin typeface="Roboto" panose="02000000000000000000" pitchFamily="2" charset="0"/>
                          <a:ea typeface="Roboto" panose="02000000000000000000" pitchFamily="2" charset="0"/>
                        </a:rPr>
                        <a:t>≈ 4 MB</a:t>
                      </a:r>
                    </a:p>
                  </a:txBody>
                  <a:tcPr anchor="ctr">
                    <a:lnL>
                      <a:noFill/>
                    </a:lnL>
                    <a:lnR>
                      <a:noFill/>
                    </a:lnR>
                    <a:lnT>
                      <a:noFill/>
                    </a:lnT>
                    <a:lnB>
                      <a:noFill/>
                    </a:lnB>
                  </a:tcPr>
                </a:tc>
                <a:extLst>
                  <a:ext uri="{0D108BD9-81ED-4DB2-BD59-A6C34878D82A}">
                    <a16:rowId xmlns:a16="http://schemas.microsoft.com/office/drawing/2014/main" val="386321146"/>
                  </a:ext>
                </a:extLst>
              </a:tr>
              <a:tr h="0">
                <a:tc vMerge="1">
                  <a:txBody>
                    <a:bodyPr/>
                    <a:lstStyle/>
                    <a:p>
                      <a:endParaRPr lang="es-CO" dirty="0">
                        <a:latin typeface="Roboto" panose="02000000000000000000" pitchFamily="2" charset="0"/>
                        <a:ea typeface="Roboto" panose="02000000000000000000" pitchFamily="2" charset="0"/>
                      </a:endParaRPr>
                    </a:p>
                  </a:txBody>
                  <a:tcPr anchor="ctr">
                    <a:lnL>
                      <a:noFill/>
                    </a:lnL>
                    <a:lnR>
                      <a:noFill/>
                    </a:lnR>
                    <a:lnT>
                      <a:noFill/>
                    </a:lnT>
                    <a:lnB>
                      <a:noFill/>
                    </a:lnB>
                  </a:tcPr>
                </a:tc>
                <a:tc>
                  <a:txBody>
                    <a:bodyPr/>
                    <a:lstStyle/>
                    <a:p>
                      <a:r>
                        <a:rPr lang="es-CO" dirty="0">
                          <a:latin typeface="Roboto" panose="02000000000000000000" pitchFamily="2" charset="0"/>
                          <a:ea typeface="Roboto" panose="02000000000000000000" pitchFamily="2" charset="0"/>
                        </a:rPr>
                        <a:t>1 billón de registros</a:t>
                      </a:r>
                    </a:p>
                  </a:txBody>
                  <a:tcPr anchor="ctr">
                    <a:lnL>
                      <a:noFill/>
                    </a:lnL>
                    <a:lnR>
                      <a:noFill/>
                    </a:lnR>
                    <a:lnT>
                      <a:noFill/>
                    </a:lnT>
                    <a:lnB>
                      <a:noFill/>
                    </a:lnB>
                  </a:tcPr>
                </a:tc>
                <a:tc>
                  <a:txBody>
                    <a:bodyPr/>
                    <a:lstStyle/>
                    <a:p>
                      <a:r>
                        <a:rPr lang="es-CO">
                          <a:latin typeface="Roboto" panose="02000000000000000000" pitchFamily="2" charset="0"/>
                          <a:ea typeface="Roboto" panose="02000000000000000000" pitchFamily="2" charset="0"/>
                        </a:rPr>
                        <a:t>≈ 4 GB</a:t>
                      </a:r>
                    </a:p>
                  </a:txBody>
                  <a:tcPr anchor="ctr">
                    <a:lnL>
                      <a:noFill/>
                    </a:lnL>
                    <a:lnR>
                      <a:noFill/>
                    </a:lnR>
                    <a:lnT>
                      <a:noFill/>
                    </a:lnT>
                    <a:lnB>
                      <a:noFill/>
                    </a:lnB>
                  </a:tcPr>
                </a:tc>
                <a:extLst>
                  <a:ext uri="{0D108BD9-81ED-4DB2-BD59-A6C34878D82A}">
                    <a16:rowId xmlns:a16="http://schemas.microsoft.com/office/drawing/2014/main" val="3495337984"/>
                  </a:ext>
                </a:extLst>
              </a:tr>
              <a:tr h="0">
                <a:tc>
                  <a:txBody>
                    <a:bodyPr/>
                    <a:lstStyle/>
                    <a:p>
                      <a:r>
                        <a:rPr lang="es-CO">
                          <a:latin typeface="Roboto" panose="02000000000000000000" pitchFamily="2" charset="0"/>
                          <a:ea typeface="Roboto" panose="02000000000000000000" pitchFamily="2" charset="0"/>
                        </a:rPr>
                        <a:t>Aproximación de ingeniería</a:t>
                      </a:r>
                    </a:p>
                  </a:txBody>
                  <a:tcPr anchor="ctr">
                    <a:lnL>
                      <a:noFill/>
                    </a:lnL>
                    <a:lnR>
                      <a:noFill/>
                    </a:lnR>
                    <a:lnT>
                      <a:noFill/>
                    </a:lnT>
                    <a:lnB>
                      <a:noFill/>
                    </a:lnB>
                  </a:tcPr>
                </a:tc>
                <a:tc>
                  <a:txBody>
                    <a:bodyPr/>
                    <a:lstStyle/>
                    <a:p>
                      <a:r>
                        <a:rPr lang="es-CO">
                          <a:latin typeface="Roboto" panose="02000000000000000000" pitchFamily="2" charset="0"/>
                          <a:ea typeface="Roboto" panose="02000000000000000000" pitchFamily="2" charset="0"/>
                        </a:rPr>
                        <a:t>Aproximación decimal</a:t>
                      </a:r>
                    </a:p>
                  </a:txBody>
                  <a:tcPr anchor="ctr">
                    <a:lnL>
                      <a:noFill/>
                    </a:lnL>
                    <a:lnR>
                      <a:noFill/>
                    </a:lnR>
                    <a:lnT>
                      <a:noFill/>
                    </a:lnT>
                    <a:lnB>
                      <a:noFill/>
                    </a:lnB>
                  </a:tcPr>
                </a:tc>
                <a:tc>
                  <a:txBody>
                    <a:bodyPr/>
                    <a:lstStyle/>
                    <a:p>
                      <a:r>
                        <a:rPr lang="es-MX" dirty="0">
                          <a:latin typeface="Roboto" panose="02000000000000000000" pitchFamily="2" charset="0"/>
                          <a:ea typeface="Roboto" panose="02000000000000000000" pitchFamily="2" charset="0"/>
                        </a:rPr>
                        <a:t>Usar 1000 en lugar de 1024</a:t>
                      </a:r>
                    </a:p>
                  </a:txBody>
                  <a:tcPr anchor="ctr">
                    <a:lnL>
                      <a:noFill/>
                    </a:lnL>
                    <a:lnR>
                      <a:noFill/>
                    </a:lnR>
                    <a:lnT>
                      <a:noFill/>
                    </a:lnT>
                    <a:lnB>
                      <a:noFill/>
                    </a:lnB>
                  </a:tcPr>
                </a:tc>
                <a:extLst>
                  <a:ext uri="{0D108BD9-81ED-4DB2-BD59-A6C34878D82A}">
                    <a16:rowId xmlns:a16="http://schemas.microsoft.com/office/drawing/2014/main" val="1616314097"/>
                  </a:ext>
                </a:extLst>
              </a:tr>
            </a:tbl>
          </a:graphicData>
        </a:graphic>
      </p:graphicFrame>
      <p:grpSp>
        <p:nvGrpSpPr>
          <p:cNvPr id="7" name="Grupo 6">
            <a:extLst>
              <a:ext uri="{FF2B5EF4-FFF2-40B4-BE49-F238E27FC236}">
                <a16:creationId xmlns:a16="http://schemas.microsoft.com/office/drawing/2014/main" id="{619CA4B8-DA59-4C5C-9ACE-330C4C795F5F}"/>
              </a:ext>
            </a:extLst>
          </p:cNvPr>
          <p:cNvGrpSpPr/>
          <p:nvPr/>
        </p:nvGrpSpPr>
        <p:grpSpPr>
          <a:xfrm>
            <a:off x="1869398" y="5494222"/>
            <a:ext cx="1006244" cy="307777"/>
            <a:chOff x="1168358" y="5597754"/>
            <a:chExt cx="1006244" cy="307777"/>
          </a:xfrm>
        </p:grpSpPr>
        <p:sp>
          <p:nvSpPr>
            <p:cNvPr id="3" name="Rectángulo 2">
              <a:extLst>
                <a:ext uri="{FF2B5EF4-FFF2-40B4-BE49-F238E27FC236}">
                  <a16:creationId xmlns:a16="http://schemas.microsoft.com/office/drawing/2014/main" id="{EDD7CA8C-78D0-4E62-93B1-14C11D920550}"/>
                </a:ext>
              </a:extLst>
            </p:cNvPr>
            <p:cNvSpPr/>
            <p:nvPr/>
          </p:nvSpPr>
          <p:spPr>
            <a:xfrm>
              <a:off x="1938119" y="5633402"/>
              <a:ext cx="236483" cy="2364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CuadroTexto 27">
              <a:extLst>
                <a:ext uri="{FF2B5EF4-FFF2-40B4-BE49-F238E27FC236}">
                  <a16:creationId xmlns:a16="http://schemas.microsoft.com/office/drawing/2014/main" id="{259CFAAF-15FD-41C7-AE3F-E9154E9AAE40}"/>
                </a:ext>
              </a:extLst>
            </p:cNvPr>
            <p:cNvSpPr txBox="1"/>
            <p:nvPr/>
          </p:nvSpPr>
          <p:spPr>
            <a:xfrm>
              <a:off x="1168358" y="5597754"/>
              <a:ext cx="655837" cy="307777"/>
            </a:xfrm>
            <a:prstGeom prst="rect">
              <a:avLst/>
            </a:prstGeom>
            <a:noFill/>
          </p:spPr>
          <p:txBody>
            <a:bodyPr wrap="square">
              <a:spAutoFit/>
            </a:bodyPr>
            <a:lstStyle/>
            <a:p>
              <a:pPr algn="r"/>
              <a:r>
                <a:rPr lang="es-CO" b="1" dirty="0">
                  <a:solidFill>
                    <a:schemeClr val="accent5"/>
                  </a:solidFill>
                  <a:latin typeface="Roboto" panose="02000000000000000000" pitchFamily="2" charset="0"/>
                  <a:ea typeface="Roboto" panose="02000000000000000000" pitchFamily="2" charset="0"/>
                </a:rPr>
                <a:t>1 bit</a:t>
              </a:r>
              <a:endParaRPr lang="es-CO" b="1" dirty="0">
                <a:solidFill>
                  <a:schemeClr val="accent5"/>
                </a:solidFill>
              </a:endParaRPr>
            </a:p>
          </p:txBody>
        </p:sp>
      </p:grpSp>
      <p:grpSp>
        <p:nvGrpSpPr>
          <p:cNvPr id="6" name="Grupo 5">
            <a:extLst>
              <a:ext uri="{FF2B5EF4-FFF2-40B4-BE49-F238E27FC236}">
                <a16:creationId xmlns:a16="http://schemas.microsoft.com/office/drawing/2014/main" id="{426FF1B5-ADD6-4030-B694-DB31BBCD6176}"/>
              </a:ext>
            </a:extLst>
          </p:cNvPr>
          <p:cNvGrpSpPr/>
          <p:nvPr/>
        </p:nvGrpSpPr>
        <p:grpSpPr>
          <a:xfrm>
            <a:off x="1784640" y="5981083"/>
            <a:ext cx="2749307" cy="307777"/>
            <a:chOff x="1083600" y="6084615"/>
            <a:chExt cx="2749307" cy="307777"/>
          </a:xfrm>
        </p:grpSpPr>
        <p:grpSp>
          <p:nvGrpSpPr>
            <p:cNvPr id="4" name="Grupo 3">
              <a:extLst>
                <a:ext uri="{FF2B5EF4-FFF2-40B4-BE49-F238E27FC236}">
                  <a16:creationId xmlns:a16="http://schemas.microsoft.com/office/drawing/2014/main" id="{3D82F460-18A8-4A6B-A0B3-0B095CE598B2}"/>
                </a:ext>
              </a:extLst>
            </p:cNvPr>
            <p:cNvGrpSpPr/>
            <p:nvPr/>
          </p:nvGrpSpPr>
          <p:grpSpPr>
            <a:xfrm>
              <a:off x="1932613" y="6120263"/>
              <a:ext cx="1900294" cy="236483"/>
              <a:chOff x="1277006" y="6009151"/>
              <a:chExt cx="1900294" cy="236483"/>
            </a:xfrm>
          </p:grpSpPr>
          <p:sp>
            <p:nvSpPr>
              <p:cNvPr id="17" name="Rectángulo 16">
                <a:extLst>
                  <a:ext uri="{FF2B5EF4-FFF2-40B4-BE49-F238E27FC236}">
                    <a16:creationId xmlns:a16="http://schemas.microsoft.com/office/drawing/2014/main" id="{D4B42680-3DC3-4717-9AAF-E5638F33FE78}"/>
                  </a:ext>
                </a:extLst>
              </p:cNvPr>
              <p:cNvSpPr/>
              <p:nvPr/>
            </p:nvSpPr>
            <p:spPr>
              <a:xfrm>
                <a:off x="1277006" y="6009151"/>
                <a:ext cx="236483" cy="2364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a:extLst>
                  <a:ext uri="{FF2B5EF4-FFF2-40B4-BE49-F238E27FC236}">
                    <a16:creationId xmlns:a16="http://schemas.microsoft.com/office/drawing/2014/main" id="{17E65ECD-7379-42E6-B507-0D675EB4538E}"/>
                  </a:ext>
                </a:extLst>
              </p:cNvPr>
              <p:cNvSpPr/>
              <p:nvPr/>
            </p:nvSpPr>
            <p:spPr>
              <a:xfrm>
                <a:off x="1513934" y="6009151"/>
                <a:ext cx="236483" cy="2364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a:extLst>
                  <a:ext uri="{FF2B5EF4-FFF2-40B4-BE49-F238E27FC236}">
                    <a16:creationId xmlns:a16="http://schemas.microsoft.com/office/drawing/2014/main" id="{CFF72D02-7E67-4F7B-821B-534032CFE849}"/>
                  </a:ext>
                </a:extLst>
              </p:cNvPr>
              <p:cNvSpPr/>
              <p:nvPr/>
            </p:nvSpPr>
            <p:spPr>
              <a:xfrm>
                <a:off x="1753742" y="6009151"/>
                <a:ext cx="236483" cy="2364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Rectángulo 19">
                <a:extLst>
                  <a:ext uri="{FF2B5EF4-FFF2-40B4-BE49-F238E27FC236}">
                    <a16:creationId xmlns:a16="http://schemas.microsoft.com/office/drawing/2014/main" id="{37A13AF4-BE4F-4463-83FB-592F989E46DC}"/>
                  </a:ext>
                </a:extLst>
              </p:cNvPr>
              <p:cNvSpPr/>
              <p:nvPr/>
            </p:nvSpPr>
            <p:spPr>
              <a:xfrm>
                <a:off x="1990670" y="6009151"/>
                <a:ext cx="236483" cy="2364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20">
                <a:extLst>
                  <a:ext uri="{FF2B5EF4-FFF2-40B4-BE49-F238E27FC236}">
                    <a16:creationId xmlns:a16="http://schemas.microsoft.com/office/drawing/2014/main" id="{1D15D0C3-3684-4FE7-A94A-FF486AF46C79}"/>
                  </a:ext>
                </a:extLst>
              </p:cNvPr>
              <p:cNvSpPr/>
              <p:nvPr/>
            </p:nvSpPr>
            <p:spPr>
              <a:xfrm>
                <a:off x="2227153" y="6009151"/>
                <a:ext cx="236483" cy="2364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Rectángulo 21">
                <a:extLst>
                  <a:ext uri="{FF2B5EF4-FFF2-40B4-BE49-F238E27FC236}">
                    <a16:creationId xmlns:a16="http://schemas.microsoft.com/office/drawing/2014/main" id="{2BF78C14-0810-461D-9231-B6827DCA8A25}"/>
                  </a:ext>
                </a:extLst>
              </p:cNvPr>
              <p:cNvSpPr/>
              <p:nvPr/>
            </p:nvSpPr>
            <p:spPr>
              <a:xfrm>
                <a:off x="2464081" y="6009151"/>
                <a:ext cx="236483" cy="2364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F20F185E-1A42-431A-B2F4-0367EA482A70}"/>
                  </a:ext>
                </a:extLst>
              </p:cNvPr>
              <p:cNvSpPr/>
              <p:nvPr/>
            </p:nvSpPr>
            <p:spPr>
              <a:xfrm>
                <a:off x="2703889" y="6009151"/>
                <a:ext cx="236483" cy="2364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Rectángulo 23">
                <a:extLst>
                  <a:ext uri="{FF2B5EF4-FFF2-40B4-BE49-F238E27FC236}">
                    <a16:creationId xmlns:a16="http://schemas.microsoft.com/office/drawing/2014/main" id="{0B95A6FA-91F7-41D1-A32A-2DF9425F8F95}"/>
                  </a:ext>
                </a:extLst>
              </p:cNvPr>
              <p:cNvSpPr/>
              <p:nvPr/>
            </p:nvSpPr>
            <p:spPr>
              <a:xfrm>
                <a:off x="2940817" y="6009151"/>
                <a:ext cx="236483" cy="2364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30" name="CuadroTexto 29">
              <a:extLst>
                <a:ext uri="{FF2B5EF4-FFF2-40B4-BE49-F238E27FC236}">
                  <a16:creationId xmlns:a16="http://schemas.microsoft.com/office/drawing/2014/main" id="{F6E556B8-763A-4FCA-9340-A0E332AF2D45}"/>
                </a:ext>
              </a:extLst>
            </p:cNvPr>
            <p:cNvSpPr txBox="1"/>
            <p:nvPr/>
          </p:nvSpPr>
          <p:spPr>
            <a:xfrm>
              <a:off x="1083600" y="6084615"/>
              <a:ext cx="732428" cy="307777"/>
            </a:xfrm>
            <a:prstGeom prst="rect">
              <a:avLst/>
            </a:prstGeom>
            <a:noFill/>
          </p:spPr>
          <p:txBody>
            <a:bodyPr wrap="square">
              <a:spAutoFit/>
            </a:bodyPr>
            <a:lstStyle/>
            <a:p>
              <a:pPr algn="r"/>
              <a:r>
                <a:rPr lang="es-CO" b="1" dirty="0">
                  <a:solidFill>
                    <a:schemeClr val="accent5"/>
                  </a:solidFill>
                  <a:latin typeface="Roboto" panose="02000000000000000000" pitchFamily="2" charset="0"/>
                  <a:ea typeface="Roboto" panose="02000000000000000000" pitchFamily="2" charset="0"/>
                </a:rPr>
                <a:t>1 byte</a:t>
              </a:r>
              <a:endParaRPr lang="es-CO" b="1" dirty="0">
                <a:solidFill>
                  <a:schemeClr val="accent5"/>
                </a:solidFill>
              </a:endParaRPr>
            </a:p>
          </p:txBody>
        </p:sp>
      </p:grpSp>
    </p:spTree>
    <p:extLst>
      <p:ext uri="{BB962C8B-B14F-4D97-AF65-F5344CB8AC3E}">
        <p14:creationId xmlns:p14="http://schemas.microsoft.com/office/powerpoint/2010/main" val="2015617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4"/>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Buffer de la base de datos</a:t>
            </a:r>
            <a:endParaRPr dirty="0"/>
          </a:p>
        </p:txBody>
      </p:sp>
      <p:sp>
        <p:nvSpPr>
          <p:cNvPr id="118" name="Google Shape;310;p34">
            <a:extLst>
              <a:ext uri="{FF2B5EF4-FFF2-40B4-BE49-F238E27FC236}">
                <a16:creationId xmlns:a16="http://schemas.microsoft.com/office/drawing/2014/main" id="{3F68C05D-CA2E-4B92-9378-193EE45D5F69}"/>
              </a:ext>
            </a:extLst>
          </p:cNvPr>
          <p:cNvSpPr txBox="1">
            <a:spLocks/>
          </p:cNvSpPr>
          <p:nvPr/>
        </p:nvSpPr>
        <p:spPr>
          <a:xfrm>
            <a:off x="855234" y="767807"/>
            <a:ext cx="10734067" cy="85751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342900" indent="-342900"/>
            <a:r>
              <a:rPr lang="es-MX" sz="2200" dirty="0"/>
              <a:t>Un </a:t>
            </a:r>
            <a:r>
              <a:rPr lang="es-MX" sz="2200" b="1" dirty="0"/>
              <a:t>I/O block</a:t>
            </a:r>
            <a:r>
              <a:rPr lang="es-MX" sz="2200" dirty="0"/>
              <a:t> (bloque de E/S) es la unidad mínima de datos que el sistema lee o escribe entre la memoria y el dispositivo de almacenamiento (SSD/HDD)</a:t>
            </a:r>
          </a:p>
        </p:txBody>
      </p:sp>
      <p:grpSp>
        <p:nvGrpSpPr>
          <p:cNvPr id="5" name="Grupo 4">
            <a:extLst>
              <a:ext uri="{FF2B5EF4-FFF2-40B4-BE49-F238E27FC236}">
                <a16:creationId xmlns:a16="http://schemas.microsoft.com/office/drawing/2014/main" id="{BAC1C2BB-FF1B-4E22-A5B2-FF769D9D73A9}"/>
              </a:ext>
            </a:extLst>
          </p:cNvPr>
          <p:cNvGrpSpPr/>
          <p:nvPr/>
        </p:nvGrpSpPr>
        <p:grpSpPr>
          <a:xfrm>
            <a:off x="1087127" y="1861662"/>
            <a:ext cx="4639616" cy="435428"/>
            <a:chOff x="793560" y="2258266"/>
            <a:chExt cx="5144924" cy="435428"/>
          </a:xfrm>
        </p:grpSpPr>
        <p:sp>
          <p:nvSpPr>
            <p:cNvPr id="2" name="Rectángulo 1">
              <a:extLst>
                <a:ext uri="{FF2B5EF4-FFF2-40B4-BE49-F238E27FC236}">
                  <a16:creationId xmlns:a16="http://schemas.microsoft.com/office/drawing/2014/main" id="{466C618C-211D-40AB-B052-E671F59EA9AB}"/>
                </a:ext>
              </a:extLst>
            </p:cNvPr>
            <p:cNvSpPr/>
            <p:nvPr/>
          </p:nvSpPr>
          <p:spPr>
            <a:xfrm>
              <a:off x="1562065" y="2258266"/>
              <a:ext cx="4376419" cy="435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1" name="CuadroTexto 110">
              <a:extLst>
                <a:ext uri="{FF2B5EF4-FFF2-40B4-BE49-F238E27FC236}">
                  <a16:creationId xmlns:a16="http://schemas.microsoft.com/office/drawing/2014/main" id="{3323E10D-AE42-47D4-9D7E-15525E8F28B4}"/>
                </a:ext>
              </a:extLst>
            </p:cNvPr>
            <p:cNvSpPr txBox="1"/>
            <p:nvPr/>
          </p:nvSpPr>
          <p:spPr>
            <a:xfrm>
              <a:off x="793560" y="2336326"/>
              <a:ext cx="655837" cy="307777"/>
            </a:xfrm>
            <a:prstGeom prst="rect">
              <a:avLst/>
            </a:prstGeom>
            <a:noFill/>
          </p:spPr>
          <p:txBody>
            <a:bodyPr wrap="square">
              <a:spAutoFit/>
            </a:bodyPr>
            <a:lstStyle/>
            <a:p>
              <a:pPr algn="r"/>
              <a:r>
                <a:rPr lang="es-CO" b="1" dirty="0">
                  <a:solidFill>
                    <a:schemeClr val="bg1">
                      <a:lumMod val="50000"/>
                    </a:schemeClr>
                  </a:solidFill>
                  <a:latin typeface="Roboto" panose="02000000000000000000" pitchFamily="2" charset="0"/>
                  <a:ea typeface="Roboto" panose="02000000000000000000" pitchFamily="2" charset="0"/>
                </a:rPr>
                <a:t>1 GB</a:t>
              </a:r>
              <a:endParaRPr lang="es-CO" b="1" dirty="0">
                <a:solidFill>
                  <a:schemeClr val="bg1">
                    <a:lumMod val="50000"/>
                  </a:schemeClr>
                </a:solidFill>
              </a:endParaRPr>
            </a:p>
          </p:txBody>
        </p:sp>
      </p:grpSp>
      <p:grpSp>
        <p:nvGrpSpPr>
          <p:cNvPr id="17" name="Grupo 16">
            <a:extLst>
              <a:ext uri="{FF2B5EF4-FFF2-40B4-BE49-F238E27FC236}">
                <a16:creationId xmlns:a16="http://schemas.microsoft.com/office/drawing/2014/main" id="{580EBDEF-9CC0-4F25-A065-31EE10E54248}"/>
              </a:ext>
            </a:extLst>
          </p:cNvPr>
          <p:cNvGrpSpPr/>
          <p:nvPr/>
        </p:nvGrpSpPr>
        <p:grpSpPr>
          <a:xfrm>
            <a:off x="1901787" y="2869390"/>
            <a:ext cx="1785983" cy="2174232"/>
            <a:chOff x="2059992" y="2821122"/>
            <a:chExt cx="1785983" cy="2174232"/>
          </a:xfrm>
        </p:grpSpPr>
        <p:grpSp>
          <p:nvGrpSpPr>
            <p:cNvPr id="6" name="Grupo 5">
              <a:extLst>
                <a:ext uri="{FF2B5EF4-FFF2-40B4-BE49-F238E27FC236}">
                  <a16:creationId xmlns:a16="http://schemas.microsoft.com/office/drawing/2014/main" id="{D45B7638-227D-47E5-8ACC-2CB8CE0E777C}"/>
                </a:ext>
              </a:extLst>
            </p:cNvPr>
            <p:cNvGrpSpPr/>
            <p:nvPr/>
          </p:nvGrpSpPr>
          <p:grpSpPr>
            <a:xfrm>
              <a:off x="2059992" y="3161570"/>
              <a:ext cx="1785983" cy="1833784"/>
              <a:chOff x="1562064" y="3219249"/>
              <a:chExt cx="1785983" cy="1833784"/>
            </a:xfrm>
          </p:grpSpPr>
          <p:grpSp>
            <p:nvGrpSpPr>
              <p:cNvPr id="3" name="Grupo 2">
                <a:extLst>
                  <a:ext uri="{FF2B5EF4-FFF2-40B4-BE49-F238E27FC236}">
                    <a16:creationId xmlns:a16="http://schemas.microsoft.com/office/drawing/2014/main" id="{496B7663-AC67-421C-99F6-85D608D48FDA}"/>
                  </a:ext>
                </a:extLst>
              </p:cNvPr>
              <p:cNvGrpSpPr/>
              <p:nvPr/>
            </p:nvGrpSpPr>
            <p:grpSpPr>
              <a:xfrm>
                <a:off x="1562064" y="3219249"/>
                <a:ext cx="551543" cy="1828796"/>
                <a:chOff x="2336800" y="3102913"/>
                <a:chExt cx="551543" cy="1828796"/>
              </a:xfrm>
            </p:grpSpPr>
            <p:sp>
              <p:nvSpPr>
                <p:cNvPr id="49" name="Rectángulo 48">
                  <a:extLst>
                    <a:ext uri="{FF2B5EF4-FFF2-40B4-BE49-F238E27FC236}">
                      <a16:creationId xmlns:a16="http://schemas.microsoft.com/office/drawing/2014/main" id="{3175523A-3F68-4E6E-B47C-BF307E669516}"/>
                    </a:ext>
                  </a:extLst>
                </p:cNvPr>
                <p:cNvSpPr/>
                <p:nvPr/>
              </p:nvSpPr>
              <p:spPr>
                <a:xfrm>
                  <a:off x="2336801" y="3102913"/>
                  <a:ext cx="551542" cy="435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Rectángulo 49">
                  <a:extLst>
                    <a:ext uri="{FF2B5EF4-FFF2-40B4-BE49-F238E27FC236}">
                      <a16:creationId xmlns:a16="http://schemas.microsoft.com/office/drawing/2014/main" id="{C9E21C42-A582-43BA-B943-F4AD3938BB1B}"/>
                    </a:ext>
                  </a:extLst>
                </p:cNvPr>
                <p:cNvSpPr/>
                <p:nvPr/>
              </p:nvSpPr>
              <p:spPr>
                <a:xfrm>
                  <a:off x="2336800" y="3567369"/>
                  <a:ext cx="551542" cy="435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Rectángulo 50">
                  <a:extLst>
                    <a:ext uri="{FF2B5EF4-FFF2-40B4-BE49-F238E27FC236}">
                      <a16:creationId xmlns:a16="http://schemas.microsoft.com/office/drawing/2014/main" id="{239FF5EA-AD95-492C-A182-2A7D6F427843}"/>
                    </a:ext>
                  </a:extLst>
                </p:cNvPr>
                <p:cNvSpPr/>
                <p:nvPr/>
              </p:nvSpPr>
              <p:spPr>
                <a:xfrm>
                  <a:off x="2336801" y="4031825"/>
                  <a:ext cx="551542" cy="435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Rectángulo 51">
                  <a:extLst>
                    <a:ext uri="{FF2B5EF4-FFF2-40B4-BE49-F238E27FC236}">
                      <a16:creationId xmlns:a16="http://schemas.microsoft.com/office/drawing/2014/main" id="{A1AFB3BF-026F-45F9-9D37-D24AAABCA69D}"/>
                    </a:ext>
                  </a:extLst>
                </p:cNvPr>
                <p:cNvSpPr/>
                <p:nvPr/>
              </p:nvSpPr>
              <p:spPr>
                <a:xfrm>
                  <a:off x="2336800" y="4496281"/>
                  <a:ext cx="551542" cy="435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54" name="Grupo 53">
                <a:extLst>
                  <a:ext uri="{FF2B5EF4-FFF2-40B4-BE49-F238E27FC236}">
                    <a16:creationId xmlns:a16="http://schemas.microsoft.com/office/drawing/2014/main" id="{DB4B67C9-3684-42B6-85AC-EC8E4E612B5F}"/>
                  </a:ext>
                </a:extLst>
              </p:cNvPr>
              <p:cNvGrpSpPr/>
              <p:nvPr/>
            </p:nvGrpSpPr>
            <p:grpSpPr>
              <a:xfrm>
                <a:off x="2179284" y="3224237"/>
                <a:ext cx="551543" cy="1828796"/>
                <a:chOff x="2336800" y="3102913"/>
                <a:chExt cx="551543" cy="1828796"/>
              </a:xfrm>
            </p:grpSpPr>
            <p:sp>
              <p:nvSpPr>
                <p:cNvPr id="55" name="Rectángulo 54">
                  <a:extLst>
                    <a:ext uri="{FF2B5EF4-FFF2-40B4-BE49-F238E27FC236}">
                      <a16:creationId xmlns:a16="http://schemas.microsoft.com/office/drawing/2014/main" id="{579FA37D-E773-4599-A821-E36AAD82A242}"/>
                    </a:ext>
                  </a:extLst>
                </p:cNvPr>
                <p:cNvSpPr/>
                <p:nvPr/>
              </p:nvSpPr>
              <p:spPr>
                <a:xfrm>
                  <a:off x="2336801" y="3102913"/>
                  <a:ext cx="551542" cy="435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Rectángulo 55">
                  <a:extLst>
                    <a:ext uri="{FF2B5EF4-FFF2-40B4-BE49-F238E27FC236}">
                      <a16:creationId xmlns:a16="http://schemas.microsoft.com/office/drawing/2014/main" id="{F364A311-B862-4352-BFAF-0EFD7270196C}"/>
                    </a:ext>
                  </a:extLst>
                </p:cNvPr>
                <p:cNvSpPr/>
                <p:nvPr/>
              </p:nvSpPr>
              <p:spPr>
                <a:xfrm>
                  <a:off x="2336800" y="3567369"/>
                  <a:ext cx="551542" cy="435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7" name="Rectángulo 56">
                  <a:extLst>
                    <a:ext uri="{FF2B5EF4-FFF2-40B4-BE49-F238E27FC236}">
                      <a16:creationId xmlns:a16="http://schemas.microsoft.com/office/drawing/2014/main" id="{566B456B-9AD6-4D40-B078-4CF64978B175}"/>
                    </a:ext>
                  </a:extLst>
                </p:cNvPr>
                <p:cNvSpPr/>
                <p:nvPr/>
              </p:nvSpPr>
              <p:spPr>
                <a:xfrm>
                  <a:off x="2336801" y="4031825"/>
                  <a:ext cx="551542" cy="435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8" name="Rectángulo 57">
                  <a:extLst>
                    <a:ext uri="{FF2B5EF4-FFF2-40B4-BE49-F238E27FC236}">
                      <a16:creationId xmlns:a16="http://schemas.microsoft.com/office/drawing/2014/main" id="{FC2E0946-EA3E-4227-87DA-72731ED60712}"/>
                    </a:ext>
                  </a:extLst>
                </p:cNvPr>
                <p:cNvSpPr/>
                <p:nvPr/>
              </p:nvSpPr>
              <p:spPr>
                <a:xfrm>
                  <a:off x="2336800" y="4496281"/>
                  <a:ext cx="551542" cy="435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59" name="Grupo 58">
                <a:extLst>
                  <a:ext uri="{FF2B5EF4-FFF2-40B4-BE49-F238E27FC236}">
                    <a16:creationId xmlns:a16="http://schemas.microsoft.com/office/drawing/2014/main" id="{71244112-E794-4BF5-B54C-7A2C6DB9B8D7}"/>
                  </a:ext>
                </a:extLst>
              </p:cNvPr>
              <p:cNvGrpSpPr/>
              <p:nvPr/>
            </p:nvGrpSpPr>
            <p:grpSpPr>
              <a:xfrm>
                <a:off x="2796504" y="3224237"/>
                <a:ext cx="551543" cy="1828796"/>
                <a:chOff x="2336800" y="3102913"/>
                <a:chExt cx="551543" cy="1828796"/>
              </a:xfrm>
            </p:grpSpPr>
            <p:sp>
              <p:nvSpPr>
                <p:cNvPr id="60" name="Rectángulo 59">
                  <a:extLst>
                    <a:ext uri="{FF2B5EF4-FFF2-40B4-BE49-F238E27FC236}">
                      <a16:creationId xmlns:a16="http://schemas.microsoft.com/office/drawing/2014/main" id="{EB815DCF-D662-4A98-8E1F-D86380B83AAE}"/>
                    </a:ext>
                  </a:extLst>
                </p:cNvPr>
                <p:cNvSpPr/>
                <p:nvPr/>
              </p:nvSpPr>
              <p:spPr>
                <a:xfrm>
                  <a:off x="2336801" y="3102913"/>
                  <a:ext cx="551542" cy="435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1" name="Rectángulo 60">
                  <a:extLst>
                    <a:ext uri="{FF2B5EF4-FFF2-40B4-BE49-F238E27FC236}">
                      <a16:creationId xmlns:a16="http://schemas.microsoft.com/office/drawing/2014/main" id="{EB09E425-C127-41FE-8777-78EA5399C3D1}"/>
                    </a:ext>
                  </a:extLst>
                </p:cNvPr>
                <p:cNvSpPr/>
                <p:nvPr/>
              </p:nvSpPr>
              <p:spPr>
                <a:xfrm>
                  <a:off x="2336800" y="3567369"/>
                  <a:ext cx="551542" cy="435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Rectángulo 61">
                  <a:extLst>
                    <a:ext uri="{FF2B5EF4-FFF2-40B4-BE49-F238E27FC236}">
                      <a16:creationId xmlns:a16="http://schemas.microsoft.com/office/drawing/2014/main" id="{DBC4BE49-5C6D-45B0-A59F-9F7250C66ED5}"/>
                    </a:ext>
                  </a:extLst>
                </p:cNvPr>
                <p:cNvSpPr/>
                <p:nvPr/>
              </p:nvSpPr>
              <p:spPr>
                <a:xfrm>
                  <a:off x="2336801" y="4031825"/>
                  <a:ext cx="551542" cy="435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3" name="Rectángulo 62">
                  <a:extLst>
                    <a:ext uri="{FF2B5EF4-FFF2-40B4-BE49-F238E27FC236}">
                      <a16:creationId xmlns:a16="http://schemas.microsoft.com/office/drawing/2014/main" id="{BFAD2005-AB1C-4B5D-B7D8-77AB78BA1B96}"/>
                    </a:ext>
                  </a:extLst>
                </p:cNvPr>
                <p:cNvSpPr/>
                <p:nvPr/>
              </p:nvSpPr>
              <p:spPr>
                <a:xfrm>
                  <a:off x="2336800" y="4496281"/>
                  <a:ext cx="551542" cy="435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sp>
          <p:nvSpPr>
            <p:cNvPr id="117" name="CuadroTexto 116">
              <a:extLst>
                <a:ext uri="{FF2B5EF4-FFF2-40B4-BE49-F238E27FC236}">
                  <a16:creationId xmlns:a16="http://schemas.microsoft.com/office/drawing/2014/main" id="{4C0277CB-C57F-4329-8AC8-6BB9CEC1D078}"/>
                </a:ext>
              </a:extLst>
            </p:cNvPr>
            <p:cNvSpPr txBox="1"/>
            <p:nvPr/>
          </p:nvSpPr>
          <p:spPr>
            <a:xfrm>
              <a:off x="2486596" y="2821122"/>
              <a:ext cx="979805" cy="307777"/>
            </a:xfrm>
            <a:prstGeom prst="rect">
              <a:avLst/>
            </a:prstGeom>
            <a:noFill/>
          </p:spPr>
          <p:txBody>
            <a:bodyPr wrap="square">
              <a:spAutoFit/>
            </a:bodyPr>
            <a:lstStyle/>
            <a:p>
              <a:pPr algn="ctr"/>
              <a:r>
                <a:rPr lang="es-CO" b="1" dirty="0">
                  <a:solidFill>
                    <a:schemeClr val="bg1">
                      <a:lumMod val="50000"/>
                    </a:schemeClr>
                  </a:solidFill>
                  <a:latin typeface="Roboto" panose="02000000000000000000" pitchFamily="2" charset="0"/>
                  <a:ea typeface="Roboto" panose="02000000000000000000" pitchFamily="2" charset="0"/>
                </a:rPr>
                <a:t>4x64 GB</a:t>
              </a:r>
              <a:endParaRPr lang="es-CO" b="1" dirty="0">
                <a:solidFill>
                  <a:schemeClr val="bg1">
                    <a:lumMod val="50000"/>
                  </a:schemeClr>
                </a:solidFill>
              </a:endParaRPr>
            </a:p>
          </p:txBody>
        </p:sp>
      </p:grpSp>
      <p:grpSp>
        <p:nvGrpSpPr>
          <p:cNvPr id="9" name="Grupo 8">
            <a:extLst>
              <a:ext uri="{FF2B5EF4-FFF2-40B4-BE49-F238E27FC236}">
                <a16:creationId xmlns:a16="http://schemas.microsoft.com/office/drawing/2014/main" id="{4FFE375F-175D-4B5D-97C8-7D56E16A7248}"/>
              </a:ext>
            </a:extLst>
          </p:cNvPr>
          <p:cNvGrpSpPr/>
          <p:nvPr/>
        </p:nvGrpSpPr>
        <p:grpSpPr>
          <a:xfrm>
            <a:off x="4036759" y="2869390"/>
            <a:ext cx="1168763" cy="1236858"/>
            <a:chOff x="4769721" y="2843721"/>
            <a:chExt cx="1168763" cy="1236858"/>
          </a:xfrm>
        </p:grpSpPr>
        <p:grpSp>
          <p:nvGrpSpPr>
            <p:cNvPr id="8" name="Grupo 7">
              <a:extLst>
                <a:ext uri="{FF2B5EF4-FFF2-40B4-BE49-F238E27FC236}">
                  <a16:creationId xmlns:a16="http://schemas.microsoft.com/office/drawing/2014/main" id="{F808D16B-2E27-4FC0-8D45-66FA972DA35F}"/>
                </a:ext>
              </a:extLst>
            </p:cNvPr>
            <p:cNvGrpSpPr/>
            <p:nvPr/>
          </p:nvGrpSpPr>
          <p:grpSpPr>
            <a:xfrm>
              <a:off x="4769721" y="3179969"/>
              <a:ext cx="1168763" cy="900610"/>
              <a:chOff x="4769721" y="3179969"/>
              <a:chExt cx="1168763" cy="900610"/>
            </a:xfrm>
          </p:grpSpPr>
          <p:grpSp>
            <p:nvGrpSpPr>
              <p:cNvPr id="77" name="Grupo 76">
                <a:extLst>
                  <a:ext uri="{FF2B5EF4-FFF2-40B4-BE49-F238E27FC236}">
                    <a16:creationId xmlns:a16="http://schemas.microsoft.com/office/drawing/2014/main" id="{3057CCE9-863D-487F-95EE-517E9300CB55}"/>
                  </a:ext>
                </a:extLst>
              </p:cNvPr>
              <p:cNvGrpSpPr/>
              <p:nvPr/>
            </p:nvGrpSpPr>
            <p:grpSpPr>
              <a:xfrm>
                <a:off x="4769721" y="3180695"/>
                <a:ext cx="551543" cy="899884"/>
                <a:chOff x="2336800" y="3102913"/>
                <a:chExt cx="551543" cy="899884"/>
              </a:xfrm>
            </p:grpSpPr>
            <p:sp>
              <p:nvSpPr>
                <p:cNvPr id="85" name="Rectángulo 84">
                  <a:extLst>
                    <a:ext uri="{FF2B5EF4-FFF2-40B4-BE49-F238E27FC236}">
                      <a16:creationId xmlns:a16="http://schemas.microsoft.com/office/drawing/2014/main" id="{374B4133-8598-4DB7-A5F9-2E56536FDC0A}"/>
                    </a:ext>
                  </a:extLst>
                </p:cNvPr>
                <p:cNvSpPr/>
                <p:nvPr/>
              </p:nvSpPr>
              <p:spPr>
                <a:xfrm>
                  <a:off x="2336801" y="3102913"/>
                  <a:ext cx="551542" cy="435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6" name="Rectángulo 85">
                  <a:extLst>
                    <a:ext uri="{FF2B5EF4-FFF2-40B4-BE49-F238E27FC236}">
                      <a16:creationId xmlns:a16="http://schemas.microsoft.com/office/drawing/2014/main" id="{61A85205-9216-4BBA-A35A-DAD8263DE78A}"/>
                    </a:ext>
                  </a:extLst>
                </p:cNvPr>
                <p:cNvSpPr/>
                <p:nvPr/>
              </p:nvSpPr>
              <p:spPr>
                <a:xfrm>
                  <a:off x="2336800" y="3567369"/>
                  <a:ext cx="551542" cy="435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92" name="Grupo 91">
                <a:extLst>
                  <a:ext uri="{FF2B5EF4-FFF2-40B4-BE49-F238E27FC236}">
                    <a16:creationId xmlns:a16="http://schemas.microsoft.com/office/drawing/2014/main" id="{2C44FC76-06A6-465D-A9A8-0CA3996CFF03}"/>
                  </a:ext>
                </a:extLst>
              </p:cNvPr>
              <p:cNvGrpSpPr/>
              <p:nvPr/>
            </p:nvGrpSpPr>
            <p:grpSpPr>
              <a:xfrm>
                <a:off x="5386941" y="3179969"/>
                <a:ext cx="551543" cy="899884"/>
                <a:chOff x="2336800" y="3102913"/>
                <a:chExt cx="551543" cy="899884"/>
              </a:xfrm>
            </p:grpSpPr>
            <p:sp>
              <p:nvSpPr>
                <p:cNvPr id="93" name="Rectángulo 92">
                  <a:extLst>
                    <a:ext uri="{FF2B5EF4-FFF2-40B4-BE49-F238E27FC236}">
                      <a16:creationId xmlns:a16="http://schemas.microsoft.com/office/drawing/2014/main" id="{3A33175A-9BE6-45EC-8564-D33B14B10645}"/>
                    </a:ext>
                  </a:extLst>
                </p:cNvPr>
                <p:cNvSpPr/>
                <p:nvPr/>
              </p:nvSpPr>
              <p:spPr>
                <a:xfrm>
                  <a:off x="2336801" y="3102913"/>
                  <a:ext cx="551542" cy="435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4" name="Rectángulo 93">
                  <a:extLst>
                    <a:ext uri="{FF2B5EF4-FFF2-40B4-BE49-F238E27FC236}">
                      <a16:creationId xmlns:a16="http://schemas.microsoft.com/office/drawing/2014/main" id="{77F6987E-A5A0-4A7D-B30F-BC6E25A6AADA}"/>
                    </a:ext>
                  </a:extLst>
                </p:cNvPr>
                <p:cNvSpPr/>
                <p:nvPr/>
              </p:nvSpPr>
              <p:spPr>
                <a:xfrm>
                  <a:off x="2336800" y="3567369"/>
                  <a:ext cx="551542" cy="435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sp>
          <p:nvSpPr>
            <p:cNvPr id="119" name="CuadroTexto 118">
              <a:extLst>
                <a:ext uri="{FF2B5EF4-FFF2-40B4-BE49-F238E27FC236}">
                  <a16:creationId xmlns:a16="http://schemas.microsoft.com/office/drawing/2014/main" id="{F3AA238D-73CF-4C18-9D1A-069C5067E452}"/>
                </a:ext>
              </a:extLst>
            </p:cNvPr>
            <p:cNvSpPr txBox="1"/>
            <p:nvPr/>
          </p:nvSpPr>
          <p:spPr>
            <a:xfrm>
              <a:off x="4897038" y="2843721"/>
              <a:ext cx="979805" cy="307777"/>
            </a:xfrm>
            <a:prstGeom prst="rect">
              <a:avLst/>
            </a:prstGeom>
            <a:noFill/>
          </p:spPr>
          <p:txBody>
            <a:bodyPr wrap="square">
              <a:spAutoFit/>
            </a:bodyPr>
            <a:lstStyle/>
            <a:p>
              <a:pPr algn="ctr"/>
              <a:r>
                <a:rPr lang="es-CO" b="1" dirty="0">
                  <a:solidFill>
                    <a:schemeClr val="bg1">
                      <a:lumMod val="50000"/>
                    </a:schemeClr>
                  </a:solidFill>
                  <a:latin typeface="Roboto" panose="02000000000000000000" pitchFamily="2" charset="0"/>
                  <a:ea typeface="Roboto" panose="02000000000000000000" pitchFamily="2" charset="0"/>
                </a:rPr>
                <a:t>2x64 GB</a:t>
              </a:r>
              <a:endParaRPr lang="es-CO" b="1" dirty="0">
                <a:solidFill>
                  <a:schemeClr val="bg1">
                    <a:lumMod val="50000"/>
                  </a:schemeClr>
                </a:solidFill>
              </a:endParaRPr>
            </a:p>
          </p:txBody>
        </p:sp>
      </p:grpSp>
      <mc:AlternateContent xmlns:mc="http://schemas.openxmlformats.org/markup-compatibility/2006" xmlns:a14="http://schemas.microsoft.com/office/drawing/2010/main">
        <mc:Choice Requires="a14">
          <p:sp>
            <p:nvSpPr>
              <p:cNvPr id="121" name="Google Shape;310;p34">
                <a:extLst>
                  <a:ext uri="{FF2B5EF4-FFF2-40B4-BE49-F238E27FC236}">
                    <a16:creationId xmlns:a16="http://schemas.microsoft.com/office/drawing/2014/main" id="{429E9684-D05C-42AE-BB61-AAA567A04A92}"/>
                  </a:ext>
                </a:extLst>
              </p:cNvPr>
              <p:cNvSpPr txBox="1">
                <a:spLocks/>
              </p:cNvSpPr>
              <p:nvPr/>
            </p:nvSpPr>
            <p:spPr>
              <a:xfrm>
                <a:off x="6091025" y="1625320"/>
                <a:ext cx="6037912" cy="51366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MX" sz="2000" b="1" dirty="0"/>
                  <a:t>¿Cuántos bloques de 64 MB se necesitan para almacenar 1 GB de datos?</a:t>
                </a:r>
              </a:p>
              <a:p>
                <a:pPr marL="342900" indent="-342900"/>
                <a:endParaRPr lang="es-MX" sz="2200" dirty="0"/>
              </a:p>
              <a:p>
                <a:pPr marL="342900" indent="-342900"/>
                <a:endParaRPr lang="es-MX" sz="2200" dirty="0"/>
              </a:p>
              <a:p>
                <a:pPr marL="342900" indent="-342900"/>
                <a:endParaRPr lang="es-MX" sz="2200" dirty="0"/>
              </a:p>
              <a:p>
                <a:pPr marL="0" indent="0">
                  <a:buNone/>
                </a:pPr>
                <a:r>
                  <a:rPr lang="es-MX" sz="2000" dirty="0"/>
                  <a:t>Para almacenar </a:t>
                </a:r>
                <a14:m>
                  <m:oMath xmlns:m="http://schemas.openxmlformats.org/officeDocument/2006/math">
                    <m:r>
                      <a:rPr lang="es-MX" sz="2000" b="0" i="1" smtClean="0">
                        <a:latin typeface="Cambria Math" panose="02040503050406030204" pitchFamily="18" charset="0"/>
                      </a:rPr>
                      <m:t>1</m:t>
                    </m:r>
                    <m:r>
                      <a:rPr lang="es-MX" sz="2000" b="0" i="1" smtClean="0">
                        <a:latin typeface="Cambria Math" panose="02040503050406030204" pitchFamily="18" charset="0"/>
                      </a:rPr>
                      <m:t>𝐺𝐵</m:t>
                    </m:r>
                  </m:oMath>
                </a14:m>
                <a:r>
                  <a:rPr lang="es-MX" sz="2000" dirty="0"/>
                  <a:t> necesitamos </a:t>
                </a:r>
                <a14:m>
                  <m:oMath xmlns:m="http://schemas.openxmlformats.org/officeDocument/2006/math">
                    <m:r>
                      <a:rPr lang="es-MX" sz="2000" i="1">
                        <a:latin typeface="Cambria Math" panose="02040503050406030204" pitchFamily="18" charset="0"/>
                      </a:rPr>
                      <m:t>1</m:t>
                    </m:r>
                    <m:r>
                      <a:rPr lang="es-MX" sz="2000" b="0" i="1" smtClean="0">
                        <a:latin typeface="Cambria Math" panose="02040503050406030204" pitchFamily="18" charset="0"/>
                      </a:rPr>
                      <m:t>6</m:t>
                    </m:r>
                  </m:oMath>
                </a14:m>
                <a:r>
                  <a:rPr lang="es-MX" sz="2000" dirty="0"/>
                  <a:t> </a:t>
                </a:r>
                <a14:m>
                  <m:oMath xmlns:m="http://schemas.openxmlformats.org/officeDocument/2006/math">
                    <m:r>
                      <a:rPr lang="es-MX" sz="2000" b="0" i="1" smtClean="0">
                        <a:latin typeface="Cambria Math" panose="02040503050406030204" pitchFamily="18" charset="0"/>
                      </a:rPr>
                      <m:t>64</m:t>
                    </m:r>
                    <m:r>
                      <a:rPr lang="es-MX" sz="2000" b="0" i="1" smtClean="0">
                        <a:latin typeface="Cambria Math" panose="02040503050406030204" pitchFamily="18" charset="0"/>
                      </a:rPr>
                      <m:t>𝑀𝐵</m:t>
                    </m:r>
                    <m:r>
                      <a:rPr lang="es-MX" sz="2000" b="0" i="1" smtClean="0">
                        <a:latin typeface="Cambria Math" panose="02040503050406030204" pitchFamily="18" charset="0"/>
                      </a:rPr>
                      <m:t>−</m:t>
                    </m:r>
                    <m:r>
                      <a:rPr lang="es-MX" sz="2000" b="0" i="1" smtClean="0">
                        <a:latin typeface="Cambria Math" panose="02040503050406030204" pitchFamily="18" charset="0"/>
                      </a:rPr>
                      <m:t>𝐵𝑙𝑜𝑐𝑘𝑠</m:t>
                    </m:r>
                  </m:oMath>
                </a14:m>
                <a:r>
                  <a:rPr lang="es-MX" sz="2000" dirty="0"/>
                  <a:t> en configuraciones como:</a:t>
                </a:r>
              </a:p>
              <a:p>
                <a:pPr marL="342900" indent="-342900"/>
                <a:r>
                  <a:rPr lang="es-MX" sz="1800" dirty="0"/>
                  <a:t>Dieciséis de </a:t>
                </a:r>
                <a14:m>
                  <m:oMath xmlns:m="http://schemas.openxmlformats.org/officeDocument/2006/math">
                    <m:r>
                      <a:rPr lang="es-MX" sz="1800" b="0" i="1" smtClean="0">
                        <a:latin typeface="Cambria Math" panose="02040503050406030204" pitchFamily="18" charset="0"/>
                      </a:rPr>
                      <m:t>64</m:t>
                    </m:r>
                    <m:r>
                      <a:rPr lang="es-MX" sz="1800" b="0" i="1" smtClean="0">
                        <a:latin typeface="Cambria Math" panose="02040503050406030204" pitchFamily="18" charset="0"/>
                      </a:rPr>
                      <m:t>𝑀𝐵</m:t>
                    </m:r>
                    <m:r>
                      <a:rPr lang="es-MX" sz="1800" b="0" i="1" smtClean="0">
                        <a:latin typeface="Cambria Math" panose="02040503050406030204" pitchFamily="18" charset="0"/>
                      </a:rPr>
                      <m:t>−</m:t>
                    </m:r>
                    <m:r>
                      <a:rPr lang="es-MX" sz="1800" b="0" i="1" smtClean="0">
                        <a:latin typeface="Cambria Math" panose="02040503050406030204" pitchFamily="18" charset="0"/>
                      </a:rPr>
                      <m:t>𝐵𝑙𝑜𝑐𝑘𝑠</m:t>
                    </m:r>
                  </m:oMath>
                </a14:m>
                <a:r>
                  <a:rPr lang="es-MX" sz="1800" dirty="0"/>
                  <a:t>, (</a:t>
                </a:r>
                <a14:m>
                  <m:oMath xmlns:m="http://schemas.openxmlformats.org/officeDocument/2006/math">
                    <m:r>
                      <a:rPr lang="es-MX" sz="1800" b="0" i="0" smtClean="0">
                        <a:latin typeface="Cambria Math" panose="02040503050406030204" pitchFamily="18" charset="0"/>
                      </a:rPr>
                      <m:t>1</m:t>
                    </m:r>
                    <m:r>
                      <m:rPr>
                        <m:sty m:val="p"/>
                      </m:rPr>
                      <a:rPr lang="es-MX" sz="1800" b="0" i="0" smtClean="0">
                        <a:latin typeface="Cambria Math" panose="02040503050406030204" pitchFamily="18" charset="0"/>
                      </a:rPr>
                      <m:t>x</m:t>
                    </m:r>
                    <m:r>
                      <a:rPr lang="es-MX" sz="1800" i="1">
                        <a:latin typeface="Cambria Math" panose="02040503050406030204" pitchFamily="18" charset="0"/>
                      </a:rPr>
                      <m:t>64</m:t>
                    </m:r>
                    <m:r>
                      <a:rPr lang="es-MX" sz="1800" i="1">
                        <a:latin typeface="Cambria Math" panose="02040503050406030204" pitchFamily="18" charset="0"/>
                      </a:rPr>
                      <m:t>𝑀𝐵</m:t>
                    </m:r>
                    <m:r>
                      <a:rPr lang="es-MX" sz="1800" b="0" i="1" smtClean="0">
                        <a:latin typeface="Cambria Math" panose="02040503050406030204" pitchFamily="18" charset="0"/>
                      </a:rPr>
                      <m:t>=64</m:t>
                    </m:r>
                    <m:r>
                      <a:rPr lang="es-MX" sz="1800" b="0" i="1" smtClean="0">
                        <a:latin typeface="Cambria Math" panose="02040503050406030204" pitchFamily="18" charset="0"/>
                      </a:rPr>
                      <m:t>𝑀𝐵</m:t>
                    </m:r>
                  </m:oMath>
                </a14:m>
                <a:r>
                  <a:rPr lang="es-MX" sz="1800" dirty="0"/>
                  <a:t>) </a:t>
                </a:r>
                <a:r>
                  <a:rPr lang="es-MX" sz="1800" b="1" dirty="0"/>
                  <a:t>o</a:t>
                </a:r>
              </a:p>
              <a:p>
                <a:pPr marL="342900" indent="-342900"/>
                <a:r>
                  <a:rPr lang="es-MX" sz="1800" dirty="0"/>
                  <a:t>Ocho de </a:t>
                </a:r>
                <a14:m>
                  <m:oMath xmlns:m="http://schemas.openxmlformats.org/officeDocument/2006/math">
                    <m:r>
                      <a:rPr lang="es-MX" sz="1800" b="0" i="0" smtClean="0">
                        <a:latin typeface="Cambria Math" panose="02040503050406030204" pitchFamily="18" charset="0"/>
                      </a:rPr>
                      <m:t>2</m:t>
                    </m:r>
                    <m:r>
                      <m:rPr>
                        <m:sty m:val="p"/>
                      </m:rPr>
                      <a:rPr lang="es-MX" sz="1800">
                        <a:latin typeface="Cambria Math" panose="02040503050406030204" pitchFamily="18" charset="0"/>
                      </a:rPr>
                      <m:t>x</m:t>
                    </m:r>
                    <m:r>
                      <a:rPr lang="es-MX" sz="1800" b="0" i="1" smtClean="0">
                        <a:latin typeface="Cambria Math" panose="02040503050406030204" pitchFamily="18" charset="0"/>
                      </a:rPr>
                      <m:t>64</m:t>
                    </m:r>
                    <m:r>
                      <a:rPr lang="es-MX" sz="1800" b="0" i="1" smtClean="0">
                        <a:latin typeface="Cambria Math" panose="02040503050406030204" pitchFamily="18" charset="0"/>
                      </a:rPr>
                      <m:t>𝑀𝐵</m:t>
                    </m:r>
                    <m:r>
                      <a:rPr lang="es-MX" sz="1800" b="0" i="1" smtClean="0">
                        <a:latin typeface="Cambria Math" panose="02040503050406030204" pitchFamily="18" charset="0"/>
                      </a:rPr>
                      <m:t>−</m:t>
                    </m:r>
                    <m:r>
                      <a:rPr lang="es-MX" sz="1800" b="0" i="1" smtClean="0">
                        <a:latin typeface="Cambria Math" panose="02040503050406030204" pitchFamily="18" charset="0"/>
                      </a:rPr>
                      <m:t>𝐵𝑙𝑜𝑐𝑘𝑠</m:t>
                    </m:r>
                  </m:oMath>
                </a14:m>
                <a:r>
                  <a:rPr lang="es-MX" sz="1800" dirty="0"/>
                  <a:t>, (i.e. </a:t>
                </a:r>
                <a14:m>
                  <m:oMath xmlns:m="http://schemas.openxmlformats.org/officeDocument/2006/math">
                    <m:r>
                      <a:rPr lang="es-MX" sz="1800" b="0" i="1" smtClean="0">
                        <a:latin typeface="Cambria Math" panose="02040503050406030204" pitchFamily="18" charset="0"/>
                      </a:rPr>
                      <m:t>𝑀</m:t>
                    </m:r>
                    <m:r>
                      <a:rPr lang="es-MX" sz="1800" b="0" i="1" smtClean="0">
                        <a:latin typeface="Cambria Math" panose="02040503050406030204" pitchFamily="18" charset="0"/>
                      </a:rPr>
                      <m:t>=8,</m:t>
                    </m:r>
                    <m:r>
                      <a:rPr lang="es-MX" sz="1800" b="0" i="1" smtClean="0">
                        <a:latin typeface="Cambria Math" panose="02040503050406030204" pitchFamily="18" charset="0"/>
                      </a:rPr>
                      <m:t>𝑁</m:t>
                    </m:r>
                    <m:r>
                      <a:rPr lang="es-MX" sz="1800" b="0" i="1" smtClean="0">
                        <a:latin typeface="Cambria Math" panose="02040503050406030204" pitchFamily="18" charset="0"/>
                      </a:rPr>
                      <m:t>=2</m:t>
                    </m:r>
                  </m:oMath>
                </a14:m>
                <a:r>
                  <a:rPr lang="es-MX" sz="1800" dirty="0"/>
                  <a:t>) </a:t>
                </a:r>
                <a:r>
                  <a:rPr lang="es-MX" sz="1800" b="1" dirty="0"/>
                  <a:t>o</a:t>
                </a:r>
              </a:p>
              <a:p>
                <a:pPr marL="342900" indent="-342900"/>
                <a:r>
                  <a:rPr lang="es-MX" sz="1800" dirty="0"/>
                  <a:t>Cuatro de </a:t>
                </a:r>
                <a14:m>
                  <m:oMath xmlns:m="http://schemas.openxmlformats.org/officeDocument/2006/math">
                    <m:r>
                      <a:rPr lang="es-MX" sz="1800" b="0" i="0" smtClean="0">
                        <a:latin typeface="Cambria Math" panose="02040503050406030204" pitchFamily="18" charset="0"/>
                      </a:rPr>
                      <m:t>4</m:t>
                    </m:r>
                    <m:r>
                      <m:rPr>
                        <m:sty m:val="p"/>
                      </m:rPr>
                      <a:rPr lang="es-MX" sz="1800">
                        <a:latin typeface="Cambria Math" panose="02040503050406030204" pitchFamily="18" charset="0"/>
                      </a:rPr>
                      <m:t>x</m:t>
                    </m:r>
                    <m:r>
                      <a:rPr lang="es-MX" sz="1800" i="1">
                        <a:latin typeface="Cambria Math" panose="02040503050406030204" pitchFamily="18" charset="0"/>
                      </a:rPr>
                      <m:t>64</m:t>
                    </m:r>
                    <m:r>
                      <a:rPr lang="es-MX" sz="1800" i="1">
                        <a:latin typeface="Cambria Math" panose="02040503050406030204" pitchFamily="18" charset="0"/>
                      </a:rPr>
                      <m:t>𝑀𝐵</m:t>
                    </m:r>
                    <m:r>
                      <a:rPr lang="es-MX" sz="1800" i="1">
                        <a:latin typeface="Cambria Math" panose="02040503050406030204" pitchFamily="18" charset="0"/>
                      </a:rPr>
                      <m:t>−</m:t>
                    </m:r>
                    <m:r>
                      <a:rPr lang="es-MX" sz="1800" i="1">
                        <a:latin typeface="Cambria Math" panose="02040503050406030204" pitchFamily="18" charset="0"/>
                      </a:rPr>
                      <m:t>𝐵𝑙𝑜𝑐𝑘𝑠</m:t>
                    </m:r>
                  </m:oMath>
                </a14:m>
                <a:r>
                  <a:rPr lang="es-MX" sz="1800" dirty="0"/>
                  <a:t> </a:t>
                </a:r>
                <a:r>
                  <a:rPr lang="es-MX" sz="1800" b="1" dirty="0"/>
                  <a:t>o</a:t>
                </a:r>
                <a:r>
                  <a:rPr lang="es-MX" sz="1800" dirty="0"/>
                  <a:t>,  </a:t>
                </a:r>
              </a:p>
              <a:p>
                <a:pPr marL="342900" indent="-342900"/>
                <a:r>
                  <a:rPr lang="es-MX" sz="1800" dirty="0"/>
                  <a:t>Dos </a:t>
                </a:r>
                <a14:m>
                  <m:oMath xmlns:m="http://schemas.openxmlformats.org/officeDocument/2006/math">
                    <m:r>
                      <a:rPr lang="es-MX" sz="1800" b="0" i="0" smtClean="0">
                        <a:latin typeface="Cambria Math" panose="02040503050406030204" pitchFamily="18" charset="0"/>
                      </a:rPr>
                      <m:t>8</m:t>
                    </m:r>
                    <m:r>
                      <m:rPr>
                        <m:sty m:val="p"/>
                      </m:rPr>
                      <a:rPr lang="es-MX" sz="1800">
                        <a:latin typeface="Cambria Math" panose="02040503050406030204" pitchFamily="18" charset="0"/>
                      </a:rPr>
                      <m:t>x</m:t>
                    </m:r>
                    <m:r>
                      <a:rPr lang="es-MX" sz="1800" i="1">
                        <a:latin typeface="Cambria Math" panose="02040503050406030204" pitchFamily="18" charset="0"/>
                      </a:rPr>
                      <m:t>64</m:t>
                    </m:r>
                    <m:r>
                      <a:rPr lang="es-MX" sz="1800" i="1">
                        <a:latin typeface="Cambria Math" panose="02040503050406030204" pitchFamily="18" charset="0"/>
                      </a:rPr>
                      <m:t>𝑀𝐵</m:t>
                    </m:r>
                    <m:r>
                      <a:rPr lang="es-MX" sz="1800" i="1">
                        <a:latin typeface="Cambria Math" panose="02040503050406030204" pitchFamily="18" charset="0"/>
                      </a:rPr>
                      <m:t>−</m:t>
                    </m:r>
                    <m:r>
                      <a:rPr lang="es-MX" sz="1800" i="1">
                        <a:latin typeface="Cambria Math" panose="02040503050406030204" pitchFamily="18" charset="0"/>
                      </a:rPr>
                      <m:t>𝐵𝑙𝑜𝑐𝑘𝑠</m:t>
                    </m:r>
                  </m:oMath>
                </a14:m>
                <a:r>
                  <a:rPr lang="es-MX" sz="1800" dirty="0"/>
                  <a:t> </a:t>
                </a:r>
                <a:r>
                  <a:rPr lang="es-MX" sz="1800" b="1" dirty="0"/>
                  <a:t>o</a:t>
                </a:r>
                <a:r>
                  <a:rPr lang="es-MX" sz="1800" dirty="0"/>
                  <a:t>, </a:t>
                </a:r>
              </a:p>
              <a:p>
                <a:pPr marL="342900" indent="-342900"/>
                <a:r>
                  <a:rPr lang="es-MX" sz="1800" dirty="0"/>
                  <a:t>Uno </a:t>
                </a:r>
                <a14:m>
                  <m:oMath xmlns:m="http://schemas.openxmlformats.org/officeDocument/2006/math">
                    <m:r>
                      <a:rPr lang="es-MX" sz="1800" b="0" i="0" smtClean="0">
                        <a:latin typeface="Cambria Math" panose="02040503050406030204" pitchFamily="18" charset="0"/>
                      </a:rPr>
                      <m:t>16</m:t>
                    </m:r>
                    <m:r>
                      <m:rPr>
                        <m:sty m:val="p"/>
                      </m:rPr>
                      <a:rPr lang="es-MX" sz="1800">
                        <a:latin typeface="Cambria Math" panose="02040503050406030204" pitchFamily="18" charset="0"/>
                      </a:rPr>
                      <m:t>x</m:t>
                    </m:r>
                    <m:r>
                      <a:rPr lang="es-MX" sz="1800" i="1">
                        <a:latin typeface="Cambria Math" panose="02040503050406030204" pitchFamily="18" charset="0"/>
                      </a:rPr>
                      <m:t>64</m:t>
                    </m:r>
                    <m:r>
                      <a:rPr lang="es-MX" sz="1800" i="1">
                        <a:latin typeface="Cambria Math" panose="02040503050406030204" pitchFamily="18" charset="0"/>
                      </a:rPr>
                      <m:t>𝑀𝐵</m:t>
                    </m:r>
                    <m:r>
                      <a:rPr lang="es-MX" sz="1800" i="1">
                        <a:latin typeface="Cambria Math" panose="02040503050406030204" pitchFamily="18" charset="0"/>
                      </a:rPr>
                      <m:t>−</m:t>
                    </m:r>
                    <m:r>
                      <a:rPr lang="es-MX" sz="1800" i="1">
                        <a:latin typeface="Cambria Math" panose="02040503050406030204" pitchFamily="18" charset="0"/>
                      </a:rPr>
                      <m:t>𝐵𝑙𝑜𝑐𝑘𝑠</m:t>
                    </m:r>
                  </m:oMath>
                </a14:m>
                <a:r>
                  <a:rPr lang="es-MX" sz="1800" dirty="0"/>
                  <a:t> </a:t>
                </a:r>
                <a:r>
                  <a:rPr lang="es-MX" sz="1800" b="1" dirty="0"/>
                  <a:t>o</a:t>
                </a:r>
                <a:r>
                  <a:rPr lang="es-MX" sz="1800" dirty="0"/>
                  <a:t>, </a:t>
                </a:r>
              </a:p>
              <a:p>
                <a:pPr marL="342900" indent="-342900"/>
                <a:r>
                  <a:rPr lang="es-MX" sz="1800" dirty="0"/>
                  <a:t>Cualquier combo.</a:t>
                </a:r>
                <a:endParaRPr lang="es-MX" sz="1800" b="1" dirty="0"/>
              </a:p>
              <a:p>
                <a:pPr marL="800100" lvl="1" indent="-342900"/>
                <a:endParaRPr lang="es-MX" sz="1800" b="1" dirty="0"/>
              </a:p>
              <a:p>
                <a:pPr marL="800100" lvl="1" indent="-342900"/>
                <a:endParaRPr lang="es-MX" sz="1800" dirty="0"/>
              </a:p>
              <a:p>
                <a:pPr marL="800100" lvl="1" indent="-342900"/>
                <a:endParaRPr lang="es-MX" sz="1800" dirty="0"/>
              </a:p>
            </p:txBody>
          </p:sp>
        </mc:Choice>
        <mc:Fallback xmlns="">
          <p:sp>
            <p:nvSpPr>
              <p:cNvPr id="121" name="Google Shape;310;p34">
                <a:extLst>
                  <a:ext uri="{FF2B5EF4-FFF2-40B4-BE49-F238E27FC236}">
                    <a16:creationId xmlns:a16="http://schemas.microsoft.com/office/drawing/2014/main" id="{429E9684-D05C-42AE-BB61-AAA567A04A92}"/>
                  </a:ext>
                </a:extLst>
              </p:cNvPr>
              <p:cNvSpPr txBox="1">
                <a:spLocks noRot="1" noChangeAspect="1" noMove="1" noResize="1" noEditPoints="1" noAdjustHandles="1" noChangeArrowheads="1" noChangeShapeType="1" noTextEdit="1"/>
              </p:cNvSpPr>
              <p:nvPr/>
            </p:nvSpPr>
            <p:spPr>
              <a:xfrm>
                <a:off x="6091025" y="1625320"/>
                <a:ext cx="6037912" cy="5136641"/>
              </a:xfrm>
              <a:prstGeom prst="rect">
                <a:avLst/>
              </a:prstGeom>
              <a:blipFill>
                <a:blip r:embed="rId3"/>
                <a:stretch>
                  <a:fillRect l="-1009"/>
                </a:stretch>
              </a:blipFill>
              <a:ln>
                <a:noFill/>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C59B00E5-2745-4F21-A3CD-2C4094EB46D9}"/>
                  </a:ext>
                </a:extLst>
              </p:cNvPr>
              <p:cNvSpPr txBox="1"/>
              <p:nvPr/>
            </p:nvSpPr>
            <p:spPr>
              <a:xfrm>
                <a:off x="6819588" y="2693694"/>
                <a:ext cx="4562581" cy="5844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rPr>
                        <m:t>1</m:t>
                      </m:r>
                      <m:r>
                        <a:rPr lang="es-MX" sz="2000" b="0" i="1" smtClean="0">
                          <a:latin typeface="Cambria Math" panose="02040503050406030204" pitchFamily="18" charset="0"/>
                        </a:rPr>
                        <m:t>𝐺𝐵</m:t>
                      </m:r>
                      <m:r>
                        <a:rPr lang="es-MX" sz="2000" b="0" i="1" smtClean="0">
                          <a:latin typeface="Cambria Math" panose="02040503050406030204" pitchFamily="18" charset="0"/>
                          <a:ea typeface="Cambria Math" panose="02040503050406030204" pitchFamily="18" charset="0"/>
                        </a:rPr>
                        <m:t>×</m:t>
                      </m:r>
                      <m:f>
                        <m:fPr>
                          <m:ctrlPr>
                            <a:rPr lang="es-MX" sz="2000" b="0" i="1" smtClean="0">
                              <a:latin typeface="Cambria Math" panose="02040503050406030204" pitchFamily="18" charset="0"/>
                              <a:ea typeface="Cambria Math" panose="02040503050406030204" pitchFamily="18" charset="0"/>
                            </a:rPr>
                          </m:ctrlPr>
                        </m:fPr>
                        <m:num>
                          <m:r>
                            <a:rPr lang="es-MX" sz="2000" b="0" i="1" smtClean="0">
                              <a:latin typeface="Cambria Math" panose="02040503050406030204" pitchFamily="18" charset="0"/>
                              <a:ea typeface="Cambria Math" panose="02040503050406030204" pitchFamily="18" charset="0"/>
                            </a:rPr>
                            <m:t>1024 </m:t>
                          </m:r>
                          <m:r>
                            <a:rPr lang="es-MX" sz="2000" b="0" i="1" smtClean="0">
                              <a:latin typeface="Cambria Math" panose="02040503050406030204" pitchFamily="18" charset="0"/>
                              <a:ea typeface="Cambria Math" panose="02040503050406030204" pitchFamily="18" charset="0"/>
                            </a:rPr>
                            <m:t>𝑀𝐵</m:t>
                          </m:r>
                        </m:num>
                        <m:den>
                          <m:r>
                            <a:rPr lang="es-MX" sz="2000" b="0" i="1" smtClean="0">
                              <a:latin typeface="Cambria Math" panose="02040503050406030204" pitchFamily="18" charset="0"/>
                              <a:ea typeface="Cambria Math" panose="02040503050406030204" pitchFamily="18" charset="0"/>
                            </a:rPr>
                            <m:t>1 </m:t>
                          </m:r>
                          <m:r>
                            <a:rPr lang="es-MX" sz="2000" b="0" i="1" smtClean="0">
                              <a:latin typeface="Cambria Math" panose="02040503050406030204" pitchFamily="18" charset="0"/>
                              <a:ea typeface="Cambria Math" panose="02040503050406030204" pitchFamily="18" charset="0"/>
                            </a:rPr>
                            <m:t>𝐺𝐵</m:t>
                          </m:r>
                        </m:den>
                      </m:f>
                      <m:r>
                        <a:rPr lang="es-MX" sz="2000" i="1">
                          <a:latin typeface="Cambria Math" panose="02040503050406030204" pitchFamily="18" charset="0"/>
                          <a:ea typeface="Cambria Math" panose="02040503050406030204" pitchFamily="18" charset="0"/>
                        </a:rPr>
                        <m:t>×</m:t>
                      </m:r>
                      <m:f>
                        <m:fPr>
                          <m:ctrlPr>
                            <a:rPr lang="es-MX" sz="2000" b="0" i="1" smtClean="0">
                              <a:latin typeface="Cambria Math" panose="02040503050406030204" pitchFamily="18" charset="0"/>
                              <a:ea typeface="Cambria Math" panose="02040503050406030204" pitchFamily="18" charset="0"/>
                            </a:rPr>
                          </m:ctrlPr>
                        </m:fPr>
                        <m:num>
                          <m:r>
                            <a:rPr lang="es-MX" sz="2000" b="0" i="1" smtClean="0">
                              <a:latin typeface="Cambria Math" panose="02040503050406030204" pitchFamily="18" charset="0"/>
                              <a:ea typeface="Cambria Math" panose="02040503050406030204" pitchFamily="18" charset="0"/>
                            </a:rPr>
                            <m:t>1 </m:t>
                          </m:r>
                          <m:r>
                            <a:rPr lang="es-MX" sz="2000" b="0" i="1" smtClean="0">
                              <a:latin typeface="Cambria Math" panose="02040503050406030204" pitchFamily="18" charset="0"/>
                              <a:ea typeface="Cambria Math" panose="02040503050406030204" pitchFamily="18" charset="0"/>
                            </a:rPr>
                            <m:t>𝐵𝑙𝑜𝑐𝑘</m:t>
                          </m:r>
                        </m:num>
                        <m:den>
                          <m:r>
                            <a:rPr lang="es-MX" sz="2000" b="0" i="1" smtClean="0">
                              <a:latin typeface="Cambria Math" panose="02040503050406030204" pitchFamily="18" charset="0"/>
                              <a:ea typeface="Cambria Math" panose="02040503050406030204" pitchFamily="18" charset="0"/>
                            </a:rPr>
                            <m:t>64 </m:t>
                          </m:r>
                          <m:r>
                            <a:rPr lang="es-MX" sz="2000" b="0" i="1" smtClean="0">
                              <a:latin typeface="Cambria Math" panose="02040503050406030204" pitchFamily="18" charset="0"/>
                              <a:ea typeface="Cambria Math" panose="02040503050406030204" pitchFamily="18" charset="0"/>
                            </a:rPr>
                            <m:t>𝑀𝐵</m:t>
                          </m:r>
                        </m:den>
                      </m:f>
                      <m:r>
                        <a:rPr lang="es-MX" sz="2000" b="0" i="1" smtClean="0">
                          <a:latin typeface="Cambria Math" panose="02040503050406030204" pitchFamily="18" charset="0"/>
                          <a:ea typeface="Cambria Math" panose="02040503050406030204" pitchFamily="18" charset="0"/>
                        </a:rPr>
                        <m:t>=16 </m:t>
                      </m:r>
                      <m:r>
                        <a:rPr lang="es-MX" sz="2000" b="0" i="1" smtClean="0">
                          <a:latin typeface="Cambria Math" panose="02040503050406030204" pitchFamily="18" charset="0"/>
                          <a:ea typeface="Cambria Math" panose="02040503050406030204" pitchFamily="18" charset="0"/>
                        </a:rPr>
                        <m:t>𝐵𝑙𝑜𝑐𝑘𝑠</m:t>
                      </m:r>
                    </m:oMath>
                  </m:oMathPara>
                </a14:m>
                <a:endParaRPr lang="es-CO" sz="2000" dirty="0"/>
              </a:p>
            </p:txBody>
          </p:sp>
        </mc:Choice>
        <mc:Fallback xmlns="">
          <p:sp>
            <p:nvSpPr>
              <p:cNvPr id="4" name="CuadroTexto 3">
                <a:extLst>
                  <a:ext uri="{FF2B5EF4-FFF2-40B4-BE49-F238E27FC236}">
                    <a16:creationId xmlns:a16="http://schemas.microsoft.com/office/drawing/2014/main" id="{C59B00E5-2745-4F21-A3CD-2C4094EB46D9}"/>
                  </a:ext>
                </a:extLst>
              </p:cNvPr>
              <p:cNvSpPr txBox="1">
                <a:spLocks noRot="1" noChangeAspect="1" noMove="1" noResize="1" noEditPoints="1" noAdjustHandles="1" noChangeArrowheads="1" noChangeShapeType="1" noTextEdit="1"/>
              </p:cNvSpPr>
              <p:nvPr/>
            </p:nvSpPr>
            <p:spPr>
              <a:xfrm>
                <a:off x="6819588" y="2693694"/>
                <a:ext cx="4562581" cy="584455"/>
              </a:xfrm>
              <a:prstGeom prst="rect">
                <a:avLst/>
              </a:prstGeom>
              <a:blipFill>
                <a:blip r:embed="rId4"/>
                <a:stretch>
                  <a:fillRect/>
                </a:stretch>
              </a:blipFill>
            </p:spPr>
            <p:txBody>
              <a:bodyPr/>
              <a:lstStyle/>
              <a:p>
                <a:r>
                  <a:rPr lang="es-CO">
                    <a:noFill/>
                  </a:rPr>
                  <a:t> </a:t>
                </a:r>
              </a:p>
            </p:txBody>
          </p:sp>
        </mc:Fallback>
      </mc:AlternateContent>
      <p:cxnSp>
        <p:nvCxnSpPr>
          <p:cNvPr id="122" name="Google Shape;164;p35">
            <a:extLst>
              <a:ext uri="{FF2B5EF4-FFF2-40B4-BE49-F238E27FC236}">
                <a16:creationId xmlns:a16="http://schemas.microsoft.com/office/drawing/2014/main" id="{5DC7B4EA-B23C-4B37-957D-3281DAAF4649}"/>
              </a:ext>
            </a:extLst>
          </p:cNvPr>
          <p:cNvCxnSpPr>
            <a:cxnSpLocks/>
            <a:stCxn id="117" idx="0"/>
            <a:endCxn id="2" idx="2"/>
          </p:cNvCxnSpPr>
          <p:nvPr/>
        </p:nvCxnSpPr>
        <p:spPr>
          <a:xfrm flipV="1">
            <a:off x="2818294" y="2297090"/>
            <a:ext cx="935154" cy="572300"/>
          </a:xfrm>
          <a:prstGeom prst="straightConnector1">
            <a:avLst/>
          </a:prstGeom>
          <a:noFill/>
          <a:ln w="28575" cap="flat" cmpd="sng">
            <a:solidFill>
              <a:schemeClr val="bg1">
                <a:lumMod val="50000"/>
              </a:schemeClr>
            </a:solidFill>
            <a:prstDash val="dash"/>
            <a:round/>
            <a:headEnd type="triangle" w="med" len="med"/>
            <a:tailEnd type="none" w="med" len="med"/>
          </a:ln>
        </p:spPr>
      </p:cxnSp>
      <p:cxnSp>
        <p:nvCxnSpPr>
          <p:cNvPr id="123" name="Google Shape;164;p35">
            <a:extLst>
              <a:ext uri="{FF2B5EF4-FFF2-40B4-BE49-F238E27FC236}">
                <a16:creationId xmlns:a16="http://schemas.microsoft.com/office/drawing/2014/main" id="{01F2D305-078A-4802-BE19-F2333A5DC58A}"/>
              </a:ext>
            </a:extLst>
          </p:cNvPr>
          <p:cNvCxnSpPr>
            <a:cxnSpLocks/>
            <a:stCxn id="119" idx="0"/>
            <a:endCxn id="2" idx="2"/>
          </p:cNvCxnSpPr>
          <p:nvPr/>
        </p:nvCxnSpPr>
        <p:spPr>
          <a:xfrm flipH="1" flipV="1">
            <a:off x="3753448" y="2297090"/>
            <a:ext cx="900531" cy="572300"/>
          </a:xfrm>
          <a:prstGeom prst="straightConnector1">
            <a:avLst/>
          </a:prstGeom>
          <a:noFill/>
          <a:ln w="28575" cap="flat" cmpd="sng">
            <a:solidFill>
              <a:schemeClr val="bg1">
                <a:lumMod val="50000"/>
              </a:schemeClr>
            </a:solidFill>
            <a:prstDash val="dash"/>
            <a:round/>
            <a:headEnd type="triangle" w="med" len="med"/>
            <a:tailEnd type="none" w="med" len="med"/>
          </a:ln>
        </p:spPr>
      </p:cxnSp>
    </p:spTree>
    <p:extLst>
      <p:ext uri="{BB962C8B-B14F-4D97-AF65-F5344CB8AC3E}">
        <p14:creationId xmlns:p14="http://schemas.microsoft.com/office/powerpoint/2010/main" val="1288408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4"/>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Read/Write I/O Blocks</a:t>
            </a:r>
            <a:endParaRPr dirty="0"/>
          </a:p>
        </p:txBody>
      </p:sp>
      <p:sp>
        <p:nvSpPr>
          <p:cNvPr id="118" name="Google Shape;310;p34">
            <a:extLst>
              <a:ext uri="{FF2B5EF4-FFF2-40B4-BE49-F238E27FC236}">
                <a16:creationId xmlns:a16="http://schemas.microsoft.com/office/drawing/2014/main" id="{3F68C05D-CA2E-4B92-9378-193EE45D5F69}"/>
              </a:ext>
            </a:extLst>
          </p:cNvPr>
          <p:cNvSpPr txBox="1">
            <a:spLocks/>
          </p:cNvSpPr>
          <p:nvPr/>
        </p:nvSpPr>
        <p:spPr>
          <a:xfrm>
            <a:off x="855234" y="767807"/>
            <a:ext cx="10734067" cy="85751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MX" sz="2400" dirty="0"/>
              <a:t>Si el DBMS trabaja con bloques y el disco es lento, ¿cómo debe ser la lectura y la escritura para ser eficiente?</a:t>
            </a:r>
            <a:endParaRPr lang="es-MX" sz="3200" dirty="0"/>
          </a:p>
        </p:txBody>
      </p:sp>
      <p:sp>
        <p:nvSpPr>
          <p:cNvPr id="39" name="CuadroTexto 38">
            <a:extLst>
              <a:ext uri="{FF2B5EF4-FFF2-40B4-BE49-F238E27FC236}">
                <a16:creationId xmlns:a16="http://schemas.microsoft.com/office/drawing/2014/main" id="{6C12612D-4C03-4C95-BB9B-F9DAC28C9832}"/>
              </a:ext>
            </a:extLst>
          </p:cNvPr>
          <p:cNvSpPr txBox="1"/>
          <p:nvPr/>
        </p:nvSpPr>
        <p:spPr>
          <a:xfrm>
            <a:off x="3925614" y="1796137"/>
            <a:ext cx="7930055" cy="4801314"/>
          </a:xfrm>
          <a:prstGeom prst="rect">
            <a:avLst/>
          </a:prstGeom>
          <a:solidFill>
            <a:schemeClr val="tx2"/>
          </a:solidFill>
          <a:ln>
            <a:solidFill>
              <a:schemeClr val="tx1"/>
            </a:solidFill>
          </a:ln>
        </p:spPr>
        <p:txBody>
          <a:bodyPr wrap="square">
            <a:spAutoFit/>
          </a:bodyPr>
          <a:lstStyle/>
          <a:p>
            <a:r>
              <a:rPr lang="es-CO" sz="1800" dirty="0">
                <a:solidFill>
                  <a:srgbClr val="00B050"/>
                </a:solidFill>
                <a:latin typeface="Consolas" panose="020B0609020204030204" pitchFamily="49" charset="0"/>
              </a:rPr>
              <a:t>// </a:t>
            </a:r>
            <a:r>
              <a:rPr lang="es-CO" sz="1800" dirty="0" err="1">
                <a:solidFill>
                  <a:srgbClr val="00B050"/>
                </a:solidFill>
                <a:latin typeface="Consolas" panose="020B0609020204030204" pitchFamily="49" charset="0"/>
              </a:rPr>
              <a:t>Read</a:t>
            </a:r>
            <a:r>
              <a:rPr lang="es-CO" sz="1800" dirty="0">
                <a:solidFill>
                  <a:srgbClr val="00B050"/>
                </a:solidFill>
                <a:latin typeface="Consolas" panose="020B0609020204030204" pitchFamily="49" charset="0"/>
              </a:rPr>
              <a:t> N </a:t>
            </a:r>
            <a:r>
              <a:rPr lang="es-CO" sz="1800" dirty="0" err="1">
                <a:solidFill>
                  <a:srgbClr val="00B050"/>
                </a:solidFill>
                <a:latin typeface="Consolas" panose="020B0609020204030204" pitchFamily="49" charset="0"/>
              </a:rPr>
              <a:t>contiguous</a:t>
            </a:r>
            <a:r>
              <a:rPr lang="es-CO" sz="1800" dirty="0">
                <a:solidFill>
                  <a:srgbClr val="00B050"/>
                </a:solidFill>
                <a:latin typeface="Consolas" panose="020B0609020204030204" pitchFamily="49" charset="0"/>
              </a:rPr>
              <a:t> Blocks </a:t>
            </a:r>
            <a:r>
              <a:rPr lang="es-CO" sz="1800" dirty="0" err="1">
                <a:solidFill>
                  <a:srgbClr val="00B050"/>
                </a:solidFill>
                <a:latin typeface="Consolas" panose="020B0609020204030204" pitchFamily="49" charset="0"/>
              </a:rPr>
              <a:t>from</a:t>
            </a:r>
            <a:r>
              <a:rPr lang="es-CO" sz="1800" dirty="0">
                <a:solidFill>
                  <a:srgbClr val="00B050"/>
                </a:solidFill>
                <a:latin typeface="Consolas" panose="020B0609020204030204" pitchFamily="49" charset="0"/>
              </a:rPr>
              <a:t> </a:t>
            </a:r>
            <a:r>
              <a:rPr lang="es-CO" sz="1800" dirty="0" err="1">
                <a:solidFill>
                  <a:srgbClr val="00B050"/>
                </a:solidFill>
                <a:latin typeface="Consolas" panose="020B0609020204030204" pitchFamily="49" charset="0"/>
              </a:rPr>
              <a:t>startLocation</a:t>
            </a:r>
            <a:endParaRPr lang="es-CO" sz="1800" dirty="0">
              <a:solidFill>
                <a:srgbClr val="00B050"/>
              </a:solidFill>
              <a:latin typeface="Consolas" panose="020B0609020204030204" pitchFamily="49" charset="0"/>
            </a:endParaRPr>
          </a:p>
          <a:p>
            <a:r>
              <a:rPr lang="es-CO" sz="1800" b="1" dirty="0" err="1">
                <a:latin typeface="Consolas" panose="020B0609020204030204" pitchFamily="49" charset="0"/>
              </a:rPr>
              <a:t>ReadBlocks</a:t>
            </a:r>
            <a:r>
              <a:rPr lang="es-CO" sz="1800" b="1" dirty="0">
                <a:latin typeface="Consolas" panose="020B0609020204030204" pitchFamily="49" charset="0"/>
              </a:rPr>
              <a:t>(</a:t>
            </a:r>
            <a:r>
              <a:rPr lang="es-CO" sz="1800" b="1" dirty="0" err="1">
                <a:latin typeface="Consolas" panose="020B0609020204030204" pitchFamily="49" charset="0"/>
              </a:rPr>
              <a:t>startLocation</a:t>
            </a:r>
            <a:r>
              <a:rPr lang="es-CO" sz="1800" b="1" dirty="0">
                <a:latin typeface="Consolas" panose="020B0609020204030204" pitchFamily="49" charset="0"/>
              </a:rPr>
              <a:t>, N Blocks)</a:t>
            </a:r>
          </a:p>
          <a:p>
            <a:r>
              <a:rPr lang="es-CO" sz="1800" b="1" dirty="0">
                <a:latin typeface="Consolas" panose="020B0609020204030204" pitchFamily="49" charset="0"/>
              </a:rPr>
              <a:t>  1. </a:t>
            </a:r>
            <a:r>
              <a:rPr lang="es-CO" sz="1800" dirty="0">
                <a:latin typeface="Consolas" panose="020B0609020204030204" pitchFamily="49" charset="0"/>
              </a:rPr>
              <a:t>Access </a:t>
            </a:r>
            <a:r>
              <a:rPr lang="es-CO" sz="1800" dirty="0" err="1">
                <a:latin typeface="Consolas" panose="020B0609020204030204" pitchFamily="49" charset="0"/>
              </a:rPr>
              <a:t>Block’s</a:t>
            </a:r>
            <a:r>
              <a:rPr lang="es-CO" sz="1800" dirty="0">
                <a:latin typeface="Consolas" panose="020B0609020204030204" pitchFamily="49" charset="0"/>
              </a:rPr>
              <a:t> </a:t>
            </a:r>
            <a:r>
              <a:rPr lang="es-CO" sz="1800" dirty="0" err="1">
                <a:latin typeface="Consolas" panose="020B0609020204030204" pitchFamily="49" charset="0"/>
              </a:rPr>
              <a:t>startLocation</a:t>
            </a:r>
            <a:r>
              <a:rPr lang="es-CO" sz="1800" dirty="0">
                <a:latin typeface="Consolas" panose="020B0609020204030204" pitchFamily="49" charset="0"/>
              </a:rPr>
              <a:t> in IO </a:t>
            </a:r>
            <a:r>
              <a:rPr lang="es-CO" sz="1800" dirty="0" err="1">
                <a:latin typeface="Consolas" panose="020B0609020204030204" pitchFamily="49" charset="0"/>
              </a:rPr>
              <a:t>device</a:t>
            </a:r>
            <a:endParaRPr lang="es-CO" sz="1800" dirty="0">
              <a:latin typeface="Consolas" panose="020B0609020204030204" pitchFamily="49" charset="0"/>
            </a:endParaRPr>
          </a:p>
          <a:p>
            <a:r>
              <a:rPr lang="es-CO" sz="1800" dirty="0">
                <a:latin typeface="Consolas" panose="020B0609020204030204" pitchFamily="49" charset="0"/>
              </a:rPr>
              <a:t>  </a:t>
            </a:r>
            <a:r>
              <a:rPr lang="es-CO" sz="1800" b="1" dirty="0">
                <a:latin typeface="Consolas" panose="020B0609020204030204" pitchFamily="49" charset="0"/>
              </a:rPr>
              <a:t>2. </a:t>
            </a:r>
            <a:r>
              <a:rPr lang="es-CO" sz="1800" dirty="0" err="1">
                <a:latin typeface="Consolas" panose="020B0609020204030204" pitchFamily="49" charset="0"/>
              </a:rPr>
              <a:t>Scan</a:t>
            </a:r>
            <a:r>
              <a:rPr lang="es-CO" sz="1800" dirty="0">
                <a:latin typeface="Consolas" panose="020B0609020204030204" pitchFamily="49" charset="0"/>
              </a:rPr>
              <a:t> N Blocks in </a:t>
            </a:r>
            <a:r>
              <a:rPr lang="es-CO" sz="1800" dirty="0" err="1">
                <a:latin typeface="Consolas" panose="020B0609020204030204" pitchFamily="49" charset="0"/>
              </a:rPr>
              <a:t>one</a:t>
            </a:r>
            <a:r>
              <a:rPr lang="es-CO" sz="1800" dirty="0">
                <a:latin typeface="Consolas" panose="020B0609020204030204" pitchFamily="49" charset="0"/>
              </a:rPr>
              <a:t> </a:t>
            </a:r>
            <a:r>
              <a:rPr lang="es-CO" sz="1800" dirty="0" err="1">
                <a:latin typeface="Consolas" panose="020B0609020204030204" pitchFamily="49" charset="0"/>
              </a:rPr>
              <a:t>efficient</a:t>
            </a:r>
            <a:r>
              <a:rPr lang="es-CO" sz="1800" dirty="0">
                <a:latin typeface="Consolas" panose="020B0609020204030204" pitchFamily="49" charset="0"/>
              </a:rPr>
              <a:t> </a:t>
            </a:r>
            <a:r>
              <a:rPr lang="es-CO" sz="1800" dirty="0" err="1">
                <a:latin typeface="Consolas" panose="020B0609020204030204" pitchFamily="49" charset="0"/>
              </a:rPr>
              <a:t>operation</a:t>
            </a:r>
            <a:r>
              <a:rPr lang="es-CO" sz="1800" dirty="0">
                <a:latin typeface="Consolas" panose="020B0609020204030204" pitchFamily="49" charset="0"/>
              </a:rPr>
              <a:t>. </a:t>
            </a:r>
            <a:r>
              <a:rPr lang="es-CO" sz="1800" dirty="0" err="1">
                <a:latin typeface="Consolas" panose="020B0609020204030204" pitchFamily="49" charset="0"/>
              </a:rPr>
              <a:t>That</a:t>
            </a:r>
            <a:r>
              <a:rPr lang="es-CO" sz="1800" dirty="0">
                <a:latin typeface="Consolas" panose="020B0609020204030204" pitchFamily="49" charset="0"/>
              </a:rPr>
              <a:t> </a:t>
            </a:r>
            <a:r>
              <a:rPr lang="es-CO" sz="1800" dirty="0" err="1">
                <a:latin typeface="Consolas" panose="020B0609020204030204" pitchFamily="49" charset="0"/>
              </a:rPr>
              <a:t>is</a:t>
            </a:r>
            <a:endParaRPr lang="es-CO" sz="1800" dirty="0">
              <a:latin typeface="Consolas" panose="020B0609020204030204" pitchFamily="49" charset="0"/>
            </a:endParaRPr>
          </a:p>
          <a:p>
            <a:r>
              <a:rPr lang="es-CO" sz="1800" dirty="0">
                <a:latin typeface="Consolas" panose="020B0609020204030204" pitchFamily="49" charset="0"/>
              </a:rPr>
              <a:t>     </a:t>
            </a:r>
            <a:r>
              <a:rPr lang="es-CO" sz="1800" b="1" dirty="0">
                <a:latin typeface="Consolas" panose="020B0609020204030204" pitchFamily="49" charset="0"/>
              </a:rPr>
              <a:t>a. </a:t>
            </a:r>
            <a:r>
              <a:rPr lang="es-CO" sz="1800" dirty="0" err="1">
                <a:latin typeface="Consolas" panose="020B0609020204030204" pitchFamily="49" charset="0"/>
              </a:rPr>
              <a:t>Read</a:t>
            </a:r>
            <a:r>
              <a:rPr lang="es-CO" sz="1800" dirty="0">
                <a:latin typeface="Consolas" panose="020B0609020204030204" pitchFamily="49" charset="0"/>
              </a:rPr>
              <a:t> N*64MB (</a:t>
            </a:r>
            <a:r>
              <a:rPr lang="es-CO" sz="1800" dirty="0" err="1">
                <a:latin typeface="Consolas" panose="020B0609020204030204" pitchFamily="49" charset="0"/>
              </a:rPr>
              <a:t>or</a:t>
            </a:r>
            <a:r>
              <a:rPr lang="es-CO" sz="1800" dirty="0">
                <a:latin typeface="Consolas" panose="020B0609020204030204" pitchFamily="49" charset="0"/>
              </a:rPr>
              <a:t> </a:t>
            </a:r>
            <a:r>
              <a:rPr lang="es-CO" sz="1800" dirty="0" err="1">
                <a:latin typeface="Consolas" panose="020B0609020204030204" pitchFamily="49" charset="0"/>
              </a:rPr>
              <a:t>multiple</a:t>
            </a:r>
            <a:r>
              <a:rPr lang="es-CO" sz="1800" dirty="0">
                <a:latin typeface="Consolas" panose="020B0609020204030204" pitchFamily="49" charset="0"/>
              </a:rPr>
              <a:t>) </a:t>
            </a:r>
            <a:r>
              <a:rPr lang="es-CO" sz="1800" b="1" u="sng" dirty="0" err="1">
                <a:latin typeface="Consolas" panose="020B0609020204030204" pitchFamily="49" charset="0"/>
              </a:rPr>
              <a:t>contiguous</a:t>
            </a:r>
            <a:r>
              <a:rPr lang="es-CO" sz="1800" dirty="0">
                <a:latin typeface="Consolas" panose="020B0609020204030204" pitchFamily="49" charset="0"/>
              </a:rPr>
              <a:t> bytes </a:t>
            </a:r>
            <a:r>
              <a:rPr lang="es-CO" sz="1800" dirty="0" err="1">
                <a:latin typeface="Consolas" panose="020B0609020204030204" pitchFamily="49" charset="0"/>
              </a:rPr>
              <a:t>to</a:t>
            </a:r>
            <a:r>
              <a:rPr lang="es-CO" sz="1800" dirty="0">
                <a:latin typeface="Consolas" panose="020B0609020204030204" pitchFamily="49" charset="0"/>
              </a:rPr>
              <a:t> RAM</a:t>
            </a:r>
          </a:p>
          <a:p>
            <a:endParaRPr lang="es-CO" sz="1800" dirty="0">
              <a:latin typeface="Consolas" panose="020B0609020204030204" pitchFamily="49" charset="0"/>
            </a:endParaRPr>
          </a:p>
          <a:p>
            <a:r>
              <a:rPr lang="es-CO" sz="1800" dirty="0">
                <a:solidFill>
                  <a:srgbClr val="00B050"/>
                </a:solidFill>
                <a:latin typeface="Consolas" panose="020B0609020204030204" pitchFamily="49" charset="0"/>
              </a:rPr>
              <a:t>// </a:t>
            </a:r>
            <a:r>
              <a:rPr lang="es-CO" sz="1800" dirty="0" err="1">
                <a:solidFill>
                  <a:srgbClr val="00B050"/>
                </a:solidFill>
                <a:latin typeface="Consolas" panose="020B0609020204030204" pitchFamily="49" charset="0"/>
              </a:rPr>
              <a:t>Read</a:t>
            </a:r>
            <a:r>
              <a:rPr lang="es-CO" sz="1800" dirty="0">
                <a:solidFill>
                  <a:srgbClr val="00B050"/>
                </a:solidFill>
                <a:latin typeface="Consolas" panose="020B0609020204030204" pitchFamily="49" charset="0"/>
              </a:rPr>
              <a:t> M    Nx64MB-Blocks </a:t>
            </a:r>
            <a:r>
              <a:rPr lang="es-CO" sz="1800" dirty="0" err="1">
                <a:solidFill>
                  <a:srgbClr val="00B050"/>
                </a:solidFill>
                <a:latin typeface="Consolas" panose="020B0609020204030204" pitchFamily="49" charset="0"/>
              </a:rPr>
              <a:t>for</a:t>
            </a:r>
            <a:r>
              <a:rPr lang="es-CO" sz="1800" dirty="0">
                <a:solidFill>
                  <a:srgbClr val="00B050"/>
                </a:solidFill>
                <a:latin typeface="Consolas" panose="020B0609020204030204" pitchFamily="49" charset="0"/>
              </a:rPr>
              <a:t> Data</a:t>
            </a:r>
          </a:p>
          <a:p>
            <a:r>
              <a:rPr lang="es-CO" sz="1800" b="1" dirty="0" err="1">
                <a:latin typeface="Consolas" panose="020B0609020204030204" pitchFamily="49" charset="0"/>
              </a:rPr>
              <a:t>ReadData</a:t>
            </a:r>
            <a:r>
              <a:rPr lang="es-CO" sz="1800" b="1" dirty="0">
                <a:latin typeface="Consolas" panose="020B0609020204030204" pitchFamily="49" charset="0"/>
              </a:rPr>
              <a:t>(M)</a:t>
            </a:r>
            <a:r>
              <a:rPr lang="es-CO" sz="1800" dirty="0">
                <a:latin typeface="Consolas" panose="020B0609020204030204" pitchFamily="49" charset="0"/>
              </a:rPr>
              <a:t>    </a:t>
            </a:r>
          </a:p>
          <a:p>
            <a:r>
              <a:rPr lang="es-CO" sz="1800" dirty="0">
                <a:latin typeface="Consolas" panose="020B0609020204030204" pitchFamily="49" charset="0"/>
              </a:rPr>
              <a:t>  </a:t>
            </a:r>
            <a:r>
              <a:rPr lang="es-CO" sz="1800" dirty="0" err="1">
                <a:latin typeface="Consolas" panose="020B0609020204030204" pitchFamily="49" charset="0"/>
              </a:rPr>
              <a:t>For</a:t>
            </a:r>
            <a:r>
              <a:rPr lang="es-CO" sz="1800" dirty="0">
                <a:latin typeface="Consolas" panose="020B0609020204030204" pitchFamily="49" charset="0"/>
              </a:rPr>
              <a:t> i:1...M Blocks</a:t>
            </a:r>
          </a:p>
          <a:p>
            <a:r>
              <a:rPr lang="es-CO" sz="1800" dirty="0">
                <a:latin typeface="Consolas" panose="020B0609020204030204" pitchFamily="49" charset="0"/>
              </a:rPr>
              <a:t>  </a:t>
            </a:r>
            <a:r>
              <a:rPr lang="es-CO" sz="1800" b="1" dirty="0">
                <a:latin typeface="Consolas" panose="020B0609020204030204" pitchFamily="49" charset="0"/>
              </a:rPr>
              <a:t>a.</a:t>
            </a:r>
            <a:r>
              <a:rPr lang="es-CO" sz="1800" dirty="0">
                <a:latin typeface="Consolas" panose="020B0609020204030204" pitchFamily="49" charset="0"/>
              </a:rPr>
              <a:t> </a:t>
            </a:r>
            <a:r>
              <a:rPr lang="es-CO" sz="1800" dirty="0" err="1">
                <a:latin typeface="Consolas" panose="020B0609020204030204" pitchFamily="49" charset="0"/>
              </a:rPr>
              <a:t>ReadBlocks</a:t>
            </a:r>
            <a:r>
              <a:rPr lang="es-CO" sz="1800" dirty="0">
                <a:latin typeface="Consolas" panose="020B0609020204030204" pitchFamily="49" charset="0"/>
              </a:rPr>
              <a:t>(</a:t>
            </a:r>
            <a:r>
              <a:rPr lang="es-CO" sz="1800" dirty="0" err="1">
                <a:latin typeface="Consolas" panose="020B0609020204030204" pitchFamily="49" charset="0"/>
              </a:rPr>
              <a:t>startLocation</a:t>
            </a:r>
            <a:r>
              <a:rPr lang="es-CO" sz="1800" dirty="0">
                <a:latin typeface="Consolas" panose="020B0609020204030204" pitchFamily="49" charset="0"/>
              </a:rPr>
              <a:t>[</a:t>
            </a:r>
            <a:r>
              <a:rPr lang="es-CO" sz="1800" dirty="0" err="1">
                <a:latin typeface="Consolas" panose="020B0609020204030204" pitchFamily="49" charset="0"/>
              </a:rPr>
              <a:t>ith</a:t>
            </a:r>
            <a:r>
              <a:rPr lang="es-CO" sz="1800" dirty="0">
                <a:latin typeface="Consolas" panose="020B0609020204030204" pitchFamily="49" charset="0"/>
              </a:rPr>
              <a:t> Block], N)</a:t>
            </a:r>
          </a:p>
          <a:p>
            <a:endParaRPr lang="es-CO" sz="1800" dirty="0">
              <a:latin typeface="Consolas" panose="020B0609020204030204" pitchFamily="49" charset="0"/>
            </a:endParaRPr>
          </a:p>
          <a:p>
            <a:r>
              <a:rPr lang="es-CO" sz="1800" dirty="0">
                <a:solidFill>
                  <a:srgbClr val="00B050"/>
                </a:solidFill>
                <a:latin typeface="Consolas" panose="020B0609020204030204" pitchFamily="49" charset="0"/>
              </a:rPr>
              <a:t>// </a:t>
            </a:r>
            <a:r>
              <a:rPr lang="es-CO" sz="1800" dirty="0" err="1">
                <a:solidFill>
                  <a:srgbClr val="00B050"/>
                </a:solidFill>
                <a:latin typeface="Consolas" panose="020B0609020204030204" pitchFamily="49" charset="0"/>
              </a:rPr>
              <a:t>Write</a:t>
            </a:r>
            <a:r>
              <a:rPr lang="es-CO" sz="1800" dirty="0">
                <a:solidFill>
                  <a:srgbClr val="00B050"/>
                </a:solidFill>
                <a:latin typeface="Consolas" panose="020B0609020204030204" pitchFamily="49" charset="0"/>
              </a:rPr>
              <a:t> N </a:t>
            </a:r>
            <a:r>
              <a:rPr lang="es-CO" sz="1800" dirty="0" err="1">
                <a:solidFill>
                  <a:srgbClr val="00B050"/>
                </a:solidFill>
                <a:latin typeface="Consolas" panose="020B0609020204030204" pitchFamily="49" charset="0"/>
              </a:rPr>
              <a:t>contiguous</a:t>
            </a:r>
            <a:r>
              <a:rPr lang="es-CO" sz="1800" dirty="0">
                <a:solidFill>
                  <a:srgbClr val="00B050"/>
                </a:solidFill>
                <a:latin typeface="Consolas" panose="020B0609020204030204" pitchFamily="49" charset="0"/>
              </a:rPr>
              <a:t> Blocks </a:t>
            </a:r>
            <a:r>
              <a:rPr lang="es-CO" sz="1800" dirty="0" err="1">
                <a:solidFill>
                  <a:srgbClr val="00B050"/>
                </a:solidFill>
                <a:latin typeface="Consolas" panose="020B0609020204030204" pitchFamily="49" charset="0"/>
              </a:rPr>
              <a:t>from</a:t>
            </a:r>
            <a:r>
              <a:rPr lang="es-CO" sz="1800" dirty="0">
                <a:solidFill>
                  <a:srgbClr val="00B050"/>
                </a:solidFill>
                <a:latin typeface="Consolas" panose="020B0609020204030204" pitchFamily="49" charset="0"/>
              </a:rPr>
              <a:t> </a:t>
            </a:r>
            <a:r>
              <a:rPr lang="es-CO" sz="1800" dirty="0" err="1">
                <a:solidFill>
                  <a:srgbClr val="00B050"/>
                </a:solidFill>
                <a:latin typeface="Consolas" panose="020B0609020204030204" pitchFamily="49" charset="0"/>
              </a:rPr>
              <a:t>startLocation</a:t>
            </a:r>
            <a:endParaRPr lang="es-CO" sz="1800" dirty="0">
              <a:solidFill>
                <a:srgbClr val="00B050"/>
              </a:solidFill>
              <a:latin typeface="Consolas" panose="020B0609020204030204" pitchFamily="49" charset="0"/>
            </a:endParaRPr>
          </a:p>
          <a:p>
            <a:r>
              <a:rPr lang="es-CO" sz="1800" b="1" dirty="0" err="1">
                <a:latin typeface="Consolas" panose="020B0609020204030204" pitchFamily="49" charset="0"/>
              </a:rPr>
              <a:t>WriteBlocks</a:t>
            </a:r>
            <a:r>
              <a:rPr lang="es-CO" sz="1800" b="1" dirty="0">
                <a:latin typeface="Consolas" panose="020B0609020204030204" pitchFamily="49" charset="0"/>
              </a:rPr>
              <a:t>(</a:t>
            </a:r>
            <a:r>
              <a:rPr lang="es-CO" sz="1800" b="1" dirty="0" err="1">
                <a:latin typeface="Consolas" panose="020B0609020204030204" pitchFamily="49" charset="0"/>
              </a:rPr>
              <a:t>startLocation</a:t>
            </a:r>
            <a:r>
              <a:rPr lang="es-CO" sz="1800" b="1" dirty="0">
                <a:latin typeface="Consolas" panose="020B0609020204030204" pitchFamily="49" charset="0"/>
              </a:rPr>
              <a:t>, N Blocks)</a:t>
            </a:r>
          </a:p>
          <a:p>
            <a:r>
              <a:rPr lang="es-CO" sz="1800" b="1" dirty="0">
                <a:latin typeface="Consolas" panose="020B0609020204030204" pitchFamily="49" charset="0"/>
              </a:rPr>
              <a:t>  1. </a:t>
            </a:r>
            <a:r>
              <a:rPr lang="es-CO" sz="1800" dirty="0">
                <a:latin typeface="Consolas" panose="020B0609020204030204" pitchFamily="49" charset="0"/>
              </a:rPr>
              <a:t>Access </a:t>
            </a:r>
            <a:r>
              <a:rPr lang="es-CO" sz="1800" dirty="0" err="1">
                <a:latin typeface="Consolas" panose="020B0609020204030204" pitchFamily="49" charset="0"/>
              </a:rPr>
              <a:t>Block’s</a:t>
            </a:r>
            <a:r>
              <a:rPr lang="es-CO" sz="1800" dirty="0">
                <a:latin typeface="Consolas" panose="020B0609020204030204" pitchFamily="49" charset="0"/>
              </a:rPr>
              <a:t> </a:t>
            </a:r>
            <a:r>
              <a:rPr lang="es-CO" sz="1800" dirty="0" err="1">
                <a:latin typeface="Consolas" panose="020B0609020204030204" pitchFamily="49" charset="0"/>
              </a:rPr>
              <a:t>startLocation</a:t>
            </a:r>
            <a:r>
              <a:rPr lang="es-CO" sz="1800" dirty="0">
                <a:latin typeface="Consolas" panose="020B0609020204030204" pitchFamily="49" charset="0"/>
              </a:rPr>
              <a:t> in IO </a:t>
            </a:r>
            <a:r>
              <a:rPr lang="es-CO" sz="1800" dirty="0" err="1">
                <a:latin typeface="Consolas" panose="020B0609020204030204" pitchFamily="49" charset="0"/>
              </a:rPr>
              <a:t>device</a:t>
            </a:r>
            <a:endParaRPr lang="es-CO" sz="1800" dirty="0">
              <a:latin typeface="Consolas" panose="020B0609020204030204" pitchFamily="49" charset="0"/>
            </a:endParaRPr>
          </a:p>
          <a:p>
            <a:r>
              <a:rPr lang="es-CO" sz="1800" dirty="0">
                <a:latin typeface="Consolas" panose="020B0609020204030204" pitchFamily="49" charset="0"/>
              </a:rPr>
              <a:t>  </a:t>
            </a:r>
            <a:r>
              <a:rPr lang="es-CO" sz="1800" b="1" dirty="0">
                <a:latin typeface="Consolas" panose="020B0609020204030204" pitchFamily="49" charset="0"/>
              </a:rPr>
              <a:t>2. </a:t>
            </a:r>
            <a:r>
              <a:rPr lang="es-CO" sz="1800" dirty="0" err="1">
                <a:latin typeface="Consolas" panose="020B0609020204030204" pitchFamily="49" charset="0"/>
              </a:rPr>
              <a:t>Scan</a:t>
            </a:r>
            <a:r>
              <a:rPr lang="es-CO" sz="1800" dirty="0">
                <a:latin typeface="Consolas" panose="020B0609020204030204" pitchFamily="49" charset="0"/>
              </a:rPr>
              <a:t> N Blocks in </a:t>
            </a:r>
            <a:r>
              <a:rPr lang="es-CO" sz="1800" dirty="0" err="1">
                <a:latin typeface="Consolas" panose="020B0609020204030204" pitchFamily="49" charset="0"/>
              </a:rPr>
              <a:t>one</a:t>
            </a:r>
            <a:r>
              <a:rPr lang="es-CO" sz="1800" dirty="0">
                <a:latin typeface="Consolas" panose="020B0609020204030204" pitchFamily="49" charset="0"/>
              </a:rPr>
              <a:t> </a:t>
            </a:r>
            <a:r>
              <a:rPr lang="es-CO" sz="1800" dirty="0" err="1">
                <a:latin typeface="Consolas" panose="020B0609020204030204" pitchFamily="49" charset="0"/>
              </a:rPr>
              <a:t>efficient</a:t>
            </a:r>
            <a:r>
              <a:rPr lang="es-CO" sz="1800" dirty="0">
                <a:latin typeface="Consolas" panose="020B0609020204030204" pitchFamily="49" charset="0"/>
              </a:rPr>
              <a:t> </a:t>
            </a:r>
            <a:r>
              <a:rPr lang="es-CO" sz="1800" dirty="0" err="1">
                <a:latin typeface="Consolas" panose="020B0609020204030204" pitchFamily="49" charset="0"/>
              </a:rPr>
              <a:t>operation</a:t>
            </a:r>
            <a:r>
              <a:rPr lang="es-CO" sz="1800" dirty="0">
                <a:latin typeface="Consolas" panose="020B0609020204030204" pitchFamily="49" charset="0"/>
              </a:rPr>
              <a:t>. </a:t>
            </a:r>
            <a:r>
              <a:rPr lang="es-CO" sz="1800" dirty="0" err="1">
                <a:latin typeface="Consolas" panose="020B0609020204030204" pitchFamily="49" charset="0"/>
              </a:rPr>
              <a:t>That</a:t>
            </a:r>
            <a:r>
              <a:rPr lang="es-CO" sz="1800" dirty="0">
                <a:latin typeface="Consolas" panose="020B0609020204030204" pitchFamily="49" charset="0"/>
              </a:rPr>
              <a:t> </a:t>
            </a:r>
            <a:r>
              <a:rPr lang="es-CO" sz="1800" dirty="0" err="1">
                <a:latin typeface="Consolas" panose="020B0609020204030204" pitchFamily="49" charset="0"/>
              </a:rPr>
              <a:t>is</a:t>
            </a:r>
            <a:endParaRPr lang="es-CO" sz="1800" dirty="0">
              <a:latin typeface="Consolas" panose="020B0609020204030204" pitchFamily="49" charset="0"/>
            </a:endParaRPr>
          </a:p>
          <a:p>
            <a:r>
              <a:rPr lang="es-CO" sz="1800" dirty="0">
                <a:latin typeface="Consolas" panose="020B0609020204030204" pitchFamily="49" charset="0"/>
              </a:rPr>
              <a:t>     </a:t>
            </a:r>
            <a:r>
              <a:rPr lang="es-CO" sz="1800" b="1" dirty="0">
                <a:latin typeface="Consolas" panose="020B0609020204030204" pitchFamily="49" charset="0"/>
              </a:rPr>
              <a:t>a. </a:t>
            </a:r>
            <a:r>
              <a:rPr lang="es-CO" sz="1800" dirty="0" err="1">
                <a:latin typeface="Consolas" panose="020B0609020204030204" pitchFamily="49" charset="0"/>
              </a:rPr>
              <a:t>Write</a:t>
            </a:r>
            <a:r>
              <a:rPr lang="es-CO" sz="1800" dirty="0">
                <a:latin typeface="Consolas" panose="020B0609020204030204" pitchFamily="49" charset="0"/>
              </a:rPr>
              <a:t> N*64MB (</a:t>
            </a:r>
            <a:r>
              <a:rPr lang="es-CO" sz="1800" dirty="0" err="1">
                <a:latin typeface="Consolas" panose="020B0609020204030204" pitchFamily="49" charset="0"/>
              </a:rPr>
              <a:t>or</a:t>
            </a:r>
            <a:r>
              <a:rPr lang="es-CO" sz="1800" dirty="0">
                <a:latin typeface="Consolas" panose="020B0609020204030204" pitchFamily="49" charset="0"/>
              </a:rPr>
              <a:t> </a:t>
            </a:r>
            <a:r>
              <a:rPr lang="es-CO" sz="1800" dirty="0" err="1">
                <a:latin typeface="Consolas" panose="020B0609020204030204" pitchFamily="49" charset="0"/>
              </a:rPr>
              <a:t>multiple</a:t>
            </a:r>
            <a:r>
              <a:rPr lang="es-CO" sz="1800" dirty="0">
                <a:latin typeface="Consolas" panose="020B0609020204030204" pitchFamily="49" charset="0"/>
              </a:rPr>
              <a:t>) </a:t>
            </a:r>
            <a:r>
              <a:rPr lang="es-CO" sz="1800" dirty="0" err="1">
                <a:latin typeface="Consolas" panose="020B0609020204030204" pitchFamily="49" charset="0"/>
              </a:rPr>
              <a:t>contiguous</a:t>
            </a:r>
            <a:r>
              <a:rPr lang="es-CO" sz="1800" dirty="0">
                <a:latin typeface="Consolas" panose="020B0609020204030204" pitchFamily="49" charset="0"/>
              </a:rPr>
              <a:t> bytes </a:t>
            </a:r>
            <a:r>
              <a:rPr lang="es-CO" sz="1800" dirty="0" err="1">
                <a:latin typeface="Consolas" panose="020B0609020204030204" pitchFamily="49" charset="0"/>
              </a:rPr>
              <a:t>from</a:t>
            </a:r>
            <a:r>
              <a:rPr lang="es-CO" sz="1800" dirty="0">
                <a:latin typeface="Consolas" panose="020B0609020204030204" pitchFamily="49" charset="0"/>
              </a:rPr>
              <a:t> RAM</a:t>
            </a:r>
          </a:p>
          <a:p>
            <a:endParaRPr lang="es-CO" sz="1800" dirty="0">
              <a:latin typeface="Consolas" panose="020B0609020204030204" pitchFamily="49" charset="0"/>
            </a:endParaRPr>
          </a:p>
        </p:txBody>
      </p:sp>
      <p:pic>
        <p:nvPicPr>
          <p:cNvPr id="40" name="Google Shape;154;p35">
            <a:extLst>
              <a:ext uri="{FF2B5EF4-FFF2-40B4-BE49-F238E27FC236}">
                <a16:creationId xmlns:a16="http://schemas.microsoft.com/office/drawing/2014/main" id="{A366A79D-F99C-4816-8BD2-B1E91BA5F6F6}"/>
              </a:ext>
            </a:extLst>
          </p:cNvPr>
          <p:cNvPicPr preferRelativeResize="0"/>
          <p:nvPr/>
        </p:nvPicPr>
        <p:blipFill>
          <a:blip r:embed="rId3">
            <a:alphaModFix/>
          </a:blip>
          <a:stretch>
            <a:fillRect/>
          </a:stretch>
        </p:blipFill>
        <p:spPr>
          <a:xfrm>
            <a:off x="2420473" y="5135801"/>
            <a:ext cx="1156329" cy="665759"/>
          </a:xfrm>
          <a:prstGeom prst="rect">
            <a:avLst/>
          </a:prstGeom>
          <a:noFill/>
          <a:ln>
            <a:noFill/>
          </a:ln>
        </p:spPr>
      </p:pic>
      <p:pic>
        <p:nvPicPr>
          <p:cNvPr id="41" name="Google Shape;155;p35">
            <a:extLst>
              <a:ext uri="{FF2B5EF4-FFF2-40B4-BE49-F238E27FC236}">
                <a16:creationId xmlns:a16="http://schemas.microsoft.com/office/drawing/2014/main" id="{84ED78FF-6DCA-46DF-A131-5A9778CC641E}"/>
              </a:ext>
            </a:extLst>
          </p:cNvPr>
          <p:cNvPicPr preferRelativeResize="0"/>
          <p:nvPr/>
        </p:nvPicPr>
        <p:blipFill>
          <a:blip r:embed="rId4">
            <a:alphaModFix/>
          </a:blip>
          <a:stretch>
            <a:fillRect/>
          </a:stretch>
        </p:blipFill>
        <p:spPr>
          <a:xfrm>
            <a:off x="1075244" y="4962531"/>
            <a:ext cx="996417" cy="1012300"/>
          </a:xfrm>
          <a:prstGeom prst="rect">
            <a:avLst/>
          </a:prstGeom>
          <a:noFill/>
          <a:ln>
            <a:noFill/>
          </a:ln>
        </p:spPr>
      </p:pic>
      <p:cxnSp>
        <p:nvCxnSpPr>
          <p:cNvPr id="42" name="Google Shape;160;p35">
            <a:extLst>
              <a:ext uri="{FF2B5EF4-FFF2-40B4-BE49-F238E27FC236}">
                <a16:creationId xmlns:a16="http://schemas.microsoft.com/office/drawing/2014/main" id="{23778719-29CD-4ACC-8E86-CFB738039A51}"/>
              </a:ext>
            </a:extLst>
          </p:cNvPr>
          <p:cNvCxnSpPr>
            <a:cxnSpLocks/>
          </p:cNvCxnSpPr>
          <p:nvPr/>
        </p:nvCxnSpPr>
        <p:spPr>
          <a:xfrm>
            <a:off x="2072166" y="3266280"/>
            <a:ext cx="0" cy="1696251"/>
          </a:xfrm>
          <a:prstGeom prst="straightConnector1">
            <a:avLst/>
          </a:prstGeom>
          <a:noFill/>
          <a:ln w="28575" cap="flat" cmpd="sng">
            <a:solidFill>
              <a:schemeClr val="dk2"/>
            </a:solidFill>
            <a:prstDash val="solid"/>
            <a:round/>
            <a:headEnd type="triangle" w="med" len="med"/>
            <a:tailEnd type="triangle" w="med" len="med"/>
          </a:ln>
        </p:spPr>
      </p:cxnSp>
      <p:pic>
        <p:nvPicPr>
          <p:cNvPr id="43" name="Google Shape;161;p35">
            <a:extLst>
              <a:ext uri="{FF2B5EF4-FFF2-40B4-BE49-F238E27FC236}">
                <a16:creationId xmlns:a16="http://schemas.microsoft.com/office/drawing/2014/main" id="{0AB4223D-0865-4451-B735-70768CD41D73}"/>
              </a:ext>
            </a:extLst>
          </p:cNvPr>
          <p:cNvPicPr preferRelativeResize="0"/>
          <p:nvPr/>
        </p:nvPicPr>
        <p:blipFill>
          <a:blip r:embed="rId5">
            <a:alphaModFix/>
          </a:blip>
          <a:stretch>
            <a:fillRect/>
          </a:stretch>
        </p:blipFill>
        <p:spPr>
          <a:xfrm>
            <a:off x="1746717" y="2084055"/>
            <a:ext cx="1138373" cy="1040636"/>
          </a:xfrm>
          <a:prstGeom prst="rect">
            <a:avLst/>
          </a:prstGeom>
          <a:noFill/>
          <a:ln>
            <a:noFill/>
          </a:ln>
        </p:spPr>
      </p:pic>
      <p:sp>
        <p:nvSpPr>
          <p:cNvPr id="44" name="Google Shape;162;p35">
            <a:extLst>
              <a:ext uri="{FF2B5EF4-FFF2-40B4-BE49-F238E27FC236}">
                <a16:creationId xmlns:a16="http://schemas.microsoft.com/office/drawing/2014/main" id="{CB38250D-ED65-4746-AF25-93AD28BC44B1}"/>
              </a:ext>
            </a:extLst>
          </p:cNvPr>
          <p:cNvSpPr txBox="1"/>
          <p:nvPr/>
        </p:nvSpPr>
        <p:spPr>
          <a:xfrm>
            <a:off x="2105203" y="3940495"/>
            <a:ext cx="1559773"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2"/>
                </a:solidFill>
                <a:highlight>
                  <a:schemeClr val="lt1"/>
                </a:highlight>
                <a:latin typeface="Roboto" panose="02000000000000000000" pitchFamily="2" charset="0"/>
                <a:ea typeface="Roboto" panose="02000000000000000000" pitchFamily="2" charset="0"/>
              </a:rPr>
              <a:t>Read/Write Data</a:t>
            </a:r>
          </a:p>
          <a:p>
            <a:pPr marL="0" lvl="0" indent="0" algn="l" rtl="0">
              <a:spcBef>
                <a:spcPts val="0"/>
              </a:spcBef>
              <a:spcAft>
                <a:spcPts val="0"/>
              </a:spcAft>
              <a:buNone/>
            </a:pPr>
            <a:r>
              <a:rPr lang="es-CO" dirty="0">
                <a:solidFill>
                  <a:schemeClr val="dk2"/>
                </a:solidFill>
                <a:highlight>
                  <a:schemeClr val="lt1"/>
                </a:highlight>
                <a:latin typeface="Roboto" panose="02000000000000000000" pitchFamily="2" charset="0"/>
                <a:ea typeface="Roboto" panose="02000000000000000000" pitchFamily="2" charset="0"/>
              </a:rPr>
              <a:t>i</a:t>
            </a:r>
            <a:r>
              <a:rPr lang="en" dirty="0">
                <a:solidFill>
                  <a:schemeClr val="dk2"/>
                </a:solidFill>
                <a:highlight>
                  <a:schemeClr val="lt1"/>
                </a:highlight>
                <a:latin typeface="Roboto" panose="02000000000000000000" pitchFamily="2" charset="0"/>
                <a:ea typeface="Roboto" panose="02000000000000000000" pitchFamily="2" charset="0"/>
              </a:rPr>
              <a:t>nto RAM</a:t>
            </a:r>
            <a:endParaRPr dirty="0">
              <a:solidFill>
                <a:schemeClr val="dk2"/>
              </a:solidFill>
              <a:highlight>
                <a:schemeClr val="lt1"/>
              </a:highligh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595475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4"/>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Buffer de la base de datos</a:t>
            </a:r>
            <a:endParaRPr dirty="0"/>
          </a:p>
        </p:txBody>
      </p:sp>
      <p:grpSp>
        <p:nvGrpSpPr>
          <p:cNvPr id="113" name="Grupo 112">
            <a:extLst>
              <a:ext uri="{FF2B5EF4-FFF2-40B4-BE49-F238E27FC236}">
                <a16:creationId xmlns:a16="http://schemas.microsoft.com/office/drawing/2014/main" id="{1D397F97-A0A4-4D6C-9D95-168C568EB4F2}"/>
              </a:ext>
            </a:extLst>
          </p:cNvPr>
          <p:cNvGrpSpPr/>
          <p:nvPr/>
        </p:nvGrpSpPr>
        <p:grpSpPr>
          <a:xfrm>
            <a:off x="5307695" y="2154595"/>
            <a:ext cx="6884305" cy="4292430"/>
            <a:chOff x="5148084" y="1843332"/>
            <a:chExt cx="6884305" cy="4292430"/>
          </a:xfrm>
        </p:grpSpPr>
        <p:sp>
          <p:nvSpPr>
            <p:cNvPr id="45" name="Rectángulo 44">
              <a:extLst>
                <a:ext uri="{FF2B5EF4-FFF2-40B4-BE49-F238E27FC236}">
                  <a16:creationId xmlns:a16="http://schemas.microsoft.com/office/drawing/2014/main" id="{6AC8D3BE-F654-4018-A858-7CAE02A22A10}"/>
                </a:ext>
              </a:extLst>
            </p:cNvPr>
            <p:cNvSpPr/>
            <p:nvPr/>
          </p:nvSpPr>
          <p:spPr>
            <a:xfrm>
              <a:off x="6977986" y="1843332"/>
              <a:ext cx="3967065" cy="1750899"/>
            </a:xfrm>
            <a:prstGeom prst="rect">
              <a:avLst/>
            </a:prstGeom>
            <a:solidFill>
              <a:schemeClr val="accent4">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9" name="Google Shape;155;p35">
              <a:extLst>
                <a:ext uri="{FF2B5EF4-FFF2-40B4-BE49-F238E27FC236}">
                  <a16:creationId xmlns:a16="http://schemas.microsoft.com/office/drawing/2014/main" id="{18DC9F5E-1882-4E35-B4DF-D71E043C8370}"/>
                </a:ext>
              </a:extLst>
            </p:cNvPr>
            <p:cNvPicPr preferRelativeResize="0"/>
            <p:nvPr/>
          </p:nvPicPr>
          <p:blipFill>
            <a:blip r:embed="rId3">
              <a:alphaModFix/>
            </a:blip>
            <a:stretch>
              <a:fillRect/>
            </a:stretch>
          </p:blipFill>
          <p:spPr>
            <a:xfrm>
              <a:off x="10837829" y="4712451"/>
              <a:ext cx="830906" cy="923400"/>
            </a:xfrm>
            <a:prstGeom prst="rect">
              <a:avLst/>
            </a:prstGeom>
            <a:noFill/>
            <a:ln>
              <a:noFill/>
            </a:ln>
          </p:spPr>
        </p:pic>
        <p:pic>
          <p:nvPicPr>
            <p:cNvPr id="35" name="Google Shape;161;p35">
              <a:extLst>
                <a:ext uri="{FF2B5EF4-FFF2-40B4-BE49-F238E27FC236}">
                  <a16:creationId xmlns:a16="http://schemas.microsoft.com/office/drawing/2014/main" id="{A9A5E7D3-85AF-454F-B90A-7325701B0373}"/>
                </a:ext>
              </a:extLst>
            </p:cNvPr>
            <p:cNvPicPr preferRelativeResize="0"/>
            <p:nvPr/>
          </p:nvPicPr>
          <p:blipFill>
            <a:blip r:embed="rId4">
              <a:alphaModFix/>
            </a:blip>
            <a:stretch>
              <a:fillRect/>
            </a:stretch>
          </p:blipFill>
          <p:spPr>
            <a:xfrm>
              <a:off x="11031874" y="2267051"/>
              <a:ext cx="1000515" cy="852714"/>
            </a:xfrm>
            <a:prstGeom prst="rect">
              <a:avLst/>
            </a:prstGeom>
            <a:noFill/>
            <a:ln>
              <a:noFill/>
            </a:ln>
          </p:spPr>
        </p:pic>
        <p:sp>
          <p:nvSpPr>
            <p:cNvPr id="12" name="Cilindro 11">
              <a:extLst>
                <a:ext uri="{FF2B5EF4-FFF2-40B4-BE49-F238E27FC236}">
                  <a16:creationId xmlns:a16="http://schemas.microsoft.com/office/drawing/2014/main" id="{59C3A7B1-E117-4573-813A-24E7CA360DD6}"/>
                </a:ext>
              </a:extLst>
            </p:cNvPr>
            <p:cNvSpPr/>
            <p:nvPr/>
          </p:nvSpPr>
          <p:spPr>
            <a:xfrm>
              <a:off x="7224292" y="4346075"/>
              <a:ext cx="3474451" cy="1789687"/>
            </a:xfrm>
            <a:prstGeom prst="can">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dirty="0">
                <a:solidFill>
                  <a:schemeClr val="tx1"/>
                </a:solidFill>
                <a:latin typeface="Roboto" panose="02000000000000000000" pitchFamily="2" charset="0"/>
                <a:ea typeface="Roboto" panose="02000000000000000000" pitchFamily="2" charset="0"/>
              </a:endParaRPr>
            </a:p>
          </p:txBody>
        </p:sp>
        <p:sp>
          <p:nvSpPr>
            <p:cNvPr id="44" name="Rectángulo 43">
              <a:extLst>
                <a:ext uri="{FF2B5EF4-FFF2-40B4-BE49-F238E27FC236}">
                  <a16:creationId xmlns:a16="http://schemas.microsoft.com/office/drawing/2014/main" id="{BE2BF5C3-A5A2-4907-9B5B-DC3CF1513C7D}"/>
                </a:ext>
              </a:extLst>
            </p:cNvPr>
            <p:cNvSpPr/>
            <p:nvPr/>
          </p:nvSpPr>
          <p:spPr>
            <a:xfrm>
              <a:off x="8599177" y="2447565"/>
              <a:ext cx="2345873" cy="1146666"/>
            </a:xfrm>
            <a:prstGeom prst="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1600" b="1" dirty="0">
                  <a:solidFill>
                    <a:schemeClr val="bg1">
                      <a:lumMod val="50000"/>
                    </a:schemeClr>
                  </a:solidFill>
                </a:rPr>
                <a:t>Buffer</a:t>
              </a:r>
              <a:endParaRPr lang="es-CO" b="1" dirty="0">
                <a:solidFill>
                  <a:schemeClr val="bg1">
                    <a:lumMod val="50000"/>
                  </a:schemeClr>
                </a:solidFill>
              </a:endParaRPr>
            </a:p>
          </p:txBody>
        </p:sp>
        <p:grpSp>
          <p:nvGrpSpPr>
            <p:cNvPr id="76" name="Grupo 75">
              <a:extLst>
                <a:ext uri="{FF2B5EF4-FFF2-40B4-BE49-F238E27FC236}">
                  <a16:creationId xmlns:a16="http://schemas.microsoft.com/office/drawing/2014/main" id="{1121E51F-CA75-46E1-862E-C7C8385BEE19}"/>
                </a:ext>
              </a:extLst>
            </p:cNvPr>
            <p:cNvGrpSpPr/>
            <p:nvPr/>
          </p:nvGrpSpPr>
          <p:grpSpPr>
            <a:xfrm>
              <a:off x="8854853" y="3074368"/>
              <a:ext cx="657197" cy="343486"/>
              <a:chOff x="9540746" y="3024469"/>
              <a:chExt cx="657197" cy="343486"/>
            </a:xfrm>
          </p:grpSpPr>
          <p:sp>
            <p:nvSpPr>
              <p:cNvPr id="70" name="Rectángulo 69">
                <a:extLst>
                  <a:ext uri="{FF2B5EF4-FFF2-40B4-BE49-F238E27FC236}">
                    <a16:creationId xmlns:a16="http://schemas.microsoft.com/office/drawing/2014/main" id="{77F14AB8-1BD3-467B-A7EF-17799EB3AA97}"/>
                  </a:ext>
                </a:extLst>
              </p:cNvPr>
              <p:cNvSpPr/>
              <p:nvPr/>
            </p:nvSpPr>
            <p:spPr>
              <a:xfrm>
                <a:off x="9540746" y="3024469"/>
                <a:ext cx="283508" cy="34348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1" name="Rectángulo 70">
                <a:extLst>
                  <a:ext uri="{FF2B5EF4-FFF2-40B4-BE49-F238E27FC236}">
                    <a16:creationId xmlns:a16="http://schemas.microsoft.com/office/drawing/2014/main" id="{1E51DCD9-9E93-4BE8-9C38-CE9E13F323E9}"/>
                  </a:ext>
                </a:extLst>
              </p:cNvPr>
              <p:cNvSpPr/>
              <p:nvPr/>
            </p:nvSpPr>
            <p:spPr>
              <a:xfrm>
                <a:off x="9914435" y="3024469"/>
                <a:ext cx="283508" cy="34348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69" name="Grupo 68">
              <a:extLst>
                <a:ext uri="{FF2B5EF4-FFF2-40B4-BE49-F238E27FC236}">
                  <a16:creationId xmlns:a16="http://schemas.microsoft.com/office/drawing/2014/main" id="{43A430A9-969D-443F-B9E9-BF86C35CAE6A}"/>
                </a:ext>
              </a:extLst>
            </p:cNvPr>
            <p:cNvGrpSpPr/>
            <p:nvPr/>
          </p:nvGrpSpPr>
          <p:grpSpPr>
            <a:xfrm>
              <a:off x="8854853" y="1954642"/>
              <a:ext cx="1401218" cy="347490"/>
              <a:chOff x="9540746" y="1904743"/>
              <a:chExt cx="1401218" cy="347490"/>
            </a:xfrm>
          </p:grpSpPr>
          <p:sp>
            <p:nvSpPr>
              <p:cNvPr id="72" name="Rectángulo 71">
                <a:extLst>
                  <a:ext uri="{FF2B5EF4-FFF2-40B4-BE49-F238E27FC236}">
                    <a16:creationId xmlns:a16="http://schemas.microsoft.com/office/drawing/2014/main" id="{F600BD46-03AF-4B78-A8C5-85EFF87A1C7F}"/>
                  </a:ext>
                </a:extLst>
              </p:cNvPr>
              <p:cNvSpPr/>
              <p:nvPr/>
            </p:nvSpPr>
            <p:spPr>
              <a:xfrm>
                <a:off x="9540746" y="1908747"/>
                <a:ext cx="283508" cy="34348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3" name="Rectángulo 72">
                <a:extLst>
                  <a:ext uri="{FF2B5EF4-FFF2-40B4-BE49-F238E27FC236}">
                    <a16:creationId xmlns:a16="http://schemas.microsoft.com/office/drawing/2014/main" id="{BE88173E-E114-4886-BA59-15655693C3B7}"/>
                  </a:ext>
                </a:extLst>
              </p:cNvPr>
              <p:cNvSpPr/>
              <p:nvPr/>
            </p:nvSpPr>
            <p:spPr>
              <a:xfrm>
                <a:off x="9914435" y="1908747"/>
                <a:ext cx="283508" cy="34348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4" name="Rectángulo 73">
                <a:extLst>
                  <a:ext uri="{FF2B5EF4-FFF2-40B4-BE49-F238E27FC236}">
                    <a16:creationId xmlns:a16="http://schemas.microsoft.com/office/drawing/2014/main" id="{4BB91BD7-F058-4BD9-8705-F7EBA57662E6}"/>
                  </a:ext>
                </a:extLst>
              </p:cNvPr>
              <p:cNvSpPr/>
              <p:nvPr/>
            </p:nvSpPr>
            <p:spPr>
              <a:xfrm>
                <a:off x="10288124" y="1906474"/>
                <a:ext cx="283508" cy="34348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5" name="Rectángulo 74">
                <a:extLst>
                  <a:ext uri="{FF2B5EF4-FFF2-40B4-BE49-F238E27FC236}">
                    <a16:creationId xmlns:a16="http://schemas.microsoft.com/office/drawing/2014/main" id="{71677A87-D51D-4B1C-94B3-51A5566DD74F}"/>
                  </a:ext>
                </a:extLst>
              </p:cNvPr>
              <p:cNvSpPr/>
              <p:nvPr/>
            </p:nvSpPr>
            <p:spPr>
              <a:xfrm>
                <a:off x="10658456" y="1904743"/>
                <a:ext cx="283508" cy="34348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78" name="Grupo 77">
              <a:extLst>
                <a:ext uri="{FF2B5EF4-FFF2-40B4-BE49-F238E27FC236}">
                  <a16:creationId xmlns:a16="http://schemas.microsoft.com/office/drawing/2014/main" id="{56212FBF-03B5-4A2F-86ED-911C6B46E7B5}"/>
                </a:ext>
              </a:extLst>
            </p:cNvPr>
            <p:cNvGrpSpPr/>
            <p:nvPr/>
          </p:nvGrpSpPr>
          <p:grpSpPr>
            <a:xfrm>
              <a:off x="7131384" y="2547038"/>
              <a:ext cx="657197" cy="343486"/>
              <a:chOff x="9540746" y="3024469"/>
              <a:chExt cx="657197" cy="343486"/>
            </a:xfrm>
          </p:grpSpPr>
          <p:sp>
            <p:nvSpPr>
              <p:cNvPr id="79" name="Rectángulo 78">
                <a:extLst>
                  <a:ext uri="{FF2B5EF4-FFF2-40B4-BE49-F238E27FC236}">
                    <a16:creationId xmlns:a16="http://schemas.microsoft.com/office/drawing/2014/main" id="{F033B2DD-FF18-4C80-92A4-B555B1A3462B}"/>
                  </a:ext>
                </a:extLst>
              </p:cNvPr>
              <p:cNvSpPr/>
              <p:nvPr/>
            </p:nvSpPr>
            <p:spPr>
              <a:xfrm>
                <a:off x="9540746" y="3024469"/>
                <a:ext cx="283508" cy="34348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0" name="Rectángulo 79">
                <a:extLst>
                  <a:ext uri="{FF2B5EF4-FFF2-40B4-BE49-F238E27FC236}">
                    <a16:creationId xmlns:a16="http://schemas.microsoft.com/office/drawing/2014/main" id="{DCA5CD72-94E4-475B-BF1C-35AEF2082271}"/>
                  </a:ext>
                </a:extLst>
              </p:cNvPr>
              <p:cNvSpPr/>
              <p:nvPr/>
            </p:nvSpPr>
            <p:spPr>
              <a:xfrm>
                <a:off x="9914435" y="3024469"/>
                <a:ext cx="283508" cy="34348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81" name="Grupo 80">
              <a:extLst>
                <a:ext uri="{FF2B5EF4-FFF2-40B4-BE49-F238E27FC236}">
                  <a16:creationId xmlns:a16="http://schemas.microsoft.com/office/drawing/2014/main" id="{EEA6B003-38CD-4BB1-AA96-54A45297AFE7}"/>
                </a:ext>
              </a:extLst>
            </p:cNvPr>
            <p:cNvGrpSpPr/>
            <p:nvPr/>
          </p:nvGrpSpPr>
          <p:grpSpPr>
            <a:xfrm>
              <a:off x="7135856" y="3004788"/>
              <a:ext cx="1030886" cy="345759"/>
              <a:chOff x="9540746" y="1906474"/>
              <a:chExt cx="1030886" cy="345759"/>
            </a:xfrm>
          </p:grpSpPr>
          <p:sp>
            <p:nvSpPr>
              <p:cNvPr id="82" name="Rectángulo 81">
                <a:extLst>
                  <a:ext uri="{FF2B5EF4-FFF2-40B4-BE49-F238E27FC236}">
                    <a16:creationId xmlns:a16="http://schemas.microsoft.com/office/drawing/2014/main" id="{FF533BB0-9B3E-49AB-AAAE-D02F8BD5E691}"/>
                  </a:ext>
                </a:extLst>
              </p:cNvPr>
              <p:cNvSpPr/>
              <p:nvPr/>
            </p:nvSpPr>
            <p:spPr>
              <a:xfrm>
                <a:off x="9540746" y="1908747"/>
                <a:ext cx="283508" cy="34348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3" name="Rectángulo 82">
                <a:extLst>
                  <a:ext uri="{FF2B5EF4-FFF2-40B4-BE49-F238E27FC236}">
                    <a16:creationId xmlns:a16="http://schemas.microsoft.com/office/drawing/2014/main" id="{C6C2C315-0B95-4C79-BB7D-587843584498}"/>
                  </a:ext>
                </a:extLst>
              </p:cNvPr>
              <p:cNvSpPr/>
              <p:nvPr/>
            </p:nvSpPr>
            <p:spPr>
              <a:xfrm>
                <a:off x="9914435" y="1908747"/>
                <a:ext cx="283508" cy="34348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4" name="Rectángulo 83">
                <a:extLst>
                  <a:ext uri="{FF2B5EF4-FFF2-40B4-BE49-F238E27FC236}">
                    <a16:creationId xmlns:a16="http://schemas.microsoft.com/office/drawing/2014/main" id="{F67F16D4-22F3-4308-B50C-3684D578DC97}"/>
                  </a:ext>
                </a:extLst>
              </p:cNvPr>
              <p:cNvSpPr/>
              <p:nvPr/>
            </p:nvSpPr>
            <p:spPr>
              <a:xfrm>
                <a:off x="10288124" y="1906474"/>
                <a:ext cx="283508" cy="34348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87" name="CuadroTexto 86">
              <a:extLst>
                <a:ext uri="{FF2B5EF4-FFF2-40B4-BE49-F238E27FC236}">
                  <a16:creationId xmlns:a16="http://schemas.microsoft.com/office/drawing/2014/main" id="{A66325E0-129B-4871-A9E1-820595159ED5}"/>
                </a:ext>
              </a:extLst>
            </p:cNvPr>
            <p:cNvSpPr txBox="1"/>
            <p:nvPr/>
          </p:nvSpPr>
          <p:spPr>
            <a:xfrm>
              <a:off x="7068005" y="2158341"/>
              <a:ext cx="1061128" cy="284824"/>
            </a:xfrm>
            <a:prstGeom prst="rect">
              <a:avLst/>
            </a:prstGeom>
            <a:noFill/>
          </p:spPr>
          <p:txBody>
            <a:bodyPr wrap="square">
              <a:spAutoFit/>
            </a:bodyPr>
            <a:lstStyle/>
            <a:p>
              <a:pPr algn="ctr"/>
              <a:r>
                <a:rPr lang="es-CO" sz="1200" b="1" dirty="0">
                  <a:solidFill>
                    <a:schemeClr val="bg1">
                      <a:lumMod val="50000"/>
                    </a:schemeClr>
                  </a:solidFill>
                  <a:latin typeface="Roboto" panose="02000000000000000000" pitchFamily="2" charset="0"/>
                  <a:ea typeface="Roboto" panose="02000000000000000000" pitchFamily="2" charset="0"/>
                </a:rPr>
                <a:t>RAM Pages</a:t>
              </a:r>
            </a:p>
          </p:txBody>
        </p:sp>
        <p:sp>
          <p:nvSpPr>
            <p:cNvPr id="89" name="CuadroTexto 88">
              <a:extLst>
                <a:ext uri="{FF2B5EF4-FFF2-40B4-BE49-F238E27FC236}">
                  <a16:creationId xmlns:a16="http://schemas.microsoft.com/office/drawing/2014/main" id="{9A7C8237-3B5E-44DE-A72C-2DF5EDF946B4}"/>
                </a:ext>
              </a:extLst>
            </p:cNvPr>
            <p:cNvSpPr txBox="1"/>
            <p:nvPr/>
          </p:nvSpPr>
          <p:spPr>
            <a:xfrm>
              <a:off x="9524898" y="3035801"/>
              <a:ext cx="526069" cy="307777"/>
            </a:xfrm>
            <a:prstGeom prst="rect">
              <a:avLst/>
            </a:prstGeom>
            <a:noFill/>
          </p:spPr>
          <p:txBody>
            <a:bodyPr wrap="square" anchor="ctr">
              <a:spAutoFit/>
            </a:bodyPr>
            <a:lstStyle/>
            <a:p>
              <a:pPr algn="ctr"/>
              <a:r>
                <a:rPr lang="es-CO" b="1" dirty="0">
                  <a:solidFill>
                    <a:schemeClr val="bg1">
                      <a:lumMod val="50000"/>
                    </a:schemeClr>
                  </a:solidFill>
                  <a:latin typeface="Roboto" panose="02000000000000000000" pitchFamily="2" charset="0"/>
                  <a:ea typeface="Roboto" panose="02000000000000000000" pitchFamily="2" charset="0"/>
                </a:rPr>
                <a:t>. . .</a:t>
              </a:r>
            </a:p>
          </p:txBody>
        </p:sp>
        <p:sp>
          <p:nvSpPr>
            <p:cNvPr id="88" name="Rectángulo: esquinas redondeadas 87">
              <a:extLst>
                <a:ext uri="{FF2B5EF4-FFF2-40B4-BE49-F238E27FC236}">
                  <a16:creationId xmlns:a16="http://schemas.microsoft.com/office/drawing/2014/main" id="{E6B2D000-B35B-4496-8507-EB87B1DE872A}"/>
                </a:ext>
              </a:extLst>
            </p:cNvPr>
            <p:cNvSpPr/>
            <p:nvPr/>
          </p:nvSpPr>
          <p:spPr>
            <a:xfrm>
              <a:off x="8526473" y="5380065"/>
              <a:ext cx="1971153" cy="51157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96" name="Grupo 95">
              <a:extLst>
                <a:ext uri="{FF2B5EF4-FFF2-40B4-BE49-F238E27FC236}">
                  <a16:creationId xmlns:a16="http://schemas.microsoft.com/office/drawing/2014/main" id="{50C8986F-0166-47E0-8C8E-7A93DE3774F4}"/>
                </a:ext>
              </a:extLst>
            </p:cNvPr>
            <p:cNvGrpSpPr/>
            <p:nvPr/>
          </p:nvGrpSpPr>
          <p:grpSpPr>
            <a:xfrm>
              <a:off x="8642411" y="4906121"/>
              <a:ext cx="1778004" cy="382443"/>
              <a:chOff x="9342818" y="4827194"/>
              <a:chExt cx="1778004" cy="382443"/>
            </a:xfrm>
          </p:grpSpPr>
          <p:sp>
            <p:nvSpPr>
              <p:cNvPr id="98" name="Rectángulo 97">
                <a:extLst>
                  <a:ext uri="{FF2B5EF4-FFF2-40B4-BE49-F238E27FC236}">
                    <a16:creationId xmlns:a16="http://schemas.microsoft.com/office/drawing/2014/main" id="{ADEF1F3B-87B3-4AA9-AA39-705729DA1B60}"/>
                  </a:ext>
                </a:extLst>
              </p:cNvPr>
              <p:cNvSpPr/>
              <p:nvPr/>
            </p:nvSpPr>
            <p:spPr>
              <a:xfrm>
                <a:off x="9342818" y="4866151"/>
                <a:ext cx="283508" cy="34348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9" name="Rectángulo 98">
                <a:extLst>
                  <a:ext uri="{FF2B5EF4-FFF2-40B4-BE49-F238E27FC236}">
                    <a16:creationId xmlns:a16="http://schemas.microsoft.com/office/drawing/2014/main" id="{A941FBCE-8489-49D5-B028-792DE824E376}"/>
                  </a:ext>
                </a:extLst>
              </p:cNvPr>
              <p:cNvSpPr/>
              <p:nvPr/>
            </p:nvSpPr>
            <p:spPr>
              <a:xfrm>
                <a:off x="9716507" y="4866151"/>
                <a:ext cx="283508" cy="34348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0" name="Rectángulo 99">
                <a:extLst>
                  <a:ext uri="{FF2B5EF4-FFF2-40B4-BE49-F238E27FC236}">
                    <a16:creationId xmlns:a16="http://schemas.microsoft.com/office/drawing/2014/main" id="{95D114B1-E6AD-4295-BD4B-D9E0144F1A4D}"/>
                  </a:ext>
                </a:extLst>
              </p:cNvPr>
              <p:cNvSpPr/>
              <p:nvPr/>
            </p:nvSpPr>
            <p:spPr>
              <a:xfrm>
                <a:off x="10090196" y="4863878"/>
                <a:ext cx="283508" cy="34348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1" name="Rectángulo 100">
                <a:extLst>
                  <a:ext uri="{FF2B5EF4-FFF2-40B4-BE49-F238E27FC236}">
                    <a16:creationId xmlns:a16="http://schemas.microsoft.com/office/drawing/2014/main" id="{DBE5269F-6388-4840-BC79-165BBCB4308D}"/>
                  </a:ext>
                </a:extLst>
              </p:cNvPr>
              <p:cNvSpPr/>
              <p:nvPr/>
            </p:nvSpPr>
            <p:spPr>
              <a:xfrm>
                <a:off x="10837314" y="4863878"/>
                <a:ext cx="283508" cy="34348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2" name="CuadroTexto 101">
                <a:extLst>
                  <a:ext uri="{FF2B5EF4-FFF2-40B4-BE49-F238E27FC236}">
                    <a16:creationId xmlns:a16="http://schemas.microsoft.com/office/drawing/2014/main" id="{F963851F-D7C5-4A5B-BB4F-D570C3225E3D}"/>
                  </a:ext>
                </a:extLst>
              </p:cNvPr>
              <p:cNvSpPr txBox="1"/>
              <p:nvPr/>
            </p:nvSpPr>
            <p:spPr>
              <a:xfrm>
                <a:off x="10342475" y="4827194"/>
                <a:ext cx="526069" cy="307777"/>
              </a:xfrm>
              <a:prstGeom prst="rect">
                <a:avLst/>
              </a:prstGeom>
              <a:noFill/>
            </p:spPr>
            <p:txBody>
              <a:bodyPr wrap="square" anchor="ctr">
                <a:spAutoFit/>
              </a:bodyPr>
              <a:lstStyle/>
              <a:p>
                <a:pPr algn="ctr"/>
                <a:r>
                  <a:rPr lang="es-CO" b="1" dirty="0">
                    <a:solidFill>
                      <a:schemeClr val="bg1">
                        <a:lumMod val="50000"/>
                      </a:schemeClr>
                    </a:solidFill>
                    <a:latin typeface="Roboto" panose="02000000000000000000" pitchFamily="2" charset="0"/>
                    <a:ea typeface="Roboto" panose="02000000000000000000" pitchFamily="2" charset="0"/>
                  </a:rPr>
                  <a:t>. . .</a:t>
                </a:r>
              </a:p>
            </p:txBody>
          </p:sp>
        </p:grpSp>
        <p:grpSp>
          <p:nvGrpSpPr>
            <p:cNvPr id="104" name="Grupo 103">
              <a:extLst>
                <a:ext uri="{FF2B5EF4-FFF2-40B4-BE49-F238E27FC236}">
                  <a16:creationId xmlns:a16="http://schemas.microsoft.com/office/drawing/2014/main" id="{5DE48F67-708B-4017-B444-FBE0184B8BB9}"/>
                </a:ext>
              </a:extLst>
            </p:cNvPr>
            <p:cNvGrpSpPr/>
            <p:nvPr/>
          </p:nvGrpSpPr>
          <p:grpSpPr>
            <a:xfrm>
              <a:off x="8635896" y="5427684"/>
              <a:ext cx="1778004" cy="382443"/>
              <a:chOff x="9342818" y="4827194"/>
              <a:chExt cx="1778004" cy="382443"/>
            </a:xfrm>
          </p:grpSpPr>
          <p:sp>
            <p:nvSpPr>
              <p:cNvPr id="105" name="Rectángulo 104">
                <a:extLst>
                  <a:ext uri="{FF2B5EF4-FFF2-40B4-BE49-F238E27FC236}">
                    <a16:creationId xmlns:a16="http://schemas.microsoft.com/office/drawing/2014/main" id="{A04ABAE7-4013-4AAE-85E0-857E87D7691C}"/>
                  </a:ext>
                </a:extLst>
              </p:cNvPr>
              <p:cNvSpPr/>
              <p:nvPr/>
            </p:nvSpPr>
            <p:spPr>
              <a:xfrm>
                <a:off x="9342818" y="4866151"/>
                <a:ext cx="283508" cy="34348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 name="Rectángulo 105">
                <a:extLst>
                  <a:ext uri="{FF2B5EF4-FFF2-40B4-BE49-F238E27FC236}">
                    <a16:creationId xmlns:a16="http://schemas.microsoft.com/office/drawing/2014/main" id="{614F85AC-7CD5-4BE1-A788-13897DC12BA8}"/>
                  </a:ext>
                </a:extLst>
              </p:cNvPr>
              <p:cNvSpPr/>
              <p:nvPr/>
            </p:nvSpPr>
            <p:spPr>
              <a:xfrm>
                <a:off x="9716507" y="4866151"/>
                <a:ext cx="283508" cy="34348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7" name="Rectángulo 106">
                <a:extLst>
                  <a:ext uri="{FF2B5EF4-FFF2-40B4-BE49-F238E27FC236}">
                    <a16:creationId xmlns:a16="http://schemas.microsoft.com/office/drawing/2014/main" id="{C7DBA44E-7E76-471B-B9F4-A370F600CCF2}"/>
                  </a:ext>
                </a:extLst>
              </p:cNvPr>
              <p:cNvSpPr/>
              <p:nvPr/>
            </p:nvSpPr>
            <p:spPr>
              <a:xfrm>
                <a:off x="10090196" y="4863878"/>
                <a:ext cx="283508" cy="34348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8" name="Rectángulo 107">
                <a:extLst>
                  <a:ext uri="{FF2B5EF4-FFF2-40B4-BE49-F238E27FC236}">
                    <a16:creationId xmlns:a16="http://schemas.microsoft.com/office/drawing/2014/main" id="{80A0E85A-9684-49E7-9ECF-99C0DAFE833A}"/>
                  </a:ext>
                </a:extLst>
              </p:cNvPr>
              <p:cNvSpPr/>
              <p:nvPr/>
            </p:nvSpPr>
            <p:spPr>
              <a:xfrm>
                <a:off x="10837314" y="4863878"/>
                <a:ext cx="283508" cy="34348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9" name="CuadroTexto 108">
                <a:extLst>
                  <a:ext uri="{FF2B5EF4-FFF2-40B4-BE49-F238E27FC236}">
                    <a16:creationId xmlns:a16="http://schemas.microsoft.com/office/drawing/2014/main" id="{0BA2FEE0-5CAA-4E19-A811-03AEED51FD1A}"/>
                  </a:ext>
                </a:extLst>
              </p:cNvPr>
              <p:cNvSpPr txBox="1"/>
              <p:nvPr/>
            </p:nvSpPr>
            <p:spPr>
              <a:xfrm>
                <a:off x="10342475" y="4827194"/>
                <a:ext cx="526069" cy="307777"/>
              </a:xfrm>
              <a:prstGeom prst="rect">
                <a:avLst/>
              </a:prstGeom>
              <a:noFill/>
            </p:spPr>
            <p:txBody>
              <a:bodyPr wrap="square" anchor="ctr">
                <a:spAutoFit/>
              </a:bodyPr>
              <a:lstStyle/>
              <a:p>
                <a:pPr algn="ctr"/>
                <a:r>
                  <a:rPr lang="es-CO" b="1" dirty="0">
                    <a:solidFill>
                      <a:schemeClr val="bg1">
                        <a:lumMod val="50000"/>
                      </a:schemeClr>
                    </a:solidFill>
                    <a:latin typeface="Roboto" panose="02000000000000000000" pitchFamily="2" charset="0"/>
                    <a:ea typeface="Roboto" panose="02000000000000000000" pitchFamily="2" charset="0"/>
                  </a:rPr>
                  <a:t>. . .</a:t>
                </a:r>
              </a:p>
            </p:txBody>
          </p:sp>
        </p:grpSp>
        <p:sp>
          <p:nvSpPr>
            <p:cNvPr id="110" name="Google Shape;162;p35">
              <a:extLst>
                <a:ext uri="{FF2B5EF4-FFF2-40B4-BE49-F238E27FC236}">
                  <a16:creationId xmlns:a16="http://schemas.microsoft.com/office/drawing/2014/main" id="{A09AD13F-899B-4D49-8222-3E658BDDC59D}"/>
                </a:ext>
              </a:extLst>
            </p:cNvPr>
            <p:cNvSpPr txBox="1"/>
            <p:nvPr/>
          </p:nvSpPr>
          <p:spPr>
            <a:xfrm>
              <a:off x="5522924" y="4115934"/>
              <a:ext cx="86711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b="1" dirty="0">
                  <a:solidFill>
                    <a:schemeClr val="dk2"/>
                  </a:solidFill>
                  <a:highlight>
                    <a:schemeClr val="lt1"/>
                  </a:highlight>
                  <a:latin typeface="Roboto" panose="02000000000000000000" pitchFamily="2" charset="0"/>
                  <a:ea typeface="Roboto" panose="02000000000000000000" pitchFamily="2" charset="0"/>
                </a:rPr>
                <a:t>Table</a:t>
              </a:r>
              <a:endParaRPr b="1" dirty="0">
                <a:solidFill>
                  <a:schemeClr val="dk2"/>
                </a:solidFill>
                <a:highlight>
                  <a:schemeClr val="lt1"/>
                </a:highlight>
                <a:latin typeface="Roboto" panose="02000000000000000000" pitchFamily="2" charset="0"/>
                <a:ea typeface="Roboto" panose="02000000000000000000" pitchFamily="2" charset="0"/>
              </a:endParaRPr>
            </a:p>
          </p:txBody>
        </p:sp>
        <p:sp>
          <p:nvSpPr>
            <p:cNvPr id="103" name="CuadroTexto 102">
              <a:extLst>
                <a:ext uri="{FF2B5EF4-FFF2-40B4-BE49-F238E27FC236}">
                  <a16:creationId xmlns:a16="http://schemas.microsoft.com/office/drawing/2014/main" id="{B63FFBD9-56BA-4893-987B-A3DB4D6324FC}"/>
                </a:ext>
              </a:extLst>
            </p:cNvPr>
            <p:cNvSpPr txBox="1"/>
            <p:nvPr/>
          </p:nvSpPr>
          <p:spPr>
            <a:xfrm>
              <a:off x="8077972" y="5304573"/>
              <a:ext cx="433132" cy="276999"/>
            </a:xfrm>
            <a:prstGeom prst="rect">
              <a:avLst/>
            </a:prstGeom>
            <a:noFill/>
          </p:spPr>
          <p:txBody>
            <a:bodyPr wrap="none" rtlCol="0">
              <a:spAutoFit/>
            </a:bodyPr>
            <a:lstStyle/>
            <a:p>
              <a:r>
                <a:rPr lang="es-CO" sz="1200" b="1" dirty="0">
                  <a:solidFill>
                    <a:schemeClr val="bg1">
                      <a:lumMod val="50000"/>
                    </a:schemeClr>
                  </a:solidFill>
                  <a:latin typeface="Roboto" panose="02000000000000000000" pitchFamily="2" charset="0"/>
                  <a:ea typeface="Roboto" panose="02000000000000000000" pitchFamily="2" charset="0"/>
                </a:rPr>
                <a:t>File</a:t>
              </a:r>
            </a:p>
          </p:txBody>
        </p:sp>
        <p:pic>
          <p:nvPicPr>
            <p:cNvPr id="112" name="Imagen 111">
              <a:extLst>
                <a:ext uri="{FF2B5EF4-FFF2-40B4-BE49-F238E27FC236}">
                  <a16:creationId xmlns:a16="http://schemas.microsoft.com/office/drawing/2014/main" id="{A0C51213-FFB7-4678-B1BA-0BB1EEB41E63}"/>
                </a:ext>
              </a:extLst>
            </p:cNvPr>
            <p:cNvPicPr>
              <a:picLocks noChangeAspect="1"/>
            </p:cNvPicPr>
            <p:nvPr/>
          </p:nvPicPr>
          <p:blipFill>
            <a:blip r:embed="rId5"/>
            <a:stretch>
              <a:fillRect/>
            </a:stretch>
          </p:blipFill>
          <p:spPr>
            <a:xfrm>
              <a:off x="5148084" y="4432834"/>
              <a:ext cx="1717346" cy="1042674"/>
            </a:xfrm>
            <a:prstGeom prst="rect">
              <a:avLst/>
            </a:prstGeom>
          </p:spPr>
        </p:pic>
        <p:sp>
          <p:nvSpPr>
            <p:cNvPr id="114" name="Flecha: arriba y abajo 113">
              <a:extLst>
                <a:ext uri="{FF2B5EF4-FFF2-40B4-BE49-F238E27FC236}">
                  <a16:creationId xmlns:a16="http://schemas.microsoft.com/office/drawing/2014/main" id="{792E6107-37CE-4C9A-926F-51939443706E}"/>
                </a:ext>
              </a:extLst>
            </p:cNvPr>
            <p:cNvSpPr/>
            <p:nvPr/>
          </p:nvSpPr>
          <p:spPr>
            <a:xfrm rot="5400000">
              <a:off x="8463429" y="2373535"/>
              <a:ext cx="262553" cy="690492"/>
            </a:xfrm>
            <a:prstGeom prst="up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 name="Flecha: arriba y abajo 114">
              <a:extLst>
                <a:ext uri="{FF2B5EF4-FFF2-40B4-BE49-F238E27FC236}">
                  <a16:creationId xmlns:a16="http://schemas.microsoft.com/office/drawing/2014/main" id="{B8C56C0D-A6F7-4BA6-BF6C-0FAA9A4EE557}"/>
                </a:ext>
              </a:extLst>
            </p:cNvPr>
            <p:cNvSpPr/>
            <p:nvPr/>
          </p:nvSpPr>
          <p:spPr>
            <a:xfrm rot="10800000">
              <a:off x="8799128" y="3655583"/>
              <a:ext cx="216951" cy="923400"/>
            </a:xfrm>
            <a:prstGeom prst="up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6" name="Flecha: arriba y abajo 115">
              <a:extLst>
                <a:ext uri="{FF2B5EF4-FFF2-40B4-BE49-F238E27FC236}">
                  <a16:creationId xmlns:a16="http://schemas.microsoft.com/office/drawing/2014/main" id="{90EFAC82-7C30-4A4E-AC81-A801B69A6675}"/>
                </a:ext>
              </a:extLst>
            </p:cNvPr>
            <p:cNvSpPr/>
            <p:nvPr/>
          </p:nvSpPr>
          <p:spPr>
            <a:xfrm rot="6286989">
              <a:off x="7283244" y="4506400"/>
              <a:ext cx="227649" cy="1368829"/>
            </a:xfrm>
            <a:prstGeom prst="up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8" name="Google Shape;310;p34">
            <a:extLst>
              <a:ext uri="{FF2B5EF4-FFF2-40B4-BE49-F238E27FC236}">
                <a16:creationId xmlns:a16="http://schemas.microsoft.com/office/drawing/2014/main" id="{3F68C05D-CA2E-4B92-9378-193EE45D5F69}"/>
              </a:ext>
            </a:extLst>
          </p:cNvPr>
          <p:cNvSpPr txBox="1">
            <a:spLocks/>
          </p:cNvSpPr>
          <p:nvPr/>
        </p:nvSpPr>
        <p:spPr>
          <a:xfrm>
            <a:off x="855234" y="767806"/>
            <a:ext cx="10734067" cy="113910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MX" sz="2200" dirty="0"/>
              <a:t>Un </a:t>
            </a:r>
            <a:r>
              <a:rPr lang="es-MX" sz="2200" b="1" u="sng" dirty="0"/>
              <a:t>buffer</a:t>
            </a:r>
            <a:r>
              <a:rPr lang="es-MX" sz="2200" dirty="0"/>
              <a:t> es una parte de la memoria física utilizada para almacenar datos intermedios entre el disco y los procesos.</a:t>
            </a:r>
          </a:p>
        </p:txBody>
      </p:sp>
      <p:sp>
        <p:nvSpPr>
          <p:cNvPr id="120" name="Google Shape;310;p34">
            <a:extLst>
              <a:ext uri="{FF2B5EF4-FFF2-40B4-BE49-F238E27FC236}">
                <a16:creationId xmlns:a16="http://schemas.microsoft.com/office/drawing/2014/main" id="{5622272D-6ABE-4D9C-934C-107DAE5219BF}"/>
              </a:ext>
            </a:extLst>
          </p:cNvPr>
          <p:cNvSpPr txBox="1">
            <a:spLocks/>
          </p:cNvSpPr>
          <p:nvPr/>
        </p:nvSpPr>
        <p:spPr>
          <a:xfrm>
            <a:off x="874246" y="1475698"/>
            <a:ext cx="5772028" cy="282511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342900" indent="-342900"/>
            <a:r>
              <a:rPr lang="es-MX" sz="2200" dirty="0"/>
              <a:t>La base de datos mantiene su propio buffer (¿Por qué? ¿Acaso el sistema operativo no hace ya esto?)</a:t>
            </a:r>
          </a:p>
          <a:p>
            <a:pPr marL="800100" lvl="1" indent="-342900"/>
            <a:r>
              <a:rPr lang="es-MX" sz="1800" dirty="0"/>
              <a:t>La base de datos conoce mejor los patrones de </a:t>
            </a:r>
            <a:r>
              <a:rPr lang="es-MX" sz="2000" dirty="0"/>
              <a:t>acceso.</a:t>
            </a:r>
          </a:p>
          <a:p>
            <a:pPr marL="800100" lvl="1" indent="-342900"/>
            <a:r>
              <a:rPr lang="es-MX" sz="1800" dirty="0"/>
              <a:t>La recuperación y el logging requieren la capacidad de forzar escrituras a disco.</a:t>
            </a:r>
          </a:p>
          <a:p>
            <a:pPr marL="800100" lvl="1" indent="-342900"/>
            <a:r>
              <a:rPr lang="es-MX" sz="1800" dirty="0"/>
              <a:t>El administrador de buffers (Buffer Manager) maneja las políticas de reemplazo de páginas.</a:t>
            </a:r>
          </a:p>
        </p:txBody>
      </p:sp>
      <p:sp>
        <p:nvSpPr>
          <p:cNvPr id="126" name="CuadroTexto 125">
            <a:extLst>
              <a:ext uri="{FF2B5EF4-FFF2-40B4-BE49-F238E27FC236}">
                <a16:creationId xmlns:a16="http://schemas.microsoft.com/office/drawing/2014/main" id="{CE64F5BF-B445-45AC-A796-ED7D82C02B5C}"/>
              </a:ext>
            </a:extLst>
          </p:cNvPr>
          <p:cNvSpPr txBox="1"/>
          <p:nvPr/>
        </p:nvSpPr>
        <p:spPr>
          <a:xfrm>
            <a:off x="916650" y="4632608"/>
            <a:ext cx="4055041" cy="1815882"/>
          </a:xfrm>
          <a:prstGeom prst="rect">
            <a:avLst/>
          </a:prstGeom>
          <a:solidFill>
            <a:schemeClr val="tx2"/>
          </a:solidFill>
        </p:spPr>
        <p:txBody>
          <a:bodyPr wrap="square">
            <a:spAutoFit/>
          </a:bodyPr>
          <a:lstStyle/>
          <a:p>
            <a:r>
              <a:rPr lang="es-CO" sz="1600" dirty="0">
                <a:latin typeface="Roboto" panose="02000000000000000000" pitchFamily="2" charset="0"/>
                <a:ea typeface="Roboto" panose="02000000000000000000" pitchFamily="2" charset="0"/>
              </a:rPr>
              <a:t>Las bases de datos típicamente configuran el tamaño de página en RAM igual al tamaño del bloque de E/S (por ejemplo, 64 MB).</a:t>
            </a:r>
          </a:p>
          <a:p>
            <a:r>
              <a:rPr lang="es-MX" sz="1600" dirty="0">
                <a:latin typeface="Roboto" panose="02000000000000000000" pitchFamily="2" charset="0"/>
                <a:ea typeface="Roboto" panose="02000000000000000000" pitchFamily="2" charset="0"/>
              </a:rPr>
              <a:t>⇒Para nuestro caso, </a:t>
            </a:r>
            <a:r>
              <a:rPr lang="es-MX" sz="1600" b="1" dirty="0">
                <a:latin typeface="Roboto" panose="02000000000000000000" pitchFamily="2" charset="0"/>
                <a:ea typeface="Roboto" panose="02000000000000000000" pitchFamily="2" charset="0"/>
              </a:rPr>
              <a:t>Página</a:t>
            </a:r>
            <a:r>
              <a:rPr lang="es-MX" sz="1600" dirty="0">
                <a:latin typeface="Roboto" panose="02000000000000000000" pitchFamily="2" charset="0"/>
                <a:ea typeface="Roboto" panose="02000000000000000000" pitchFamily="2" charset="0"/>
              </a:rPr>
              <a:t>, </a:t>
            </a:r>
            <a:r>
              <a:rPr lang="es-MX" sz="1600" b="1" dirty="0">
                <a:latin typeface="Roboto" panose="02000000000000000000" pitchFamily="2" charset="0"/>
                <a:ea typeface="Roboto" panose="02000000000000000000" pitchFamily="2" charset="0"/>
              </a:rPr>
              <a:t>Bloque de E/S</a:t>
            </a:r>
            <a:r>
              <a:rPr lang="es-MX" sz="1600" dirty="0">
                <a:latin typeface="Roboto" panose="02000000000000000000" pitchFamily="2" charset="0"/>
                <a:ea typeface="Roboto" panose="02000000000000000000" pitchFamily="2" charset="0"/>
              </a:rPr>
              <a:t> y </a:t>
            </a:r>
            <a:r>
              <a:rPr lang="es-MX" sz="1600" b="1" dirty="0">
                <a:latin typeface="Roboto" panose="02000000000000000000" pitchFamily="2" charset="0"/>
                <a:ea typeface="Roboto" panose="02000000000000000000" pitchFamily="2" charset="0"/>
              </a:rPr>
              <a:t>Bloque de Disco</a:t>
            </a:r>
            <a:r>
              <a:rPr lang="es-MX" sz="1600" dirty="0">
                <a:latin typeface="Roboto" panose="02000000000000000000" pitchFamily="2" charset="0"/>
                <a:ea typeface="Roboto" panose="02000000000000000000" pitchFamily="2" charset="0"/>
              </a:rPr>
              <a:t> para referirnos a lo mismo.</a:t>
            </a:r>
            <a:endParaRPr lang="es-CO" sz="1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777788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5"/>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Proposiciones compuestas</a:t>
            </a:r>
            <a:endParaRPr dirty="0"/>
          </a:p>
        </p:txBody>
      </p:sp>
      <mc:AlternateContent xmlns:mc="http://schemas.openxmlformats.org/markup-compatibility/2006" xmlns:a14="http://schemas.microsoft.com/office/drawing/2010/main">
        <mc:Choice Requires="a14">
          <p:graphicFrame>
            <p:nvGraphicFramePr>
              <p:cNvPr id="9" name="Tabla 4">
                <a:extLst>
                  <a:ext uri="{FF2B5EF4-FFF2-40B4-BE49-F238E27FC236}">
                    <a16:creationId xmlns:a16="http://schemas.microsoft.com/office/drawing/2014/main" id="{C6C106F6-EF02-40CF-AC5E-29420C46D919}"/>
                  </a:ext>
                </a:extLst>
              </p:cNvPr>
              <p:cNvGraphicFramePr>
                <a:graphicFrameLocks noGrp="1"/>
              </p:cNvGraphicFramePr>
              <p:nvPr>
                <p:extLst>
                  <p:ext uri="{D42A27DB-BD31-4B8C-83A1-F6EECF244321}">
                    <p14:modId xmlns:p14="http://schemas.microsoft.com/office/powerpoint/2010/main" val="3853412105"/>
                  </p:ext>
                </p:extLst>
              </p:nvPr>
            </p:nvGraphicFramePr>
            <p:xfrm>
              <a:off x="4051737" y="2113375"/>
              <a:ext cx="7788165" cy="3566160"/>
            </p:xfrm>
            <a:graphic>
              <a:graphicData uri="http://schemas.openxmlformats.org/drawingml/2006/table">
                <a:tbl>
                  <a:tblPr firstRow="1" bandRow="1">
                    <a:tableStyleId>{AD6A3598-7CB8-4345-8D95-17CE05F158A0}</a:tableStyleId>
                  </a:tblPr>
                  <a:tblGrid>
                    <a:gridCol w="3497197">
                      <a:extLst>
                        <a:ext uri="{9D8B030D-6E8A-4147-A177-3AD203B41FA5}">
                          <a16:colId xmlns:a16="http://schemas.microsoft.com/office/drawing/2014/main" val="384604534"/>
                        </a:ext>
                      </a:extLst>
                    </a:gridCol>
                    <a:gridCol w="1451961">
                      <a:extLst>
                        <a:ext uri="{9D8B030D-6E8A-4147-A177-3AD203B41FA5}">
                          <a16:colId xmlns:a16="http://schemas.microsoft.com/office/drawing/2014/main" val="79869298"/>
                        </a:ext>
                      </a:extLst>
                    </a:gridCol>
                    <a:gridCol w="2839007">
                      <a:extLst>
                        <a:ext uri="{9D8B030D-6E8A-4147-A177-3AD203B41FA5}">
                          <a16:colId xmlns:a16="http://schemas.microsoft.com/office/drawing/2014/main" val="1115628222"/>
                        </a:ext>
                      </a:extLst>
                    </a:gridCol>
                  </a:tblGrid>
                  <a:tr h="370840">
                    <a:tc>
                      <a:txBody>
                        <a:bodyPr/>
                        <a:lstStyle/>
                        <a:p>
                          <a:r>
                            <a:rPr lang="es-CO" sz="2400" b="1" dirty="0">
                              <a:latin typeface="Roboto" panose="02000000000000000000" pitchFamily="2" charset="0"/>
                              <a:ea typeface="Roboto" panose="02000000000000000000" pitchFamily="2" charset="0"/>
                            </a:rPr>
                            <a:t>Operador</a:t>
                          </a:r>
                        </a:p>
                      </a:txBody>
                      <a:tcPr/>
                    </a:tc>
                    <a:tc>
                      <a:txBody>
                        <a:bodyPr/>
                        <a:lstStyle/>
                        <a:p>
                          <a:r>
                            <a:rPr lang="es-CO" sz="2400" b="1" dirty="0">
                              <a:latin typeface="Roboto" panose="02000000000000000000" pitchFamily="2" charset="0"/>
                              <a:ea typeface="Roboto" panose="02000000000000000000" pitchFamily="2" charset="0"/>
                            </a:rPr>
                            <a:t>Símbolo</a:t>
                          </a:r>
                        </a:p>
                      </a:txBody>
                      <a:tcPr/>
                    </a:tc>
                    <a:tc>
                      <a:txBody>
                        <a:bodyPr/>
                        <a:lstStyle/>
                        <a:p>
                          <a:r>
                            <a:rPr lang="es-CO" sz="2400" b="1" dirty="0">
                              <a:latin typeface="Roboto" panose="02000000000000000000" pitchFamily="2" charset="0"/>
                              <a:ea typeface="Roboto" panose="02000000000000000000" pitchFamily="2" charset="0"/>
                            </a:rPr>
                            <a:t>Conectivo</a:t>
                          </a:r>
                        </a:p>
                      </a:txBody>
                      <a:tcPr/>
                    </a:tc>
                    <a:extLst>
                      <a:ext uri="{0D108BD9-81ED-4DB2-BD59-A6C34878D82A}">
                        <a16:rowId xmlns:a16="http://schemas.microsoft.com/office/drawing/2014/main" val="113670299"/>
                      </a:ext>
                    </a:extLst>
                  </a:tr>
                  <a:tr h="370840">
                    <a:tc>
                      <a:txBody>
                        <a:bodyPr/>
                        <a:lstStyle/>
                        <a:p>
                          <a:r>
                            <a:rPr lang="es-CO" sz="2400" dirty="0">
                              <a:latin typeface="Roboto" panose="02000000000000000000" pitchFamily="2" charset="0"/>
                              <a:ea typeface="Roboto" panose="02000000000000000000" pitchFamily="2" charset="0"/>
                            </a:rPr>
                            <a:t>Negación</a:t>
                          </a:r>
                        </a:p>
                      </a:txBody>
                      <a:tcPr/>
                    </a:tc>
                    <a:tc>
                      <a:txBody>
                        <a:bodyPr/>
                        <a:lstStyle/>
                        <a:p>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ea typeface="Roboto" panose="02000000000000000000" pitchFamily="2" charset="0"/>
                                  </a:rPr>
                                  <m:t>¬</m:t>
                                </m:r>
                              </m:oMath>
                            </m:oMathPara>
                          </a14:m>
                          <a:endParaRPr lang="es-CO" sz="2400" dirty="0">
                            <a:latin typeface="Roboto" panose="02000000000000000000" pitchFamily="2" charset="0"/>
                            <a:ea typeface="Roboto" panose="02000000000000000000" pitchFamily="2" charset="0"/>
                          </a:endParaRPr>
                        </a:p>
                      </a:txBody>
                      <a:tcPr/>
                    </a:tc>
                    <a:tc>
                      <a:txBody>
                        <a:bodyPr/>
                        <a:lstStyle/>
                        <a:p>
                          <a:r>
                            <a:rPr lang="es-CO" sz="2400" dirty="0">
                              <a:latin typeface="Roboto" panose="02000000000000000000" pitchFamily="2" charset="0"/>
                              <a:ea typeface="Roboto" panose="02000000000000000000" pitchFamily="2" charset="0"/>
                            </a:rPr>
                            <a:t>No</a:t>
                          </a:r>
                        </a:p>
                      </a:txBody>
                      <a:tcPr/>
                    </a:tc>
                    <a:extLst>
                      <a:ext uri="{0D108BD9-81ED-4DB2-BD59-A6C34878D82A}">
                        <a16:rowId xmlns:a16="http://schemas.microsoft.com/office/drawing/2014/main" val="1805549228"/>
                      </a:ext>
                    </a:extLst>
                  </a:tr>
                  <a:tr h="370840">
                    <a:tc>
                      <a:txBody>
                        <a:bodyPr/>
                        <a:lstStyle/>
                        <a:p>
                          <a:r>
                            <a:rPr lang="es-CO" sz="2400" dirty="0">
                              <a:latin typeface="Roboto" panose="02000000000000000000" pitchFamily="2" charset="0"/>
                              <a:ea typeface="Roboto" panose="02000000000000000000" pitchFamily="2" charset="0"/>
                            </a:rPr>
                            <a:t>Conjunción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CO" sz="2400" i="1" smtClean="0">
                                    <a:latin typeface="Cambria Math" panose="02040503050406030204" pitchFamily="18" charset="0"/>
                                    <a:ea typeface="Cambria Math" panose="02040503050406030204" pitchFamily="18" charset="0"/>
                                  </a:rPr>
                                  <m:t>∧</m:t>
                                </m:r>
                              </m:oMath>
                            </m:oMathPara>
                          </a14:m>
                          <a:endParaRPr lang="es-CO" sz="2400" dirty="0">
                            <a:latin typeface="Roboto" panose="02000000000000000000" pitchFamily="2" charset="0"/>
                            <a:ea typeface="Roboto" panose="02000000000000000000" pitchFamily="2" charset="0"/>
                          </a:endParaRPr>
                        </a:p>
                      </a:txBody>
                      <a:tcPr/>
                    </a:tc>
                    <a:tc>
                      <a:txBody>
                        <a:bodyPr/>
                        <a:lstStyle/>
                        <a:p>
                          <a:r>
                            <a:rPr lang="es-CO" sz="2400" dirty="0">
                              <a:latin typeface="Roboto" panose="02000000000000000000" pitchFamily="2" charset="0"/>
                              <a:ea typeface="Roboto" panose="02000000000000000000" pitchFamily="2" charset="0"/>
                            </a:rPr>
                            <a:t>y / pero</a:t>
                          </a:r>
                        </a:p>
                      </a:txBody>
                      <a:tcPr/>
                    </a:tc>
                    <a:extLst>
                      <a:ext uri="{0D108BD9-81ED-4DB2-BD59-A6C34878D82A}">
                        <a16:rowId xmlns:a16="http://schemas.microsoft.com/office/drawing/2014/main" val="2353127006"/>
                      </a:ext>
                    </a:extLst>
                  </a:tr>
                  <a:tr h="370840">
                    <a:tc>
                      <a:txBody>
                        <a:bodyPr/>
                        <a:lstStyle/>
                        <a:p>
                          <a:r>
                            <a:rPr lang="es-CO" sz="2400" dirty="0">
                              <a:latin typeface="Roboto" panose="02000000000000000000" pitchFamily="2" charset="0"/>
                              <a:ea typeface="Roboto" panose="02000000000000000000" pitchFamily="2" charset="0"/>
                            </a:rPr>
                            <a:t>Disyunción, o inclusivo</a:t>
                          </a:r>
                        </a:p>
                      </a:txBody>
                      <a:tcPr/>
                    </a:tc>
                    <a:tc>
                      <a:txBody>
                        <a:bodyPr/>
                        <a:lstStyle/>
                        <a:p>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ea typeface="Cambria Math" panose="02040503050406030204" pitchFamily="18" charset="0"/>
                                  </a:rPr>
                                  <m:t>∨</m:t>
                                </m:r>
                              </m:oMath>
                            </m:oMathPara>
                          </a14:m>
                          <a:endParaRPr lang="es-CO" sz="2400" dirty="0">
                            <a:latin typeface="Roboto" panose="02000000000000000000" pitchFamily="2" charset="0"/>
                            <a:ea typeface="Roboto" panose="02000000000000000000" pitchFamily="2" charset="0"/>
                          </a:endParaRPr>
                        </a:p>
                      </a:txBody>
                      <a:tcPr/>
                    </a:tc>
                    <a:tc>
                      <a:txBody>
                        <a:bodyPr/>
                        <a:lstStyle/>
                        <a:p>
                          <a:r>
                            <a:rPr lang="es-CO" sz="2400" dirty="0">
                              <a:latin typeface="Roboto" panose="02000000000000000000" pitchFamily="2" charset="0"/>
                              <a:ea typeface="Roboto" panose="02000000000000000000" pitchFamily="2" charset="0"/>
                            </a:rPr>
                            <a:t>o</a:t>
                          </a:r>
                        </a:p>
                      </a:txBody>
                      <a:tcPr/>
                    </a:tc>
                    <a:extLst>
                      <a:ext uri="{0D108BD9-81ED-4DB2-BD59-A6C34878D82A}">
                        <a16:rowId xmlns:a16="http://schemas.microsoft.com/office/drawing/2014/main" val="1174464090"/>
                      </a:ext>
                    </a:extLst>
                  </a:tr>
                  <a:tr h="370840">
                    <a:tc>
                      <a:txBody>
                        <a:bodyPr/>
                        <a:lstStyle/>
                        <a:p>
                          <a:r>
                            <a:rPr lang="es-CO" sz="2400" dirty="0">
                              <a:latin typeface="Roboto" panose="02000000000000000000" pitchFamily="2" charset="0"/>
                              <a:ea typeface="Roboto" panose="02000000000000000000" pitchFamily="2" charset="0"/>
                            </a:rPr>
                            <a:t>Exclusión, o exclusivo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ea typeface="Cambria Math" panose="02040503050406030204" pitchFamily="18" charset="0"/>
                                  </a:rPr>
                                  <m:t>⊕</m:t>
                                </m:r>
                              </m:oMath>
                            </m:oMathPara>
                          </a14:m>
                          <a:endParaRPr lang="es-CO" sz="2400" dirty="0">
                            <a:latin typeface="Roboto" panose="02000000000000000000" pitchFamily="2" charset="0"/>
                            <a:ea typeface="Roboto" panose="02000000000000000000" pitchFamily="2" charset="0"/>
                          </a:endParaRPr>
                        </a:p>
                      </a:txBody>
                      <a:tcPr/>
                    </a:tc>
                    <a:tc>
                      <a:txBody>
                        <a:bodyPr/>
                        <a:lstStyle/>
                        <a:p>
                          <a:r>
                            <a:rPr lang="es-CO" sz="2400" dirty="0">
                              <a:latin typeface="Roboto" panose="02000000000000000000" pitchFamily="2" charset="0"/>
                              <a:ea typeface="Roboto" panose="02000000000000000000" pitchFamily="2" charset="0"/>
                            </a:rPr>
                            <a:t>o</a:t>
                          </a:r>
                        </a:p>
                      </a:txBody>
                      <a:tcPr/>
                    </a:tc>
                    <a:extLst>
                      <a:ext uri="{0D108BD9-81ED-4DB2-BD59-A6C34878D82A}">
                        <a16:rowId xmlns:a16="http://schemas.microsoft.com/office/drawing/2014/main" val="1016003203"/>
                      </a:ext>
                    </a:extLst>
                  </a:tr>
                  <a:tr h="370840">
                    <a:tc>
                      <a:txBody>
                        <a:bodyPr/>
                        <a:lstStyle/>
                        <a:p>
                          <a:r>
                            <a:rPr lang="es-CO" sz="2400" dirty="0">
                              <a:latin typeface="Roboto" panose="02000000000000000000" pitchFamily="2" charset="0"/>
                              <a:ea typeface="Roboto" panose="02000000000000000000" pitchFamily="2" charset="0"/>
                            </a:rPr>
                            <a:t>Implicación, condicional</a:t>
                          </a:r>
                        </a:p>
                      </a:txBody>
                      <a:tcPr/>
                    </a:tc>
                    <a:tc>
                      <a:txBody>
                        <a:bodyPr/>
                        <a:lstStyle/>
                        <a:p>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ea typeface="Cambria Math" panose="02040503050406030204" pitchFamily="18" charset="0"/>
                                  </a:rPr>
                                  <m:t>→</m:t>
                                </m:r>
                              </m:oMath>
                            </m:oMathPara>
                          </a14:m>
                          <a:endParaRPr lang="es-CO" sz="2400" dirty="0">
                            <a:latin typeface="Roboto" panose="02000000000000000000" pitchFamily="2" charset="0"/>
                            <a:ea typeface="Roboto" panose="02000000000000000000" pitchFamily="2" charset="0"/>
                          </a:endParaRPr>
                        </a:p>
                      </a:txBody>
                      <a:tcPr/>
                    </a:tc>
                    <a:tc>
                      <a:txBody>
                        <a:bodyPr/>
                        <a:lstStyle/>
                        <a:p>
                          <a:r>
                            <a:rPr lang="es-CO" sz="2400" dirty="0">
                              <a:latin typeface="Roboto" panose="02000000000000000000" pitchFamily="2" charset="0"/>
                              <a:ea typeface="Roboto" panose="02000000000000000000" pitchFamily="2" charset="0"/>
                            </a:rPr>
                            <a:t>Si … entonces …</a:t>
                          </a:r>
                        </a:p>
                      </a:txBody>
                      <a:tcPr/>
                    </a:tc>
                    <a:extLst>
                      <a:ext uri="{0D108BD9-81ED-4DB2-BD59-A6C34878D82A}">
                        <a16:rowId xmlns:a16="http://schemas.microsoft.com/office/drawing/2014/main" val="2181278308"/>
                      </a:ext>
                    </a:extLst>
                  </a:tr>
                  <a:tr h="370840">
                    <a:tc>
                      <a:txBody>
                        <a:bodyPr/>
                        <a:lstStyle/>
                        <a:p>
                          <a:r>
                            <a:rPr lang="es-CO" sz="2400" dirty="0">
                              <a:latin typeface="Roboto" panose="02000000000000000000" pitchFamily="2" charset="0"/>
                              <a:ea typeface="Roboto" panose="02000000000000000000" pitchFamily="2" charset="0"/>
                            </a:rPr>
                            <a:t>Equivalencia, bicondicional</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CO" sz="2400" i="1" smtClean="0">
                                    <a:latin typeface="Cambria Math" panose="02040503050406030204" pitchFamily="18" charset="0"/>
                                    <a:ea typeface="Cambria Math" panose="02040503050406030204" pitchFamily="18" charset="0"/>
                                  </a:rPr>
                                  <m:t>↔</m:t>
                                </m:r>
                              </m:oMath>
                            </m:oMathPara>
                          </a14:m>
                          <a:endParaRPr lang="es-CO" sz="2400" dirty="0">
                            <a:latin typeface="Roboto" panose="02000000000000000000" pitchFamily="2" charset="0"/>
                            <a:ea typeface="Roboto" panose="02000000000000000000" pitchFamily="2" charset="0"/>
                          </a:endParaRPr>
                        </a:p>
                      </a:txBody>
                      <a:tcPr/>
                    </a:tc>
                    <a:tc>
                      <a:txBody>
                        <a:bodyPr/>
                        <a:lstStyle/>
                        <a:p>
                          <a:r>
                            <a:rPr lang="es-CO" sz="2400" dirty="0">
                              <a:latin typeface="Roboto" panose="02000000000000000000" pitchFamily="2" charset="0"/>
                              <a:ea typeface="Roboto" panose="02000000000000000000" pitchFamily="2" charset="0"/>
                            </a:rPr>
                            <a:t>… si, y solo si …</a:t>
                          </a:r>
                        </a:p>
                      </a:txBody>
                      <a:tcPr/>
                    </a:tc>
                    <a:extLst>
                      <a:ext uri="{0D108BD9-81ED-4DB2-BD59-A6C34878D82A}">
                        <a16:rowId xmlns:a16="http://schemas.microsoft.com/office/drawing/2014/main" val="2121514626"/>
                      </a:ext>
                    </a:extLst>
                  </a:tr>
                </a:tbl>
              </a:graphicData>
            </a:graphic>
          </p:graphicFrame>
        </mc:Choice>
        <mc:Fallback xmlns="">
          <p:graphicFrame>
            <p:nvGraphicFramePr>
              <p:cNvPr id="9" name="Tabla 4">
                <a:extLst>
                  <a:ext uri="{FF2B5EF4-FFF2-40B4-BE49-F238E27FC236}">
                    <a16:creationId xmlns:a16="http://schemas.microsoft.com/office/drawing/2014/main" id="{C6C106F6-EF02-40CF-AC5E-29420C46D919}"/>
                  </a:ext>
                </a:extLst>
              </p:cNvPr>
              <p:cNvGraphicFramePr>
                <a:graphicFrameLocks noGrp="1"/>
              </p:cNvGraphicFramePr>
              <p:nvPr>
                <p:extLst>
                  <p:ext uri="{D42A27DB-BD31-4B8C-83A1-F6EECF244321}">
                    <p14:modId xmlns:p14="http://schemas.microsoft.com/office/powerpoint/2010/main" val="3853412105"/>
                  </p:ext>
                </p:extLst>
              </p:nvPr>
            </p:nvGraphicFramePr>
            <p:xfrm>
              <a:off x="4051737" y="2113375"/>
              <a:ext cx="7788165" cy="3566160"/>
            </p:xfrm>
            <a:graphic>
              <a:graphicData uri="http://schemas.openxmlformats.org/drawingml/2006/table">
                <a:tbl>
                  <a:tblPr firstRow="1" bandRow="1">
                    <a:tableStyleId>{AD6A3598-7CB8-4345-8D95-17CE05F158A0}</a:tableStyleId>
                  </a:tblPr>
                  <a:tblGrid>
                    <a:gridCol w="3497197">
                      <a:extLst>
                        <a:ext uri="{9D8B030D-6E8A-4147-A177-3AD203B41FA5}">
                          <a16:colId xmlns:a16="http://schemas.microsoft.com/office/drawing/2014/main" val="384604534"/>
                        </a:ext>
                      </a:extLst>
                    </a:gridCol>
                    <a:gridCol w="1451961">
                      <a:extLst>
                        <a:ext uri="{9D8B030D-6E8A-4147-A177-3AD203B41FA5}">
                          <a16:colId xmlns:a16="http://schemas.microsoft.com/office/drawing/2014/main" val="79869298"/>
                        </a:ext>
                      </a:extLst>
                    </a:gridCol>
                    <a:gridCol w="2839007">
                      <a:extLst>
                        <a:ext uri="{9D8B030D-6E8A-4147-A177-3AD203B41FA5}">
                          <a16:colId xmlns:a16="http://schemas.microsoft.com/office/drawing/2014/main" val="1115628222"/>
                        </a:ext>
                      </a:extLst>
                    </a:gridCol>
                  </a:tblGrid>
                  <a:tr h="457200">
                    <a:tc>
                      <a:txBody>
                        <a:bodyPr/>
                        <a:lstStyle/>
                        <a:p>
                          <a:r>
                            <a:rPr lang="es-CO" sz="2400" b="1" dirty="0">
                              <a:latin typeface="Roboto" panose="02000000000000000000" pitchFamily="2" charset="0"/>
                              <a:ea typeface="Roboto" panose="02000000000000000000" pitchFamily="2" charset="0"/>
                            </a:rPr>
                            <a:t>Operador</a:t>
                          </a:r>
                        </a:p>
                      </a:txBody>
                      <a:tcPr/>
                    </a:tc>
                    <a:tc>
                      <a:txBody>
                        <a:bodyPr/>
                        <a:lstStyle/>
                        <a:p>
                          <a:r>
                            <a:rPr lang="es-CO" sz="2400" b="1" dirty="0">
                              <a:latin typeface="Roboto" panose="02000000000000000000" pitchFamily="2" charset="0"/>
                              <a:ea typeface="Roboto" panose="02000000000000000000" pitchFamily="2" charset="0"/>
                            </a:rPr>
                            <a:t>Símbolo</a:t>
                          </a:r>
                        </a:p>
                      </a:txBody>
                      <a:tcPr/>
                    </a:tc>
                    <a:tc>
                      <a:txBody>
                        <a:bodyPr/>
                        <a:lstStyle/>
                        <a:p>
                          <a:r>
                            <a:rPr lang="es-CO" sz="2400" b="1" dirty="0">
                              <a:latin typeface="Roboto" panose="02000000000000000000" pitchFamily="2" charset="0"/>
                              <a:ea typeface="Roboto" panose="02000000000000000000" pitchFamily="2" charset="0"/>
                            </a:rPr>
                            <a:t>Conectivo</a:t>
                          </a:r>
                        </a:p>
                      </a:txBody>
                      <a:tcPr/>
                    </a:tc>
                    <a:extLst>
                      <a:ext uri="{0D108BD9-81ED-4DB2-BD59-A6C34878D82A}">
                        <a16:rowId xmlns:a16="http://schemas.microsoft.com/office/drawing/2014/main" val="113670299"/>
                      </a:ext>
                    </a:extLst>
                  </a:tr>
                  <a:tr h="457200">
                    <a:tc>
                      <a:txBody>
                        <a:bodyPr/>
                        <a:lstStyle/>
                        <a:p>
                          <a:r>
                            <a:rPr lang="es-CO" sz="2400" dirty="0">
                              <a:latin typeface="Roboto" panose="02000000000000000000" pitchFamily="2" charset="0"/>
                              <a:ea typeface="Roboto" panose="02000000000000000000" pitchFamily="2" charset="0"/>
                            </a:rPr>
                            <a:t>Negación</a:t>
                          </a:r>
                        </a:p>
                      </a:txBody>
                      <a:tcPr/>
                    </a:tc>
                    <a:tc>
                      <a:txBody>
                        <a:bodyPr/>
                        <a:lstStyle/>
                        <a:p>
                          <a:endParaRPr lang="es-CO"/>
                        </a:p>
                      </a:txBody>
                      <a:tcPr>
                        <a:blipFill>
                          <a:blip r:embed="rId3"/>
                          <a:stretch>
                            <a:fillRect l="-240586" t="-108000" r="-195397" b="-613333"/>
                          </a:stretch>
                        </a:blipFill>
                      </a:tcPr>
                    </a:tc>
                    <a:tc>
                      <a:txBody>
                        <a:bodyPr/>
                        <a:lstStyle/>
                        <a:p>
                          <a:r>
                            <a:rPr lang="es-CO" sz="2400" dirty="0">
                              <a:latin typeface="Roboto" panose="02000000000000000000" pitchFamily="2" charset="0"/>
                              <a:ea typeface="Roboto" panose="02000000000000000000" pitchFamily="2" charset="0"/>
                            </a:rPr>
                            <a:t>No</a:t>
                          </a:r>
                        </a:p>
                      </a:txBody>
                      <a:tcPr/>
                    </a:tc>
                    <a:extLst>
                      <a:ext uri="{0D108BD9-81ED-4DB2-BD59-A6C34878D82A}">
                        <a16:rowId xmlns:a16="http://schemas.microsoft.com/office/drawing/2014/main" val="1805549228"/>
                      </a:ext>
                    </a:extLst>
                  </a:tr>
                  <a:tr h="457200">
                    <a:tc>
                      <a:txBody>
                        <a:bodyPr/>
                        <a:lstStyle/>
                        <a:p>
                          <a:r>
                            <a:rPr lang="es-CO" sz="2400" dirty="0">
                              <a:latin typeface="Roboto" panose="02000000000000000000" pitchFamily="2" charset="0"/>
                              <a:ea typeface="Roboto" panose="02000000000000000000" pitchFamily="2" charset="0"/>
                            </a:rPr>
                            <a:t>Conjunción</a:t>
                          </a:r>
                        </a:p>
                      </a:txBody>
                      <a:tcPr/>
                    </a:tc>
                    <a:tc>
                      <a:txBody>
                        <a:bodyPr/>
                        <a:lstStyle/>
                        <a:p>
                          <a:endParaRPr lang="es-CO"/>
                        </a:p>
                      </a:txBody>
                      <a:tcPr>
                        <a:blipFill>
                          <a:blip r:embed="rId3"/>
                          <a:stretch>
                            <a:fillRect l="-240586" t="-208000" r="-195397" b="-513333"/>
                          </a:stretch>
                        </a:blipFill>
                      </a:tcPr>
                    </a:tc>
                    <a:tc>
                      <a:txBody>
                        <a:bodyPr/>
                        <a:lstStyle/>
                        <a:p>
                          <a:r>
                            <a:rPr lang="es-CO" sz="2400" dirty="0">
                              <a:latin typeface="Roboto" panose="02000000000000000000" pitchFamily="2" charset="0"/>
                              <a:ea typeface="Roboto" panose="02000000000000000000" pitchFamily="2" charset="0"/>
                            </a:rPr>
                            <a:t>y / pero</a:t>
                          </a:r>
                        </a:p>
                      </a:txBody>
                      <a:tcPr/>
                    </a:tc>
                    <a:extLst>
                      <a:ext uri="{0D108BD9-81ED-4DB2-BD59-A6C34878D82A}">
                        <a16:rowId xmlns:a16="http://schemas.microsoft.com/office/drawing/2014/main" val="2353127006"/>
                      </a:ext>
                    </a:extLst>
                  </a:tr>
                  <a:tr h="457200">
                    <a:tc>
                      <a:txBody>
                        <a:bodyPr/>
                        <a:lstStyle/>
                        <a:p>
                          <a:r>
                            <a:rPr lang="es-CO" sz="2400" dirty="0">
                              <a:latin typeface="Roboto" panose="02000000000000000000" pitchFamily="2" charset="0"/>
                              <a:ea typeface="Roboto" panose="02000000000000000000" pitchFamily="2" charset="0"/>
                            </a:rPr>
                            <a:t>Disyunción, o inclusivo</a:t>
                          </a:r>
                        </a:p>
                      </a:txBody>
                      <a:tcPr/>
                    </a:tc>
                    <a:tc>
                      <a:txBody>
                        <a:bodyPr/>
                        <a:lstStyle/>
                        <a:p>
                          <a:endParaRPr lang="es-CO"/>
                        </a:p>
                      </a:txBody>
                      <a:tcPr>
                        <a:blipFill>
                          <a:blip r:embed="rId3"/>
                          <a:stretch>
                            <a:fillRect l="-240586" t="-303947" r="-195397" b="-406579"/>
                          </a:stretch>
                        </a:blipFill>
                      </a:tcPr>
                    </a:tc>
                    <a:tc>
                      <a:txBody>
                        <a:bodyPr/>
                        <a:lstStyle/>
                        <a:p>
                          <a:r>
                            <a:rPr lang="es-CO" sz="2400" dirty="0">
                              <a:latin typeface="Roboto" panose="02000000000000000000" pitchFamily="2" charset="0"/>
                              <a:ea typeface="Roboto" panose="02000000000000000000" pitchFamily="2" charset="0"/>
                            </a:rPr>
                            <a:t>o</a:t>
                          </a:r>
                        </a:p>
                      </a:txBody>
                      <a:tcPr/>
                    </a:tc>
                    <a:extLst>
                      <a:ext uri="{0D108BD9-81ED-4DB2-BD59-A6C34878D82A}">
                        <a16:rowId xmlns:a16="http://schemas.microsoft.com/office/drawing/2014/main" val="1174464090"/>
                      </a:ext>
                    </a:extLst>
                  </a:tr>
                  <a:tr h="457200">
                    <a:tc>
                      <a:txBody>
                        <a:bodyPr/>
                        <a:lstStyle/>
                        <a:p>
                          <a:r>
                            <a:rPr lang="es-CO" sz="2400" dirty="0">
                              <a:latin typeface="Roboto" panose="02000000000000000000" pitchFamily="2" charset="0"/>
                              <a:ea typeface="Roboto" panose="02000000000000000000" pitchFamily="2" charset="0"/>
                            </a:rPr>
                            <a:t>Exclusión, o exclusivo</a:t>
                          </a:r>
                        </a:p>
                      </a:txBody>
                      <a:tcPr/>
                    </a:tc>
                    <a:tc>
                      <a:txBody>
                        <a:bodyPr/>
                        <a:lstStyle/>
                        <a:p>
                          <a:endParaRPr lang="es-CO"/>
                        </a:p>
                      </a:txBody>
                      <a:tcPr>
                        <a:blipFill>
                          <a:blip r:embed="rId3"/>
                          <a:stretch>
                            <a:fillRect l="-240586" t="-409333" r="-195397" b="-312000"/>
                          </a:stretch>
                        </a:blipFill>
                      </a:tcPr>
                    </a:tc>
                    <a:tc>
                      <a:txBody>
                        <a:bodyPr/>
                        <a:lstStyle/>
                        <a:p>
                          <a:r>
                            <a:rPr lang="es-CO" sz="2400" dirty="0">
                              <a:latin typeface="Roboto" panose="02000000000000000000" pitchFamily="2" charset="0"/>
                              <a:ea typeface="Roboto" panose="02000000000000000000" pitchFamily="2" charset="0"/>
                            </a:rPr>
                            <a:t>o</a:t>
                          </a:r>
                        </a:p>
                      </a:txBody>
                      <a:tcPr/>
                    </a:tc>
                    <a:extLst>
                      <a:ext uri="{0D108BD9-81ED-4DB2-BD59-A6C34878D82A}">
                        <a16:rowId xmlns:a16="http://schemas.microsoft.com/office/drawing/2014/main" val="1016003203"/>
                      </a:ext>
                    </a:extLst>
                  </a:tr>
                  <a:tr h="457200">
                    <a:tc>
                      <a:txBody>
                        <a:bodyPr/>
                        <a:lstStyle/>
                        <a:p>
                          <a:r>
                            <a:rPr lang="es-CO" sz="2400" dirty="0">
                              <a:latin typeface="Roboto" panose="02000000000000000000" pitchFamily="2" charset="0"/>
                              <a:ea typeface="Roboto" panose="02000000000000000000" pitchFamily="2" charset="0"/>
                            </a:rPr>
                            <a:t>Implicación, condicional</a:t>
                          </a:r>
                        </a:p>
                      </a:txBody>
                      <a:tcPr/>
                    </a:tc>
                    <a:tc>
                      <a:txBody>
                        <a:bodyPr/>
                        <a:lstStyle/>
                        <a:p>
                          <a:endParaRPr lang="es-CO"/>
                        </a:p>
                      </a:txBody>
                      <a:tcPr>
                        <a:blipFill>
                          <a:blip r:embed="rId3"/>
                          <a:stretch>
                            <a:fillRect l="-240586" t="-509333" r="-195397" b="-212000"/>
                          </a:stretch>
                        </a:blipFill>
                      </a:tcPr>
                    </a:tc>
                    <a:tc>
                      <a:txBody>
                        <a:bodyPr/>
                        <a:lstStyle/>
                        <a:p>
                          <a:r>
                            <a:rPr lang="es-CO" sz="2400" dirty="0">
                              <a:latin typeface="Roboto" panose="02000000000000000000" pitchFamily="2" charset="0"/>
                              <a:ea typeface="Roboto" panose="02000000000000000000" pitchFamily="2" charset="0"/>
                            </a:rPr>
                            <a:t>Si … entonces …</a:t>
                          </a:r>
                        </a:p>
                      </a:txBody>
                      <a:tcPr/>
                    </a:tc>
                    <a:extLst>
                      <a:ext uri="{0D108BD9-81ED-4DB2-BD59-A6C34878D82A}">
                        <a16:rowId xmlns:a16="http://schemas.microsoft.com/office/drawing/2014/main" val="2181278308"/>
                      </a:ext>
                    </a:extLst>
                  </a:tr>
                  <a:tr h="822960">
                    <a:tc>
                      <a:txBody>
                        <a:bodyPr/>
                        <a:lstStyle/>
                        <a:p>
                          <a:r>
                            <a:rPr lang="es-CO" sz="2400" dirty="0">
                              <a:latin typeface="Roboto" panose="02000000000000000000" pitchFamily="2" charset="0"/>
                              <a:ea typeface="Roboto" panose="02000000000000000000" pitchFamily="2" charset="0"/>
                            </a:rPr>
                            <a:t>Equivalencia, bicondicional</a:t>
                          </a:r>
                        </a:p>
                      </a:txBody>
                      <a:tcPr/>
                    </a:tc>
                    <a:tc>
                      <a:txBody>
                        <a:bodyPr/>
                        <a:lstStyle/>
                        <a:p>
                          <a:endParaRPr lang="es-CO"/>
                        </a:p>
                      </a:txBody>
                      <a:tcPr>
                        <a:blipFill>
                          <a:blip r:embed="rId3"/>
                          <a:stretch>
                            <a:fillRect l="-240586" t="-338519" r="-195397" b="-17778"/>
                          </a:stretch>
                        </a:blipFill>
                      </a:tcPr>
                    </a:tc>
                    <a:tc>
                      <a:txBody>
                        <a:bodyPr/>
                        <a:lstStyle/>
                        <a:p>
                          <a:r>
                            <a:rPr lang="es-CO" sz="2400" dirty="0">
                              <a:latin typeface="Roboto" panose="02000000000000000000" pitchFamily="2" charset="0"/>
                              <a:ea typeface="Roboto" panose="02000000000000000000" pitchFamily="2" charset="0"/>
                            </a:rPr>
                            <a:t>… si, y solo si …</a:t>
                          </a:r>
                        </a:p>
                      </a:txBody>
                      <a:tcPr/>
                    </a:tc>
                    <a:extLst>
                      <a:ext uri="{0D108BD9-81ED-4DB2-BD59-A6C34878D82A}">
                        <a16:rowId xmlns:a16="http://schemas.microsoft.com/office/drawing/2014/main" val="2121514626"/>
                      </a:ext>
                    </a:extLst>
                  </a:tr>
                </a:tbl>
              </a:graphicData>
            </a:graphic>
          </p:graphicFrame>
        </mc:Fallback>
      </mc:AlternateContent>
      <p:pic>
        <p:nvPicPr>
          <p:cNvPr id="8194" name="Picture 2" descr="Bender Doblador Rodríguez | Futurama Wiki | Fandom">
            <a:extLst>
              <a:ext uri="{FF2B5EF4-FFF2-40B4-BE49-F238E27FC236}">
                <a16:creationId xmlns:a16="http://schemas.microsoft.com/office/drawing/2014/main" id="{0D77605C-4BDC-400A-94C2-1A83E52686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6519" y="2113375"/>
            <a:ext cx="2514600" cy="3657600"/>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91257744-8821-4209-9896-DE64198F52C4}"/>
              </a:ext>
            </a:extLst>
          </p:cNvPr>
          <p:cNvSpPr txBox="1"/>
          <p:nvPr/>
        </p:nvSpPr>
        <p:spPr>
          <a:xfrm>
            <a:off x="1023783" y="1178465"/>
            <a:ext cx="9109588" cy="523220"/>
          </a:xfrm>
          <a:prstGeom prst="rect">
            <a:avLst/>
          </a:prstGeom>
          <a:noFill/>
        </p:spPr>
        <p:txBody>
          <a:bodyPr wrap="square" rtlCol="0">
            <a:spAutoFit/>
          </a:bodyPr>
          <a:lstStyle/>
          <a:p>
            <a:r>
              <a:rPr lang="es-MX" sz="2800" b="1" dirty="0">
                <a:solidFill>
                  <a:schemeClr val="accent2"/>
                </a:solidFill>
                <a:latin typeface="Roboto" panose="02000000000000000000" pitchFamily="2" charset="0"/>
                <a:ea typeface="Roboto" panose="02000000000000000000" pitchFamily="2" charset="0"/>
              </a:rPr>
              <a:t>Conectores lógicos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3" name="Título 2">
            <a:extLst>
              <a:ext uri="{FF2B5EF4-FFF2-40B4-BE49-F238E27FC236}">
                <a16:creationId xmlns:a16="http://schemas.microsoft.com/office/drawing/2014/main" id="{C98C59EC-F126-45E7-B7C1-9AB9A32ED14F}"/>
              </a:ext>
            </a:extLst>
          </p:cNvPr>
          <p:cNvSpPr>
            <a:spLocks noGrp="1"/>
          </p:cNvSpPr>
          <p:nvPr>
            <p:ph type="title"/>
          </p:nvPr>
        </p:nvSpPr>
        <p:spPr/>
        <p:txBody>
          <a:bodyPr/>
          <a:lstStyle/>
          <a:p>
            <a:r>
              <a:rPr lang="es-CO" dirty="0"/>
              <a:t>Aplicaciones de las bases de datos</a:t>
            </a:r>
          </a:p>
        </p:txBody>
      </p:sp>
      <p:sp>
        <p:nvSpPr>
          <p:cNvPr id="6" name="Google Shape;310;p34">
            <a:extLst>
              <a:ext uri="{FF2B5EF4-FFF2-40B4-BE49-F238E27FC236}">
                <a16:creationId xmlns:a16="http://schemas.microsoft.com/office/drawing/2014/main" id="{CF851078-B9A5-498B-8A59-BAB678895DC4}"/>
              </a:ext>
            </a:extLst>
          </p:cNvPr>
          <p:cNvSpPr txBox="1">
            <a:spLocks noGrp="1"/>
          </p:cNvSpPr>
          <p:nvPr>
            <p:ph type="body" idx="1"/>
          </p:nvPr>
        </p:nvSpPr>
        <p:spPr>
          <a:xfrm>
            <a:off x="916650" y="999331"/>
            <a:ext cx="10515600" cy="4975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342900" indent="-342900"/>
            <a:r>
              <a:rPr lang="es-MX" sz="2200" b="1" dirty="0"/>
              <a:t>Aerolíneas</a:t>
            </a:r>
            <a:r>
              <a:rPr lang="es-MX" sz="2200" dirty="0"/>
              <a:t>: reservas, horarios</a:t>
            </a:r>
          </a:p>
          <a:p>
            <a:pPr marL="342900" indent="-342900"/>
            <a:r>
              <a:rPr lang="es-MX" sz="2200" b="1" dirty="0"/>
              <a:t>Telecomunicaciones</a:t>
            </a:r>
            <a:r>
              <a:rPr lang="es-MX" sz="2200" dirty="0"/>
              <a:t>: registros de llamadas, mensajes de texto y uso de datos; generación de facturas mensuales y mantenimiento de saldos en tarjetas prepago</a:t>
            </a:r>
          </a:p>
          <a:p>
            <a:pPr marL="342900" indent="-342900"/>
            <a:r>
              <a:rPr lang="es-MX" sz="2200" b="1" dirty="0"/>
              <a:t>Servicios basados en la web</a:t>
            </a:r>
          </a:p>
          <a:p>
            <a:pPr marL="800100" lvl="1" indent="-342900"/>
            <a:r>
              <a:rPr lang="es-MX" sz="2000" dirty="0"/>
              <a:t>Comercios en línea: seguimiento de pedidos, recomendaciones personalizadas</a:t>
            </a:r>
          </a:p>
          <a:p>
            <a:pPr marL="800100" lvl="1" indent="-342900"/>
            <a:r>
              <a:rPr lang="es-MX" sz="2000" dirty="0"/>
              <a:t>Publicidad en línea</a:t>
            </a:r>
          </a:p>
          <a:p>
            <a:pPr marL="342900" indent="-342900"/>
            <a:r>
              <a:rPr lang="es-MX" sz="2200" b="1" dirty="0"/>
              <a:t>Bases de datos de documentos</a:t>
            </a:r>
          </a:p>
          <a:p>
            <a:pPr marL="342900" indent="-342900"/>
            <a:r>
              <a:rPr lang="es-MX" sz="2200" b="1" dirty="0"/>
              <a:t>Sistemas de navegación</a:t>
            </a:r>
            <a:r>
              <a:rPr lang="es-MX" sz="2200" dirty="0"/>
              <a:t>: mantenimiento de la ubicación de diversos puntos de interés junto con las rutas exactas de carreteras, sistemas de trenes, autobuses, etc.</a:t>
            </a:r>
          </a:p>
        </p:txBody>
      </p:sp>
    </p:spTree>
    <p:extLst>
      <p:ext uri="{BB962C8B-B14F-4D97-AF65-F5344CB8AC3E}">
        <p14:creationId xmlns:p14="http://schemas.microsoft.com/office/powerpoint/2010/main" val="4037297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6"/>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CC63E"/>
              </a:buClr>
              <a:buSzPts val="3200"/>
              <a:buFont typeface="Roboto Slab"/>
              <a:buNone/>
            </a:pPr>
            <a:r>
              <a:rPr lang="es-ES" dirty="0"/>
              <a:t>Agenda</a:t>
            </a:r>
            <a:endParaRPr b="1" dirty="0">
              <a:latin typeface="Roboto Slab"/>
              <a:ea typeface="Roboto Slab"/>
              <a:cs typeface="Roboto Slab"/>
              <a:sym typeface="Roboto Slab"/>
            </a:endParaRPr>
          </a:p>
        </p:txBody>
      </p:sp>
      <p:sp>
        <p:nvSpPr>
          <p:cNvPr id="329" name="Google Shape;329;p36"/>
          <p:cNvSpPr txBox="1">
            <a:spLocks noGrp="1"/>
          </p:cNvSpPr>
          <p:nvPr>
            <p:ph type="body" idx="1"/>
          </p:nvPr>
        </p:nvSpPr>
        <p:spPr>
          <a:xfrm>
            <a:off x="838200" y="1318000"/>
            <a:ext cx="10641600" cy="4859100"/>
          </a:xfrm>
          <a:prstGeom prst="rect">
            <a:avLst/>
          </a:prstGeom>
        </p:spPr>
        <p:txBody>
          <a:bodyPr spcFirstLastPara="1" wrap="square" lIns="91425" tIns="45700" rIns="91425" bIns="45700" anchor="t" anchorCtr="0">
            <a:noAutofit/>
          </a:bodyPr>
          <a:lstStyle/>
          <a:p>
            <a:pPr indent="-400050">
              <a:spcBef>
                <a:spcPts val="0"/>
              </a:spcBef>
              <a:buSzPts val="2700"/>
            </a:pPr>
            <a:r>
              <a:rPr lang="es-MX" sz="2700" dirty="0"/>
              <a:t>¿Qué es la lógica?</a:t>
            </a:r>
          </a:p>
          <a:p>
            <a:pPr marL="457200" lvl="0" indent="-400050" algn="l" rtl="0">
              <a:spcBef>
                <a:spcPts val="0"/>
              </a:spcBef>
              <a:spcAft>
                <a:spcPts val="0"/>
              </a:spcAft>
              <a:buSzPts val="2700"/>
              <a:buChar char="●"/>
            </a:pPr>
            <a:r>
              <a:rPr lang="es-MX" sz="2700" dirty="0">
                <a:solidFill>
                  <a:schemeClr val="tx1"/>
                </a:solidFill>
              </a:rPr>
              <a:t>Lógica proposicional</a:t>
            </a:r>
          </a:p>
          <a:p>
            <a:pPr marL="457200" lvl="0" indent="-400050" algn="l" rtl="0">
              <a:spcBef>
                <a:spcPts val="0"/>
              </a:spcBef>
              <a:spcAft>
                <a:spcPts val="0"/>
              </a:spcAft>
              <a:buSzPts val="2700"/>
              <a:buChar char="●"/>
            </a:pPr>
            <a:r>
              <a:rPr lang="es-MX" sz="2700" dirty="0"/>
              <a:t>Proposiciones compuestas</a:t>
            </a:r>
          </a:p>
          <a:p>
            <a:pPr marL="457200" lvl="0" indent="-400050" algn="l" rtl="0">
              <a:spcBef>
                <a:spcPts val="0"/>
              </a:spcBef>
              <a:spcAft>
                <a:spcPts val="0"/>
              </a:spcAft>
              <a:buSzPts val="2700"/>
              <a:buChar char="●"/>
            </a:pPr>
            <a:r>
              <a:rPr lang="es-MX" sz="2700" b="1" dirty="0">
                <a:solidFill>
                  <a:schemeClr val="accent2"/>
                </a:solidFill>
              </a:rPr>
              <a:t>Conectores lógicos – Parte I</a:t>
            </a:r>
          </a:p>
          <a:p>
            <a:pPr indent="-400050">
              <a:spcBef>
                <a:spcPts val="0"/>
              </a:spcBef>
              <a:buSzPts val="2700"/>
            </a:pPr>
            <a:r>
              <a:rPr lang="es-MX" sz="2700" dirty="0"/>
              <a:t>Conectores lógicos – Parte II</a:t>
            </a:r>
          </a:p>
          <a:p>
            <a:pPr marL="457200" lvl="0" indent="-400050" algn="l" rtl="0">
              <a:spcBef>
                <a:spcPts val="0"/>
              </a:spcBef>
              <a:spcAft>
                <a:spcPts val="0"/>
              </a:spcAft>
              <a:buSzPts val="2700"/>
              <a:buChar char="●"/>
            </a:pPr>
            <a:r>
              <a:rPr lang="es-MX" sz="2700" dirty="0"/>
              <a:t>Traducción de enunciado</a:t>
            </a:r>
          </a:p>
          <a:p>
            <a:pPr indent="-400050">
              <a:spcBef>
                <a:spcPts val="0"/>
              </a:spcBef>
              <a:buSzPts val="2700"/>
            </a:pPr>
            <a:r>
              <a:rPr lang="es-MX" sz="2700" dirty="0">
                <a:solidFill>
                  <a:schemeClr val="tx1"/>
                </a:solidFill>
              </a:rPr>
              <a:t>Reglas de prioridad</a:t>
            </a:r>
            <a:endParaRPr lang="es-MX" sz="2700" dirty="0"/>
          </a:p>
          <a:p>
            <a:pPr marL="57150" lvl="0" indent="0" algn="l" rtl="0">
              <a:spcBef>
                <a:spcPts val="0"/>
              </a:spcBef>
              <a:spcAft>
                <a:spcPts val="0"/>
              </a:spcAft>
              <a:buSzPts val="2700"/>
              <a:buNone/>
            </a:pPr>
            <a:endParaRPr dirty="0"/>
          </a:p>
          <a:p>
            <a:pPr marL="457200" lvl="0" indent="0" algn="l" rtl="0">
              <a:spcBef>
                <a:spcPts val="1000"/>
              </a:spcBef>
              <a:spcAft>
                <a:spcPts val="0"/>
              </a:spcAft>
              <a:buNone/>
            </a:pP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7"/>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Conectores lógicos – Parte I</a:t>
            </a:r>
            <a:endParaRPr dirty="0"/>
          </a:p>
        </p:txBody>
      </p:sp>
      <mc:AlternateContent xmlns:mc="http://schemas.openxmlformats.org/markup-compatibility/2006" xmlns:a14="http://schemas.microsoft.com/office/drawing/2010/main">
        <mc:Choice Requires="a14">
          <p:graphicFrame>
            <p:nvGraphicFramePr>
              <p:cNvPr id="9" name="Tabla 4">
                <a:extLst>
                  <a:ext uri="{FF2B5EF4-FFF2-40B4-BE49-F238E27FC236}">
                    <a16:creationId xmlns:a16="http://schemas.microsoft.com/office/drawing/2014/main" id="{E9803563-8A92-4E27-B787-BCB33199CA80}"/>
                  </a:ext>
                </a:extLst>
              </p:cNvPr>
              <p:cNvGraphicFramePr>
                <a:graphicFrameLocks noGrp="1"/>
              </p:cNvGraphicFramePr>
              <p:nvPr>
                <p:extLst>
                  <p:ext uri="{D42A27DB-BD31-4B8C-83A1-F6EECF244321}">
                    <p14:modId xmlns:p14="http://schemas.microsoft.com/office/powerpoint/2010/main" val="2605396199"/>
                  </p:ext>
                </p:extLst>
              </p:nvPr>
            </p:nvGraphicFramePr>
            <p:xfrm>
              <a:off x="4234059" y="1683337"/>
              <a:ext cx="7378008" cy="3931920"/>
            </p:xfrm>
            <a:graphic>
              <a:graphicData uri="http://schemas.openxmlformats.org/drawingml/2006/table">
                <a:tbl>
                  <a:tblPr firstRow="1" bandRow="1">
                    <a:tableStyleId>{AD6A3598-7CB8-4345-8D95-17CE05F158A0}</a:tableStyleId>
                  </a:tblPr>
                  <a:tblGrid>
                    <a:gridCol w="3313020">
                      <a:extLst>
                        <a:ext uri="{9D8B030D-6E8A-4147-A177-3AD203B41FA5}">
                          <a16:colId xmlns:a16="http://schemas.microsoft.com/office/drawing/2014/main" val="384604534"/>
                        </a:ext>
                      </a:extLst>
                    </a:gridCol>
                    <a:gridCol w="1375495">
                      <a:extLst>
                        <a:ext uri="{9D8B030D-6E8A-4147-A177-3AD203B41FA5}">
                          <a16:colId xmlns:a16="http://schemas.microsoft.com/office/drawing/2014/main" val="79869298"/>
                        </a:ext>
                      </a:extLst>
                    </a:gridCol>
                    <a:gridCol w="2689493">
                      <a:extLst>
                        <a:ext uri="{9D8B030D-6E8A-4147-A177-3AD203B41FA5}">
                          <a16:colId xmlns:a16="http://schemas.microsoft.com/office/drawing/2014/main" val="1115628222"/>
                        </a:ext>
                      </a:extLst>
                    </a:gridCol>
                  </a:tblGrid>
                  <a:tr h="370840">
                    <a:tc>
                      <a:txBody>
                        <a:bodyPr/>
                        <a:lstStyle/>
                        <a:p>
                          <a:r>
                            <a:rPr lang="es-CO" sz="2400" b="1" dirty="0">
                              <a:latin typeface="Roboto" panose="02000000000000000000" pitchFamily="2" charset="0"/>
                              <a:ea typeface="Roboto" panose="02000000000000000000" pitchFamily="2" charset="0"/>
                            </a:rPr>
                            <a:t>Operador</a:t>
                          </a:r>
                        </a:p>
                      </a:txBody>
                      <a:tcPr/>
                    </a:tc>
                    <a:tc>
                      <a:txBody>
                        <a:bodyPr/>
                        <a:lstStyle/>
                        <a:p>
                          <a:r>
                            <a:rPr lang="es-CO" sz="2400" b="1" dirty="0">
                              <a:latin typeface="Roboto" panose="02000000000000000000" pitchFamily="2" charset="0"/>
                              <a:ea typeface="Roboto" panose="02000000000000000000" pitchFamily="2" charset="0"/>
                            </a:rPr>
                            <a:t>Símbolo</a:t>
                          </a:r>
                        </a:p>
                      </a:txBody>
                      <a:tcPr/>
                    </a:tc>
                    <a:tc>
                      <a:txBody>
                        <a:bodyPr/>
                        <a:lstStyle/>
                        <a:p>
                          <a:r>
                            <a:rPr lang="es-CO" sz="2400" b="1" dirty="0">
                              <a:latin typeface="Roboto" panose="02000000000000000000" pitchFamily="2" charset="0"/>
                              <a:ea typeface="Roboto" panose="02000000000000000000" pitchFamily="2" charset="0"/>
                            </a:rPr>
                            <a:t>Conectivo</a:t>
                          </a:r>
                        </a:p>
                      </a:txBody>
                      <a:tcPr/>
                    </a:tc>
                    <a:extLst>
                      <a:ext uri="{0D108BD9-81ED-4DB2-BD59-A6C34878D82A}">
                        <a16:rowId xmlns:a16="http://schemas.microsoft.com/office/drawing/2014/main" val="113670299"/>
                      </a:ext>
                    </a:extLst>
                  </a:tr>
                  <a:tr h="370840">
                    <a:tc>
                      <a:txBody>
                        <a:bodyPr/>
                        <a:lstStyle/>
                        <a:p>
                          <a:r>
                            <a:rPr lang="es-CO" sz="2400" dirty="0">
                              <a:latin typeface="Roboto" panose="02000000000000000000" pitchFamily="2" charset="0"/>
                              <a:ea typeface="Roboto" panose="02000000000000000000" pitchFamily="2" charset="0"/>
                            </a:rPr>
                            <a:t>Negación</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ea typeface="Roboto" panose="02000000000000000000" pitchFamily="2" charset="0"/>
                                  </a:rPr>
                                  <m:t>¬</m:t>
                                </m:r>
                              </m:oMath>
                            </m:oMathPara>
                          </a14:m>
                          <a:endParaRPr lang="es-CO" sz="2400" dirty="0">
                            <a:latin typeface="Roboto" panose="02000000000000000000" pitchFamily="2" charset="0"/>
                            <a:ea typeface="Roboto" panose="02000000000000000000" pitchFamily="2" charset="0"/>
                          </a:endParaRPr>
                        </a:p>
                      </a:txBody>
                      <a:tcPr>
                        <a:solidFill>
                          <a:schemeClr val="accent6">
                            <a:lumMod val="20000"/>
                            <a:lumOff val="80000"/>
                          </a:schemeClr>
                        </a:solidFill>
                      </a:tcPr>
                    </a:tc>
                    <a:tc>
                      <a:txBody>
                        <a:bodyPr/>
                        <a:lstStyle/>
                        <a:p>
                          <a:r>
                            <a:rPr lang="es-CO" sz="2400" dirty="0">
                              <a:latin typeface="Roboto" panose="02000000000000000000" pitchFamily="2" charset="0"/>
                              <a:ea typeface="Roboto" panose="02000000000000000000" pitchFamily="2" charset="0"/>
                            </a:rPr>
                            <a:t>No</a:t>
                          </a:r>
                        </a:p>
                      </a:txBody>
                      <a:tcPr>
                        <a:solidFill>
                          <a:schemeClr val="accent6">
                            <a:lumMod val="20000"/>
                            <a:lumOff val="80000"/>
                          </a:schemeClr>
                        </a:solidFill>
                      </a:tcPr>
                    </a:tc>
                    <a:extLst>
                      <a:ext uri="{0D108BD9-81ED-4DB2-BD59-A6C34878D82A}">
                        <a16:rowId xmlns:a16="http://schemas.microsoft.com/office/drawing/2014/main" val="1805549228"/>
                      </a:ext>
                    </a:extLst>
                  </a:tr>
                  <a:tr h="370840">
                    <a:tc>
                      <a:txBody>
                        <a:bodyPr/>
                        <a:lstStyle/>
                        <a:p>
                          <a:r>
                            <a:rPr lang="es-CO" sz="2400" dirty="0">
                              <a:latin typeface="Roboto" panose="02000000000000000000" pitchFamily="2" charset="0"/>
                              <a:ea typeface="Roboto" panose="02000000000000000000" pitchFamily="2" charset="0"/>
                            </a:rPr>
                            <a:t>Conjunción</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CO" sz="2400" i="1" smtClean="0">
                                    <a:latin typeface="Cambria Math" panose="02040503050406030204" pitchFamily="18" charset="0"/>
                                    <a:ea typeface="Cambria Math" panose="02040503050406030204" pitchFamily="18" charset="0"/>
                                  </a:rPr>
                                  <m:t>∧</m:t>
                                </m:r>
                              </m:oMath>
                            </m:oMathPara>
                          </a14:m>
                          <a:endParaRPr lang="es-CO" sz="2400" dirty="0">
                            <a:latin typeface="Roboto" panose="02000000000000000000" pitchFamily="2" charset="0"/>
                            <a:ea typeface="Roboto" panose="02000000000000000000" pitchFamily="2" charset="0"/>
                          </a:endParaRPr>
                        </a:p>
                      </a:txBody>
                      <a:tcPr>
                        <a:solidFill>
                          <a:schemeClr val="accent6">
                            <a:lumMod val="20000"/>
                            <a:lumOff val="80000"/>
                          </a:schemeClr>
                        </a:solidFill>
                      </a:tcPr>
                    </a:tc>
                    <a:tc>
                      <a:txBody>
                        <a:bodyPr/>
                        <a:lstStyle/>
                        <a:p>
                          <a:r>
                            <a:rPr lang="es-CO" sz="2400" dirty="0">
                              <a:latin typeface="Roboto" panose="02000000000000000000" pitchFamily="2" charset="0"/>
                              <a:ea typeface="Roboto" panose="02000000000000000000" pitchFamily="2" charset="0"/>
                            </a:rPr>
                            <a:t>y / pero</a:t>
                          </a:r>
                        </a:p>
                      </a:txBody>
                      <a:tcPr>
                        <a:solidFill>
                          <a:schemeClr val="accent6">
                            <a:lumMod val="20000"/>
                            <a:lumOff val="80000"/>
                          </a:schemeClr>
                        </a:solidFill>
                      </a:tcPr>
                    </a:tc>
                    <a:extLst>
                      <a:ext uri="{0D108BD9-81ED-4DB2-BD59-A6C34878D82A}">
                        <a16:rowId xmlns:a16="http://schemas.microsoft.com/office/drawing/2014/main" val="2353127006"/>
                      </a:ext>
                    </a:extLst>
                  </a:tr>
                  <a:tr h="370840">
                    <a:tc>
                      <a:txBody>
                        <a:bodyPr/>
                        <a:lstStyle/>
                        <a:p>
                          <a:r>
                            <a:rPr lang="es-CO" sz="2400" dirty="0">
                              <a:latin typeface="Roboto" panose="02000000000000000000" pitchFamily="2" charset="0"/>
                              <a:ea typeface="Roboto" panose="02000000000000000000" pitchFamily="2" charset="0"/>
                            </a:rPr>
                            <a:t>Disyunción, o inclusivo</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ea typeface="Cambria Math" panose="02040503050406030204" pitchFamily="18" charset="0"/>
                                  </a:rPr>
                                  <m:t>∨</m:t>
                                </m:r>
                              </m:oMath>
                            </m:oMathPara>
                          </a14:m>
                          <a:endParaRPr lang="es-CO" sz="2400" dirty="0">
                            <a:latin typeface="Roboto" panose="02000000000000000000" pitchFamily="2" charset="0"/>
                            <a:ea typeface="Roboto" panose="02000000000000000000" pitchFamily="2" charset="0"/>
                          </a:endParaRPr>
                        </a:p>
                      </a:txBody>
                      <a:tcPr>
                        <a:solidFill>
                          <a:schemeClr val="accent6">
                            <a:lumMod val="20000"/>
                            <a:lumOff val="80000"/>
                          </a:schemeClr>
                        </a:solidFill>
                      </a:tcPr>
                    </a:tc>
                    <a:tc>
                      <a:txBody>
                        <a:bodyPr/>
                        <a:lstStyle/>
                        <a:p>
                          <a:r>
                            <a:rPr lang="es-CO" sz="2400" dirty="0">
                              <a:latin typeface="Roboto" panose="02000000000000000000" pitchFamily="2" charset="0"/>
                              <a:ea typeface="Roboto" panose="02000000000000000000" pitchFamily="2" charset="0"/>
                            </a:rPr>
                            <a:t>o</a:t>
                          </a:r>
                        </a:p>
                      </a:txBody>
                      <a:tcPr>
                        <a:solidFill>
                          <a:schemeClr val="accent6">
                            <a:lumMod val="20000"/>
                            <a:lumOff val="80000"/>
                          </a:schemeClr>
                        </a:solidFill>
                      </a:tcPr>
                    </a:tc>
                    <a:extLst>
                      <a:ext uri="{0D108BD9-81ED-4DB2-BD59-A6C34878D82A}">
                        <a16:rowId xmlns:a16="http://schemas.microsoft.com/office/drawing/2014/main" val="1174464090"/>
                      </a:ext>
                    </a:extLst>
                  </a:tr>
                  <a:tr h="370840">
                    <a:tc>
                      <a:txBody>
                        <a:bodyPr/>
                        <a:lstStyle/>
                        <a:p>
                          <a:r>
                            <a:rPr lang="es-CO" sz="2400" dirty="0">
                              <a:latin typeface="Roboto" panose="02000000000000000000" pitchFamily="2" charset="0"/>
                              <a:ea typeface="Roboto" panose="02000000000000000000" pitchFamily="2" charset="0"/>
                            </a:rPr>
                            <a:t>Exclusión, o exclusivo</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ea typeface="Cambria Math" panose="02040503050406030204" pitchFamily="18" charset="0"/>
                                  </a:rPr>
                                  <m:t>⊕</m:t>
                                </m:r>
                              </m:oMath>
                            </m:oMathPara>
                          </a14:m>
                          <a:endParaRPr lang="es-CO" sz="2400" dirty="0">
                            <a:latin typeface="Roboto" panose="02000000000000000000" pitchFamily="2" charset="0"/>
                            <a:ea typeface="Roboto" panose="02000000000000000000" pitchFamily="2" charset="0"/>
                          </a:endParaRPr>
                        </a:p>
                      </a:txBody>
                      <a:tcPr>
                        <a:solidFill>
                          <a:schemeClr val="accent6">
                            <a:lumMod val="20000"/>
                            <a:lumOff val="80000"/>
                          </a:schemeClr>
                        </a:solidFill>
                      </a:tcPr>
                    </a:tc>
                    <a:tc>
                      <a:txBody>
                        <a:bodyPr/>
                        <a:lstStyle/>
                        <a:p>
                          <a:r>
                            <a:rPr lang="es-CO" sz="2400" dirty="0">
                              <a:latin typeface="Roboto" panose="02000000000000000000" pitchFamily="2" charset="0"/>
                              <a:ea typeface="Roboto" panose="02000000000000000000" pitchFamily="2" charset="0"/>
                            </a:rPr>
                            <a:t>o</a:t>
                          </a:r>
                        </a:p>
                      </a:txBody>
                      <a:tcPr>
                        <a:solidFill>
                          <a:schemeClr val="accent6">
                            <a:lumMod val="20000"/>
                            <a:lumOff val="80000"/>
                          </a:schemeClr>
                        </a:solidFill>
                      </a:tcPr>
                    </a:tc>
                    <a:extLst>
                      <a:ext uri="{0D108BD9-81ED-4DB2-BD59-A6C34878D82A}">
                        <a16:rowId xmlns:a16="http://schemas.microsoft.com/office/drawing/2014/main" val="1016003203"/>
                      </a:ext>
                    </a:extLst>
                  </a:tr>
                  <a:tr h="370840">
                    <a:tc>
                      <a:txBody>
                        <a:bodyPr/>
                        <a:lstStyle/>
                        <a:p>
                          <a:r>
                            <a:rPr lang="es-CO" sz="2400" dirty="0">
                              <a:latin typeface="Roboto" panose="02000000000000000000" pitchFamily="2" charset="0"/>
                              <a:ea typeface="Roboto" panose="02000000000000000000" pitchFamily="2" charset="0"/>
                            </a:rPr>
                            <a:t>Implicación, condicional</a:t>
                          </a:r>
                        </a:p>
                      </a:txBody>
                      <a:tcPr/>
                    </a:tc>
                    <a:tc>
                      <a:txBody>
                        <a:bodyPr/>
                        <a:lstStyle/>
                        <a:p>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ea typeface="Cambria Math" panose="02040503050406030204" pitchFamily="18" charset="0"/>
                                  </a:rPr>
                                  <m:t>→</m:t>
                                </m:r>
                              </m:oMath>
                            </m:oMathPara>
                          </a14:m>
                          <a:endParaRPr lang="es-CO" sz="2400" dirty="0">
                            <a:latin typeface="Roboto" panose="02000000000000000000" pitchFamily="2" charset="0"/>
                            <a:ea typeface="Roboto" panose="02000000000000000000" pitchFamily="2" charset="0"/>
                          </a:endParaRPr>
                        </a:p>
                      </a:txBody>
                      <a:tcPr/>
                    </a:tc>
                    <a:tc>
                      <a:txBody>
                        <a:bodyPr/>
                        <a:lstStyle/>
                        <a:p>
                          <a:r>
                            <a:rPr lang="es-CO" sz="2400" dirty="0">
                              <a:latin typeface="Roboto" panose="02000000000000000000" pitchFamily="2" charset="0"/>
                              <a:ea typeface="Roboto" panose="02000000000000000000" pitchFamily="2" charset="0"/>
                            </a:rPr>
                            <a:t>Si … entonces …</a:t>
                          </a:r>
                        </a:p>
                      </a:txBody>
                      <a:tcPr/>
                    </a:tc>
                    <a:extLst>
                      <a:ext uri="{0D108BD9-81ED-4DB2-BD59-A6C34878D82A}">
                        <a16:rowId xmlns:a16="http://schemas.microsoft.com/office/drawing/2014/main" val="2181278308"/>
                      </a:ext>
                    </a:extLst>
                  </a:tr>
                  <a:tr h="370840">
                    <a:tc>
                      <a:txBody>
                        <a:bodyPr/>
                        <a:lstStyle/>
                        <a:p>
                          <a:r>
                            <a:rPr lang="es-CO" sz="2400" dirty="0">
                              <a:latin typeface="Roboto" panose="02000000000000000000" pitchFamily="2" charset="0"/>
                              <a:ea typeface="Roboto" panose="02000000000000000000" pitchFamily="2" charset="0"/>
                            </a:rPr>
                            <a:t>Equivalencia, bicondicional</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CO" sz="2400" i="1" smtClean="0">
                                    <a:latin typeface="Cambria Math" panose="02040503050406030204" pitchFamily="18" charset="0"/>
                                    <a:ea typeface="Cambria Math" panose="02040503050406030204" pitchFamily="18" charset="0"/>
                                  </a:rPr>
                                  <m:t>↔</m:t>
                                </m:r>
                              </m:oMath>
                            </m:oMathPara>
                          </a14:m>
                          <a:endParaRPr lang="es-CO" sz="2400" dirty="0">
                            <a:latin typeface="Roboto" panose="02000000000000000000" pitchFamily="2" charset="0"/>
                            <a:ea typeface="Roboto" panose="02000000000000000000" pitchFamily="2" charset="0"/>
                          </a:endParaRPr>
                        </a:p>
                      </a:txBody>
                      <a:tcPr/>
                    </a:tc>
                    <a:tc>
                      <a:txBody>
                        <a:bodyPr/>
                        <a:lstStyle/>
                        <a:p>
                          <a:r>
                            <a:rPr lang="es-CO" sz="2400" dirty="0">
                              <a:latin typeface="Roboto" panose="02000000000000000000" pitchFamily="2" charset="0"/>
                              <a:ea typeface="Roboto" panose="02000000000000000000" pitchFamily="2" charset="0"/>
                            </a:rPr>
                            <a:t>… si, y solo si …</a:t>
                          </a:r>
                        </a:p>
                      </a:txBody>
                      <a:tcPr/>
                    </a:tc>
                    <a:extLst>
                      <a:ext uri="{0D108BD9-81ED-4DB2-BD59-A6C34878D82A}">
                        <a16:rowId xmlns:a16="http://schemas.microsoft.com/office/drawing/2014/main" val="2121514626"/>
                      </a:ext>
                    </a:extLst>
                  </a:tr>
                </a:tbl>
              </a:graphicData>
            </a:graphic>
          </p:graphicFrame>
        </mc:Choice>
        <mc:Fallback xmlns="">
          <p:graphicFrame>
            <p:nvGraphicFramePr>
              <p:cNvPr id="9" name="Tabla 4">
                <a:extLst>
                  <a:ext uri="{FF2B5EF4-FFF2-40B4-BE49-F238E27FC236}">
                    <a16:creationId xmlns:a16="http://schemas.microsoft.com/office/drawing/2014/main" id="{E9803563-8A92-4E27-B787-BCB33199CA80}"/>
                  </a:ext>
                </a:extLst>
              </p:cNvPr>
              <p:cNvGraphicFramePr>
                <a:graphicFrameLocks noGrp="1"/>
              </p:cNvGraphicFramePr>
              <p:nvPr>
                <p:extLst>
                  <p:ext uri="{D42A27DB-BD31-4B8C-83A1-F6EECF244321}">
                    <p14:modId xmlns:p14="http://schemas.microsoft.com/office/powerpoint/2010/main" val="2605396199"/>
                  </p:ext>
                </p:extLst>
              </p:nvPr>
            </p:nvGraphicFramePr>
            <p:xfrm>
              <a:off x="4234059" y="1683337"/>
              <a:ext cx="7378008" cy="3931920"/>
            </p:xfrm>
            <a:graphic>
              <a:graphicData uri="http://schemas.openxmlformats.org/drawingml/2006/table">
                <a:tbl>
                  <a:tblPr firstRow="1" bandRow="1">
                    <a:tableStyleId>{AD6A3598-7CB8-4345-8D95-17CE05F158A0}</a:tableStyleId>
                  </a:tblPr>
                  <a:tblGrid>
                    <a:gridCol w="3313020">
                      <a:extLst>
                        <a:ext uri="{9D8B030D-6E8A-4147-A177-3AD203B41FA5}">
                          <a16:colId xmlns:a16="http://schemas.microsoft.com/office/drawing/2014/main" val="384604534"/>
                        </a:ext>
                      </a:extLst>
                    </a:gridCol>
                    <a:gridCol w="1375495">
                      <a:extLst>
                        <a:ext uri="{9D8B030D-6E8A-4147-A177-3AD203B41FA5}">
                          <a16:colId xmlns:a16="http://schemas.microsoft.com/office/drawing/2014/main" val="79869298"/>
                        </a:ext>
                      </a:extLst>
                    </a:gridCol>
                    <a:gridCol w="2689493">
                      <a:extLst>
                        <a:ext uri="{9D8B030D-6E8A-4147-A177-3AD203B41FA5}">
                          <a16:colId xmlns:a16="http://schemas.microsoft.com/office/drawing/2014/main" val="1115628222"/>
                        </a:ext>
                      </a:extLst>
                    </a:gridCol>
                  </a:tblGrid>
                  <a:tr h="457200">
                    <a:tc>
                      <a:txBody>
                        <a:bodyPr/>
                        <a:lstStyle/>
                        <a:p>
                          <a:r>
                            <a:rPr lang="es-CO" sz="2400" b="1" dirty="0">
                              <a:latin typeface="Roboto" panose="02000000000000000000" pitchFamily="2" charset="0"/>
                              <a:ea typeface="Roboto" panose="02000000000000000000" pitchFamily="2" charset="0"/>
                            </a:rPr>
                            <a:t>Operador</a:t>
                          </a:r>
                        </a:p>
                      </a:txBody>
                      <a:tcPr/>
                    </a:tc>
                    <a:tc>
                      <a:txBody>
                        <a:bodyPr/>
                        <a:lstStyle/>
                        <a:p>
                          <a:r>
                            <a:rPr lang="es-CO" sz="2400" b="1" dirty="0">
                              <a:latin typeface="Roboto" panose="02000000000000000000" pitchFamily="2" charset="0"/>
                              <a:ea typeface="Roboto" panose="02000000000000000000" pitchFamily="2" charset="0"/>
                            </a:rPr>
                            <a:t>Símbolo</a:t>
                          </a:r>
                        </a:p>
                      </a:txBody>
                      <a:tcPr/>
                    </a:tc>
                    <a:tc>
                      <a:txBody>
                        <a:bodyPr/>
                        <a:lstStyle/>
                        <a:p>
                          <a:r>
                            <a:rPr lang="es-CO" sz="2400" b="1" dirty="0">
                              <a:latin typeface="Roboto" panose="02000000000000000000" pitchFamily="2" charset="0"/>
                              <a:ea typeface="Roboto" panose="02000000000000000000" pitchFamily="2" charset="0"/>
                            </a:rPr>
                            <a:t>Conectivo</a:t>
                          </a:r>
                        </a:p>
                      </a:txBody>
                      <a:tcPr/>
                    </a:tc>
                    <a:extLst>
                      <a:ext uri="{0D108BD9-81ED-4DB2-BD59-A6C34878D82A}">
                        <a16:rowId xmlns:a16="http://schemas.microsoft.com/office/drawing/2014/main" val="113670299"/>
                      </a:ext>
                    </a:extLst>
                  </a:tr>
                  <a:tr h="457200">
                    <a:tc>
                      <a:txBody>
                        <a:bodyPr/>
                        <a:lstStyle/>
                        <a:p>
                          <a:r>
                            <a:rPr lang="es-CO" sz="2400" dirty="0">
                              <a:latin typeface="Roboto" panose="02000000000000000000" pitchFamily="2" charset="0"/>
                              <a:ea typeface="Roboto" panose="02000000000000000000" pitchFamily="2" charset="0"/>
                            </a:rPr>
                            <a:t>Negación</a:t>
                          </a:r>
                        </a:p>
                      </a:txBody>
                      <a:tcPr>
                        <a:solidFill>
                          <a:schemeClr val="accent6">
                            <a:lumMod val="20000"/>
                            <a:lumOff val="80000"/>
                          </a:schemeClr>
                        </a:solidFill>
                      </a:tcPr>
                    </a:tc>
                    <a:tc>
                      <a:txBody>
                        <a:bodyPr/>
                        <a:lstStyle/>
                        <a:p>
                          <a:endParaRPr lang="es-CO"/>
                        </a:p>
                      </a:txBody>
                      <a:tcPr>
                        <a:blipFill>
                          <a:blip r:embed="rId3"/>
                          <a:stretch>
                            <a:fillRect l="-241150" t="-109333" r="-196018" b="-692000"/>
                          </a:stretch>
                        </a:blipFill>
                      </a:tcPr>
                    </a:tc>
                    <a:tc>
                      <a:txBody>
                        <a:bodyPr/>
                        <a:lstStyle/>
                        <a:p>
                          <a:r>
                            <a:rPr lang="es-CO" sz="2400" dirty="0">
                              <a:latin typeface="Roboto" panose="02000000000000000000" pitchFamily="2" charset="0"/>
                              <a:ea typeface="Roboto" panose="02000000000000000000" pitchFamily="2" charset="0"/>
                            </a:rPr>
                            <a:t>No</a:t>
                          </a:r>
                        </a:p>
                      </a:txBody>
                      <a:tcPr>
                        <a:solidFill>
                          <a:schemeClr val="accent6">
                            <a:lumMod val="20000"/>
                            <a:lumOff val="80000"/>
                          </a:schemeClr>
                        </a:solidFill>
                      </a:tcPr>
                    </a:tc>
                    <a:extLst>
                      <a:ext uri="{0D108BD9-81ED-4DB2-BD59-A6C34878D82A}">
                        <a16:rowId xmlns:a16="http://schemas.microsoft.com/office/drawing/2014/main" val="1805549228"/>
                      </a:ext>
                    </a:extLst>
                  </a:tr>
                  <a:tr h="457200">
                    <a:tc>
                      <a:txBody>
                        <a:bodyPr/>
                        <a:lstStyle/>
                        <a:p>
                          <a:r>
                            <a:rPr lang="es-CO" sz="2400" dirty="0">
                              <a:latin typeface="Roboto" panose="02000000000000000000" pitchFamily="2" charset="0"/>
                              <a:ea typeface="Roboto" panose="02000000000000000000" pitchFamily="2" charset="0"/>
                            </a:rPr>
                            <a:t>Conjunción</a:t>
                          </a:r>
                        </a:p>
                      </a:txBody>
                      <a:tcPr>
                        <a:solidFill>
                          <a:schemeClr val="accent6">
                            <a:lumMod val="20000"/>
                            <a:lumOff val="80000"/>
                          </a:schemeClr>
                        </a:solidFill>
                      </a:tcPr>
                    </a:tc>
                    <a:tc>
                      <a:txBody>
                        <a:bodyPr/>
                        <a:lstStyle/>
                        <a:p>
                          <a:endParaRPr lang="es-CO"/>
                        </a:p>
                      </a:txBody>
                      <a:tcPr>
                        <a:blipFill>
                          <a:blip r:embed="rId3"/>
                          <a:stretch>
                            <a:fillRect l="-241150" t="-209333" r="-196018" b="-592000"/>
                          </a:stretch>
                        </a:blipFill>
                      </a:tcPr>
                    </a:tc>
                    <a:tc>
                      <a:txBody>
                        <a:bodyPr/>
                        <a:lstStyle/>
                        <a:p>
                          <a:r>
                            <a:rPr lang="es-CO" sz="2400" dirty="0">
                              <a:latin typeface="Roboto" panose="02000000000000000000" pitchFamily="2" charset="0"/>
                              <a:ea typeface="Roboto" panose="02000000000000000000" pitchFamily="2" charset="0"/>
                            </a:rPr>
                            <a:t>y / pero</a:t>
                          </a:r>
                        </a:p>
                      </a:txBody>
                      <a:tcPr>
                        <a:solidFill>
                          <a:schemeClr val="accent6">
                            <a:lumMod val="20000"/>
                            <a:lumOff val="80000"/>
                          </a:schemeClr>
                        </a:solidFill>
                      </a:tcPr>
                    </a:tc>
                    <a:extLst>
                      <a:ext uri="{0D108BD9-81ED-4DB2-BD59-A6C34878D82A}">
                        <a16:rowId xmlns:a16="http://schemas.microsoft.com/office/drawing/2014/main" val="2353127006"/>
                      </a:ext>
                    </a:extLst>
                  </a:tr>
                  <a:tr h="457200">
                    <a:tc>
                      <a:txBody>
                        <a:bodyPr/>
                        <a:lstStyle/>
                        <a:p>
                          <a:r>
                            <a:rPr lang="es-CO" sz="2400" dirty="0">
                              <a:latin typeface="Roboto" panose="02000000000000000000" pitchFamily="2" charset="0"/>
                              <a:ea typeface="Roboto" panose="02000000000000000000" pitchFamily="2" charset="0"/>
                            </a:rPr>
                            <a:t>Disyunción, o inclusivo</a:t>
                          </a:r>
                        </a:p>
                      </a:txBody>
                      <a:tcPr>
                        <a:solidFill>
                          <a:schemeClr val="accent6">
                            <a:lumMod val="20000"/>
                            <a:lumOff val="80000"/>
                          </a:schemeClr>
                        </a:solidFill>
                      </a:tcPr>
                    </a:tc>
                    <a:tc>
                      <a:txBody>
                        <a:bodyPr/>
                        <a:lstStyle/>
                        <a:p>
                          <a:endParaRPr lang="es-CO"/>
                        </a:p>
                      </a:txBody>
                      <a:tcPr>
                        <a:blipFill>
                          <a:blip r:embed="rId3"/>
                          <a:stretch>
                            <a:fillRect l="-241150" t="-309333" r="-196018" b="-492000"/>
                          </a:stretch>
                        </a:blipFill>
                      </a:tcPr>
                    </a:tc>
                    <a:tc>
                      <a:txBody>
                        <a:bodyPr/>
                        <a:lstStyle/>
                        <a:p>
                          <a:r>
                            <a:rPr lang="es-CO" sz="2400" dirty="0">
                              <a:latin typeface="Roboto" panose="02000000000000000000" pitchFamily="2" charset="0"/>
                              <a:ea typeface="Roboto" panose="02000000000000000000" pitchFamily="2" charset="0"/>
                            </a:rPr>
                            <a:t>o</a:t>
                          </a:r>
                        </a:p>
                      </a:txBody>
                      <a:tcPr>
                        <a:solidFill>
                          <a:schemeClr val="accent6">
                            <a:lumMod val="20000"/>
                            <a:lumOff val="80000"/>
                          </a:schemeClr>
                        </a:solidFill>
                      </a:tcPr>
                    </a:tc>
                    <a:extLst>
                      <a:ext uri="{0D108BD9-81ED-4DB2-BD59-A6C34878D82A}">
                        <a16:rowId xmlns:a16="http://schemas.microsoft.com/office/drawing/2014/main" val="1174464090"/>
                      </a:ext>
                    </a:extLst>
                  </a:tr>
                  <a:tr h="457200">
                    <a:tc>
                      <a:txBody>
                        <a:bodyPr/>
                        <a:lstStyle/>
                        <a:p>
                          <a:r>
                            <a:rPr lang="es-CO" sz="2400" dirty="0">
                              <a:latin typeface="Roboto" panose="02000000000000000000" pitchFamily="2" charset="0"/>
                              <a:ea typeface="Roboto" panose="02000000000000000000" pitchFamily="2" charset="0"/>
                            </a:rPr>
                            <a:t>Exclusión, o exclusivo</a:t>
                          </a:r>
                        </a:p>
                      </a:txBody>
                      <a:tcPr>
                        <a:solidFill>
                          <a:schemeClr val="accent6">
                            <a:lumMod val="20000"/>
                            <a:lumOff val="80000"/>
                          </a:schemeClr>
                        </a:solidFill>
                      </a:tcPr>
                    </a:tc>
                    <a:tc>
                      <a:txBody>
                        <a:bodyPr/>
                        <a:lstStyle/>
                        <a:p>
                          <a:endParaRPr lang="es-CO"/>
                        </a:p>
                      </a:txBody>
                      <a:tcPr>
                        <a:blipFill>
                          <a:blip r:embed="rId3"/>
                          <a:stretch>
                            <a:fillRect l="-241150" t="-403947" r="-196018" b="-385526"/>
                          </a:stretch>
                        </a:blipFill>
                      </a:tcPr>
                    </a:tc>
                    <a:tc>
                      <a:txBody>
                        <a:bodyPr/>
                        <a:lstStyle/>
                        <a:p>
                          <a:r>
                            <a:rPr lang="es-CO" sz="2400" dirty="0">
                              <a:latin typeface="Roboto" panose="02000000000000000000" pitchFamily="2" charset="0"/>
                              <a:ea typeface="Roboto" panose="02000000000000000000" pitchFamily="2" charset="0"/>
                            </a:rPr>
                            <a:t>o</a:t>
                          </a:r>
                        </a:p>
                      </a:txBody>
                      <a:tcPr>
                        <a:solidFill>
                          <a:schemeClr val="accent6">
                            <a:lumMod val="20000"/>
                            <a:lumOff val="80000"/>
                          </a:schemeClr>
                        </a:solidFill>
                      </a:tcPr>
                    </a:tc>
                    <a:extLst>
                      <a:ext uri="{0D108BD9-81ED-4DB2-BD59-A6C34878D82A}">
                        <a16:rowId xmlns:a16="http://schemas.microsoft.com/office/drawing/2014/main" val="1016003203"/>
                      </a:ext>
                    </a:extLst>
                  </a:tr>
                  <a:tr h="822960">
                    <a:tc>
                      <a:txBody>
                        <a:bodyPr/>
                        <a:lstStyle/>
                        <a:p>
                          <a:r>
                            <a:rPr lang="es-CO" sz="2400" dirty="0">
                              <a:latin typeface="Roboto" panose="02000000000000000000" pitchFamily="2" charset="0"/>
                              <a:ea typeface="Roboto" panose="02000000000000000000" pitchFamily="2" charset="0"/>
                            </a:rPr>
                            <a:t>Implicación, condicional</a:t>
                          </a:r>
                        </a:p>
                      </a:txBody>
                      <a:tcPr/>
                    </a:tc>
                    <a:tc>
                      <a:txBody>
                        <a:bodyPr/>
                        <a:lstStyle/>
                        <a:p>
                          <a:endParaRPr lang="es-CO"/>
                        </a:p>
                      </a:txBody>
                      <a:tcPr>
                        <a:blipFill>
                          <a:blip r:embed="rId3"/>
                          <a:stretch>
                            <a:fillRect l="-241150" t="-283704" r="-196018" b="-117037"/>
                          </a:stretch>
                        </a:blipFill>
                      </a:tcPr>
                    </a:tc>
                    <a:tc>
                      <a:txBody>
                        <a:bodyPr/>
                        <a:lstStyle/>
                        <a:p>
                          <a:r>
                            <a:rPr lang="es-CO" sz="2400" dirty="0">
                              <a:latin typeface="Roboto" panose="02000000000000000000" pitchFamily="2" charset="0"/>
                              <a:ea typeface="Roboto" panose="02000000000000000000" pitchFamily="2" charset="0"/>
                            </a:rPr>
                            <a:t>Si … entonces …</a:t>
                          </a:r>
                        </a:p>
                      </a:txBody>
                      <a:tcPr/>
                    </a:tc>
                    <a:extLst>
                      <a:ext uri="{0D108BD9-81ED-4DB2-BD59-A6C34878D82A}">
                        <a16:rowId xmlns:a16="http://schemas.microsoft.com/office/drawing/2014/main" val="2181278308"/>
                      </a:ext>
                    </a:extLst>
                  </a:tr>
                  <a:tr h="822960">
                    <a:tc>
                      <a:txBody>
                        <a:bodyPr/>
                        <a:lstStyle/>
                        <a:p>
                          <a:r>
                            <a:rPr lang="es-CO" sz="2400" dirty="0">
                              <a:latin typeface="Roboto" panose="02000000000000000000" pitchFamily="2" charset="0"/>
                              <a:ea typeface="Roboto" panose="02000000000000000000" pitchFamily="2" charset="0"/>
                            </a:rPr>
                            <a:t>Equivalencia, bicondicional</a:t>
                          </a:r>
                        </a:p>
                      </a:txBody>
                      <a:tcPr/>
                    </a:tc>
                    <a:tc>
                      <a:txBody>
                        <a:bodyPr/>
                        <a:lstStyle/>
                        <a:p>
                          <a:endParaRPr lang="es-CO"/>
                        </a:p>
                      </a:txBody>
                      <a:tcPr>
                        <a:blipFill>
                          <a:blip r:embed="rId3"/>
                          <a:stretch>
                            <a:fillRect l="-241150" t="-383704" r="-196018" b="-17037"/>
                          </a:stretch>
                        </a:blipFill>
                      </a:tcPr>
                    </a:tc>
                    <a:tc>
                      <a:txBody>
                        <a:bodyPr/>
                        <a:lstStyle/>
                        <a:p>
                          <a:r>
                            <a:rPr lang="es-CO" sz="2400" dirty="0">
                              <a:latin typeface="Roboto" panose="02000000000000000000" pitchFamily="2" charset="0"/>
                              <a:ea typeface="Roboto" panose="02000000000000000000" pitchFamily="2" charset="0"/>
                            </a:rPr>
                            <a:t>… si, y solo si …</a:t>
                          </a:r>
                        </a:p>
                      </a:txBody>
                      <a:tcPr/>
                    </a:tc>
                    <a:extLst>
                      <a:ext uri="{0D108BD9-81ED-4DB2-BD59-A6C34878D82A}">
                        <a16:rowId xmlns:a16="http://schemas.microsoft.com/office/drawing/2014/main" val="2121514626"/>
                      </a:ext>
                    </a:extLst>
                  </a:tr>
                </a:tbl>
              </a:graphicData>
            </a:graphic>
          </p:graphicFrame>
        </mc:Fallback>
      </mc:AlternateContent>
    </p:spTree>
    <p:extLst>
      <p:ext uri="{BB962C8B-B14F-4D97-AF65-F5344CB8AC3E}">
        <p14:creationId xmlns:p14="http://schemas.microsoft.com/office/powerpoint/2010/main" val="22176543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7"/>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Conectores lógicos – Parte I</a:t>
            </a:r>
            <a:endParaRPr dirty="0"/>
          </a:p>
        </p:txBody>
      </p:sp>
      <p:sp>
        <p:nvSpPr>
          <p:cNvPr id="24" name="CuadroTexto 23">
            <a:extLst>
              <a:ext uri="{FF2B5EF4-FFF2-40B4-BE49-F238E27FC236}">
                <a16:creationId xmlns:a16="http://schemas.microsoft.com/office/drawing/2014/main" id="{56528687-85B1-4CEE-A444-E2F774570C64}"/>
              </a:ext>
            </a:extLst>
          </p:cNvPr>
          <p:cNvSpPr txBox="1"/>
          <p:nvPr/>
        </p:nvSpPr>
        <p:spPr>
          <a:xfrm>
            <a:off x="916649" y="953656"/>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Negación (No = Not)</a:t>
            </a:r>
          </a:p>
        </p:txBody>
      </p:sp>
      <p:sp>
        <p:nvSpPr>
          <p:cNvPr id="28" name="CuadroTexto 27">
            <a:extLst>
              <a:ext uri="{FF2B5EF4-FFF2-40B4-BE49-F238E27FC236}">
                <a16:creationId xmlns:a16="http://schemas.microsoft.com/office/drawing/2014/main" id="{36E66917-BCE6-4B33-9C33-49BD726FAFE5}"/>
              </a:ext>
            </a:extLst>
          </p:cNvPr>
          <p:cNvSpPr txBox="1"/>
          <p:nvPr/>
        </p:nvSpPr>
        <p:spPr>
          <a:xfrm>
            <a:off x="916648" y="1537981"/>
            <a:ext cx="11044292" cy="1107996"/>
          </a:xfrm>
          <a:prstGeom prst="rect">
            <a:avLst/>
          </a:prstGeom>
          <a:noFill/>
        </p:spPr>
        <p:txBody>
          <a:bodyPr wrap="square" rtlCol="0">
            <a:spAutoFit/>
          </a:bodyPr>
          <a:lstStyle/>
          <a:p>
            <a:pPr marL="342900" indent="-342900">
              <a:buFont typeface="Arial" panose="020B0604020202020204" pitchFamily="34" charset="0"/>
              <a:buChar char="•"/>
            </a:pPr>
            <a:r>
              <a:rPr lang="es-MX" sz="2200" dirty="0">
                <a:latin typeface="Roboto" panose="02000000000000000000" pitchFamily="2" charset="0"/>
                <a:ea typeface="Roboto" panose="02000000000000000000" pitchFamily="2" charset="0"/>
              </a:rPr>
              <a:t>La negación (</a:t>
            </a:r>
            <a:r>
              <a:rPr lang="es-MX" sz="2200" b="1" i="1" dirty="0">
                <a:latin typeface="Roboto" panose="02000000000000000000" pitchFamily="2" charset="0"/>
                <a:ea typeface="Roboto" panose="02000000000000000000" pitchFamily="2" charset="0"/>
              </a:rPr>
              <a:t>~p</a:t>
            </a:r>
            <a:r>
              <a:rPr lang="es-MX" sz="2200" dirty="0">
                <a:latin typeface="Roboto" panose="02000000000000000000" pitchFamily="2" charset="0"/>
                <a:ea typeface="Roboto" panose="02000000000000000000" pitchFamily="2" charset="0"/>
              </a:rPr>
              <a:t>) de un enunciado lógico (proposición </a:t>
            </a:r>
            <a:r>
              <a:rPr lang="es-MX" sz="2200" b="1" i="1" dirty="0">
                <a:latin typeface="Roboto" panose="02000000000000000000" pitchFamily="2" charset="0"/>
                <a:ea typeface="Roboto" panose="02000000000000000000" pitchFamily="2" charset="0"/>
              </a:rPr>
              <a:t>p</a:t>
            </a:r>
            <a:r>
              <a:rPr lang="es-MX" sz="2200" dirty="0">
                <a:latin typeface="Roboto" panose="02000000000000000000" pitchFamily="2" charset="0"/>
                <a:ea typeface="Roboto" panose="02000000000000000000" pitchFamily="2" charset="0"/>
              </a:rPr>
              <a:t>) tiene el valor de verdad opuesto al del enunciado original. Si el enunciado original es falso (</a:t>
            </a:r>
            <a:r>
              <a:rPr lang="es-MX" sz="2200" b="1" dirty="0">
                <a:latin typeface="Roboto" panose="02000000000000000000" pitchFamily="2" charset="0"/>
                <a:ea typeface="Roboto" panose="02000000000000000000" pitchFamily="2" charset="0"/>
              </a:rPr>
              <a:t>F</a:t>
            </a:r>
            <a:r>
              <a:rPr lang="es-MX" sz="2200" dirty="0">
                <a:latin typeface="Roboto" panose="02000000000000000000" pitchFamily="2" charset="0"/>
                <a:ea typeface="Roboto" panose="02000000000000000000" pitchFamily="2" charset="0"/>
              </a:rPr>
              <a:t>), su negación es verdadera (</a:t>
            </a:r>
            <a:r>
              <a:rPr lang="es-MX" sz="2200" b="1" dirty="0">
                <a:latin typeface="Roboto" panose="02000000000000000000" pitchFamily="2" charset="0"/>
                <a:ea typeface="Roboto" panose="02000000000000000000" pitchFamily="2" charset="0"/>
              </a:rPr>
              <a:t>V</a:t>
            </a:r>
            <a:r>
              <a:rPr lang="es-MX" sz="2200" dirty="0">
                <a:latin typeface="Roboto" panose="02000000000000000000" pitchFamily="2" charset="0"/>
                <a:ea typeface="Roboto" panose="02000000000000000000" pitchFamily="2" charset="0"/>
              </a:rPr>
              <a:t>), y si el enunciado original es verdadero (</a:t>
            </a:r>
            <a:r>
              <a:rPr lang="es-MX" sz="2200" b="1" dirty="0">
                <a:latin typeface="Roboto" panose="02000000000000000000" pitchFamily="2" charset="0"/>
                <a:ea typeface="Roboto" panose="02000000000000000000" pitchFamily="2" charset="0"/>
              </a:rPr>
              <a:t>V</a:t>
            </a:r>
            <a:r>
              <a:rPr lang="es-MX" sz="2200" dirty="0">
                <a:latin typeface="Roboto" panose="02000000000000000000" pitchFamily="2" charset="0"/>
                <a:ea typeface="Roboto" panose="02000000000000000000" pitchFamily="2" charset="0"/>
              </a:rPr>
              <a:t>), su negación es falsa (</a:t>
            </a:r>
            <a:r>
              <a:rPr lang="es-MX" sz="2200" b="1" dirty="0">
                <a:latin typeface="Roboto" panose="02000000000000000000" pitchFamily="2" charset="0"/>
                <a:ea typeface="Roboto" panose="02000000000000000000" pitchFamily="2" charset="0"/>
              </a:rPr>
              <a:t>F</a:t>
            </a:r>
            <a:r>
              <a:rPr lang="es-MX" sz="2200" dirty="0">
                <a:latin typeface="Roboto" panose="02000000000000000000" pitchFamily="2" charset="0"/>
                <a:ea typeface="Roboto" panose="02000000000000000000" pitchFamily="2" charset="0"/>
              </a:rPr>
              <a:t>)</a:t>
            </a:r>
          </a:p>
        </p:txBody>
      </p:sp>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68151F48-97C0-4449-8424-03E0A12AFA57}"/>
                  </a:ext>
                </a:extLst>
              </p:cNvPr>
              <p:cNvSpPr txBox="1"/>
              <p:nvPr/>
            </p:nvSpPr>
            <p:spPr>
              <a:xfrm>
                <a:off x="5256467" y="2860030"/>
                <a:ext cx="5716333" cy="1137940"/>
              </a:xfrm>
              <a:prstGeom prst="rect">
                <a:avLst/>
              </a:prstGeom>
              <a:noFill/>
            </p:spPr>
            <p:txBody>
              <a:bodyPr wrap="square" rtlCol="0">
                <a:spAutoFit/>
              </a:bodyPr>
              <a:lstStyle/>
              <a:p>
                <a:pPr marL="342900" indent="-342900">
                  <a:buFont typeface="Arial" panose="020B0604020202020204" pitchFamily="34" charset="0"/>
                  <a:buChar char="•"/>
                </a:pPr>
                <a:r>
                  <a:rPr lang="es-MX" sz="2200" b="1" dirty="0">
                    <a:latin typeface="Roboto" panose="02000000000000000000" pitchFamily="2" charset="0"/>
                    <a:ea typeface="Roboto" panose="02000000000000000000" pitchFamily="2" charset="0"/>
                  </a:rPr>
                  <a:t>Símbolos de la negación</a:t>
                </a:r>
                <a:r>
                  <a:rPr lang="es-MX" sz="2200" dirty="0">
                    <a:latin typeface="Roboto" panose="02000000000000000000" pitchFamily="2" charset="0"/>
                    <a:ea typeface="Roboto" panose="02000000000000000000" pitchFamily="2" charset="0"/>
                  </a:rPr>
                  <a:t>: </a:t>
                </a:r>
                <a14:m>
                  <m:oMath xmlns:m="http://schemas.openxmlformats.org/officeDocument/2006/math">
                    <m:r>
                      <a:rPr lang="es-MX" sz="2200" b="0" i="1" smtClean="0">
                        <a:latin typeface="Cambria Math" panose="02040503050406030204" pitchFamily="18" charset="0"/>
                        <a:ea typeface="Roboto" panose="02000000000000000000" pitchFamily="2" charset="0"/>
                      </a:rPr>
                      <m:t>~</m:t>
                    </m:r>
                  </m:oMath>
                </a14:m>
                <a:r>
                  <a:rPr lang="es-MX" sz="2200" dirty="0">
                    <a:latin typeface="Roboto" panose="02000000000000000000" pitchFamily="2" charset="0"/>
                    <a:ea typeface="Roboto" panose="02000000000000000000" pitchFamily="2" charset="0"/>
                  </a:rPr>
                  <a:t>, </a:t>
                </a:r>
                <a14:m>
                  <m:oMath xmlns:m="http://schemas.openxmlformats.org/officeDocument/2006/math">
                    <m:r>
                      <a:rPr lang="es-MX" sz="2200" i="1" smtClean="0">
                        <a:latin typeface="Cambria Math" panose="02040503050406030204" pitchFamily="18" charset="0"/>
                        <a:ea typeface="Cambria Math" panose="02040503050406030204" pitchFamily="18" charset="0"/>
                      </a:rPr>
                      <m:t>¬</m:t>
                    </m:r>
                  </m:oMath>
                </a14:m>
                <a:r>
                  <a:rPr lang="es-MX" sz="2200" dirty="0">
                    <a:latin typeface="Roboto" panose="02000000000000000000" pitchFamily="2" charset="0"/>
                    <a:ea typeface="Roboto" panose="02000000000000000000" pitchFamily="2" charset="0"/>
                  </a:rPr>
                  <a:t>, </a:t>
                </a:r>
                <a14:m>
                  <m:oMath xmlns:m="http://schemas.openxmlformats.org/officeDocument/2006/math">
                    <m:sSup>
                      <m:sSupPr>
                        <m:ctrlPr>
                          <a:rPr lang="es-MX" sz="2200" b="0" i="1" dirty="0" smtClean="0">
                            <a:latin typeface="Cambria Math" panose="02040503050406030204" pitchFamily="18" charset="0"/>
                            <a:ea typeface="Roboto" panose="02000000000000000000" pitchFamily="2" charset="0"/>
                          </a:rPr>
                        </m:ctrlPr>
                      </m:sSupPr>
                      <m:e/>
                      <m:sup>
                        <m:r>
                          <a:rPr lang="es-MX" sz="2200" b="0" i="1" dirty="0" smtClean="0">
                            <a:latin typeface="Cambria Math" panose="02040503050406030204" pitchFamily="18" charset="0"/>
                            <a:ea typeface="Roboto" panose="02000000000000000000" pitchFamily="2" charset="0"/>
                          </a:rPr>
                          <m:t>′</m:t>
                        </m:r>
                      </m:sup>
                    </m:sSup>
                  </m:oMath>
                </a14:m>
                <a:r>
                  <a:rPr lang="es-MX" sz="2200" dirty="0">
                    <a:latin typeface="Roboto" panose="02000000000000000000" pitchFamily="2" charset="0"/>
                    <a:ea typeface="Roboto" panose="02000000000000000000" pitchFamily="2" charset="0"/>
                  </a:rPr>
                  <a:t>, </a:t>
                </a:r>
                <a14:m>
                  <m:oMath xmlns:m="http://schemas.openxmlformats.org/officeDocument/2006/math">
                    <m:acc>
                      <m:accPr>
                        <m:chr m:val="̅"/>
                        <m:ctrlPr>
                          <a:rPr lang="es-MX" sz="2200" i="1" smtClean="0">
                            <a:latin typeface="Cambria Math" panose="02040503050406030204" pitchFamily="18" charset="0"/>
                            <a:ea typeface="Roboto" panose="02000000000000000000" pitchFamily="2" charset="0"/>
                          </a:rPr>
                        </m:ctrlPr>
                      </m:accPr>
                      <m:e/>
                    </m:acc>
                  </m:oMath>
                </a14:m>
                <a:r>
                  <a:rPr lang="es-MX" sz="2200" dirty="0">
                    <a:latin typeface="Roboto" panose="02000000000000000000" pitchFamily="2" charset="0"/>
                    <a:ea typeface="Roboto" panose="02000000000000000000" pitchFamily="2" charset="0"/>
                  </a:rPr>
                  <a:t> </a:t>
                </a:r>
              </a:p>
              <a:p>
                <a:pPr marL="342900" indent="-342900">
                  <a:buFont typeface="Arial" panose="020B0604020202020204" pitchFamily="34" charset="0"/>
                  <a:buChar char="•"/>
                </a:pPr>
                <a:r>
                  <a:rPr lang="es-MX" sz="2200" dirty="0">
                    <a:ea typeface="Cambria Math" panose="02040503050406030204" pitchFamily="18" charset="0"/>
                  </a:rPr>
                  <a:t>Negar una negación es lo mismo que afirmar: </a:t>
                </a:r>
                <a14:m>
                  <m:oMath xmlns:m="http://schemas.openxmlformats.org/officeDocument/2006/math">
                    <m:r>
                      <a:rPr lang="es-MX" sz="2200" i="1" smtClean="0">
                        <a:latin typeface="Cambria Math" panose="02040503050406030204" pitchFamily="18" charset="0"/>
                        <a:ea typeface="Cambria Math" panose="02040503050406030204" pitchFamily="18" charset="0"/>
                      </a:rPr>
                      <m:t>¬</m:t>
                    </m:r>
                    <m:d>
                      <m:dPr>
                        <m:ctrlPr>
                          <a:rPr lang="es-MX" sz="2200" b="0" i="1" smtClean="0">
                            <a:latin typeface="Cambria Math" panose="02040503050406030204" pitchFamily="18" charset="0"/>
                            <a:ea typeface="Cambria Math" panose="02040503050406030204" pitchFamily="18" charset="0"/>
                          </a:rPr>
                        </m:ctrlPr>
                      </m:dPr>
                      <m:e>
                        <m:r>
                          <a:rPr lang="es-MX" sz="2200" i="1">
                            <a:latin typeface="Cambria Math" panose="02040503050406030204" pitchFamily="18" charset="0"/>
                            <a:ea typeface="Cambria Math" panose="02040503050406030204" pitchFamily="18" charset="0"/>
                          </a:rPr>
                          <m:t>¬</m:t>
                        </m:r>
                        <m:r>
                          <a:rPr lang="es-MX" sz="2200" b="0" i="1" smtClean="0">
                            <a:latin typeface="Cambria Math" panose="02040503050406030204" pitchFamily="18" charset="0"/>
                            <a:ea typeface="Cambria Math" panose="02040503050406030204" pitchFamily="18" charset="0"/>
                          </a:rPr>
                          <m:t>𝑝</m:t>
                        </m:r>
                      </m:e>
                    </m:d>
                    <m:r>
                      <a:rPr lang="es-MX" sz="2200" b="0" i="1" smtClean="0">
                        <a:latin typeface="Cambria Math" panose="02040503050406030204" pitchFamily="18" charset="0"/>
                        <a:ea typeface="Cambria Math" panose="02040503050406030204" pitchFamily="18" charset="0"/>
                      </a:rPr>
                      <m:t>=</m:t>
                    </m:r>
                    <m:r>
                      <a:rPr lang="es-MX" sz="2200" b="0" i="1" smtClean="0">
                        <a:latin typeface="Cambria Math" panose="02040503050406030204" pitchFamily="18" charset="0"/>
                        <a:ea typeface="Cambria Math" panose="02040503050406030204" pitchFamily="18" charset="0"/>
                      </a:rPr>
                      <m:t>𝑝</m:t>
                    </m:r>
                  </m:oMath>
                </a14:m>
                <a:endParaRPr lang="es-MX" sz="2200" i="1" dirty="0">
                  <a:latin typeface="Roboto" panose="02000000000000000000" pitchFamily="2" charset="0"/>
                  <a:ea typeface="Roboto" panose="02000000000000000000" pitchFamily="2" charset="0"/>
                </a:endParaRPr>
              </a:p>
            </p:txBody>
          </p:sp>
        </mc:Choice>
        <mc:Fallback xmlns="">
          <p:sp>
            <p:nvSpPr>
              <p:cNvPr id="29" name="CuadroTexto 28">
                <a:extLst>
                  <a:ext uri="{FF2B5EF4-FFF2-40B4-BE49-F238E27FC236}">
                    <a16:creationId xmlns:a16="http://schemas.microsoft.com/office/drawing/2014/main" id="{68151F48-97C0-4449-8424-03E0A12AFA57}"/>
                  </a:ext>
                </a:extLst>
              </p:cNvPr>
              <p:cNvSpPr txBox="1">
                <a:spLocks noRot="1" noChangeAspect="1" noMove="1" noResize="1" noEditPoints="1" noAdjustHandles="1" noChangeArrowheads="1" noChangeShapeType="1" noTextEdit="1"/>
              </p:cNvSpPr>
              <p:nvPr/>
            </p:nvSpPr>
            <p:spPr>
              <a:xfrm>
                <a:off x="5256467" y="2860030"/>
                <a:ext cx="5716333" cy="1137940"/>
              </a:xfrm>
              <a:prstGeom prst="rect">
                <a:avLst/>
              </a:prstGeom>
              <a:blipFill>
                <a:blip r:embed="rId3"/>
                <a:stretch>
                  <a:fillRect l="-1173" t="-535" b="-1016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30" name="Tabla 4">
                <a:extLst>
                  <a:ext uri="{FF2B5EF4-FFF2-40B4-BE49-F238E27FC236}">
                    <a16:creationId xmlns:a16="http://schemas.microsoft.com/office/drawing/2014/main" id="{EA3587E2-F084-4B2B-9023-5CAB042ABEAC}"/>
                  </a:ext>
                </a:extLst>
              </p:cNvPr>
              <p:cNvGraphicFramePr>
                <a:graphicFrameLocks noGrp="1"/>
              </p:cNvGraphicFramePr>
              <p:nvPr/>
            </p:nvGraphicFramePr>
            <p:xfrm>
              <a:off x="2226627" y="2839767"/>
              <a:ext cx="2602514" cy="1280160"/>
            </p:xfrm>
            <a:graphic>
              <a:graphicData uri="http://schemas.openxmlformats.org/drawingml/2006/table">
                <a:tbl>
                  <a:tblPr firstRow="1" bandRow="1">
                    <a:tableStyleId>{AD6A3598-7CB8-4345-8D95-17CE05F158A0}</a:tableStyleId>
                  </a:tblPr>
                  <a:tblGrid>
                    <a:gridCol w="1301257">
                      <a:extLst>
                        <a:ext uri="{9D8B030D-6E8A-4147-A177-3AD203B41FA5}">
                          <a16:colId xmlns:a16="http://schemas.microsoft.com/office/drawing/2014/main" val="384604534"/>
                        </a:ext>
                      </a:extLst>
                    </a:gridCol>
                    <a:gridCol w="1301257">
                      <a:extLst>
                        <a:ext uri="{9D8B030D-6E8A-4147-A177-3AD203B41FA5}">
                          <a16:colId xmlns:a16="http://schemas.microsoft.com/office/drawing/2014/main" val="79869298"/>
                        </a:ext>
                      </a:extLst>
                    </a:gridCol>
                  </a:tblGrid>
                  <a:tr h="182795">
                    <a:tc>
                      <a:txBody>
                        <a:bodyPr/>
                        <a:lstStyle/>
                        <a:p>
                          <a:pPr/>
                          <a14:m>
                            <m:oMathPara xmlns:m="http://schemas.openxmlformats.org/officeDocument/2006/math">
                              <m:oMathParaPr>
                                <m:jc m:val="centerGroup"/>
                              </m:oMathParaPr>
                              <m:oMath xmlns:m="http://schemas.openxmlformats.org/officeDocument/2006/math">
                                <m:r>
                                  <a:rPr lang="es-MX" sz="2200" b="1" i="1" smtClean="0">
                                    <a:latin typeface="Cambria Math" panose="02040503050406030204" pitchFamily="18" charset="0"/>
                                    <a:ea typeface="Roboto" panose="02000000000000000000" pitchFamily="2" charset="0"/>
                                  </a:rPr>
                                  <m:t>𝒑</m:t>
                                </m:r>
                              </m:oMath>
                            </m:oMathPara>
                          </a14:m>
                          <a:endParaRPr lang="es-CO" sz="2200" b="1"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2200" b="1" i="1" smtClean="0">
                                    <a:latin typeface="Cambria Math" panose="02040503050406030204" pitchFamily="18" charset="0"/>
                                    <a:ea typeface="Roboto" panose="02000000000000000000" pitchFamily="2" charset="0"/>
                                  </a:rPr>
                                  <m:t>¬</m:t>
                                </m:r>
                                <m:r>
                                  <a:rPr lang="es-MX" sz="2200" b="1" i="1" smtClean="0">
                                    <a:latin typeface="Cambria Math" panose="02040503050406030204" pitchFamily="18" charset="0"/>
                                    <a:ea typeface="Roboto" panose="02000000000000000000" pitchFamily="2" charset="0"/>
                                  </a:rPr>
                                  <m:t>𝒑</m:t>
                                </m:r>
                              </m:oMath>
                            </m:oMathPara>
                          </a14:m>
                          <a:endParaRPr lang="es-CO" sz="2200" b="1"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13670299"/>
                      </a:ext>
                    </a:extLst>
                  </a:tr>
                  <a:tr h="18279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200" b="0" i="1" smtClean="0">
                                    <a:latin typeface="Cambria Math" panose="02040503050406030204" pitchFamily="18" charset="0"/>
                                    <a:ea typeface="Roboto" panose="02000000000000000000" pitchFamily="2" charset="0"/>
                                  </a:rPr>
                                  <m:t>𝐹</m:t>
                                </m:r>
                              </m:oMath>
                            </m:oMathPara>
                          </a14:m>
                          <a:endParaRPr lang="es-CO" sz="2200"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2200" b="0" i="1" smtClean="0">
                                    <a:latin typeface="Cambria Math" panose="02040503050406030204" pitchFamily="18" charset="0"/>
                                    <a:ea typeface="Roboto" panose="02000000000000000000" pitchFamily="2" charset="0"/>
                                  </a:rPr>
                                  <m:t>𝑉</m:t>
                                </m:r>
                              </m:oMath>
                            </m:oMathPara>
                          </a14:m>
                          <a:endParaRPr lang="es-CO" sz="22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805549228"/>
                      </a:ext>
                    </a:extLst>
                  </a:tr>
                  <a:tr h="182795">
                    <a:tc>
                      <a:txBody>
                        <a:bodyPr/>
                        <a:lstStyle/>
                        <a:p>
                          <a:pPr/>
                          <a14:m>
                            <m:oMathPara xmlns:m="http://schemas.openxmlformats.org/officeDocument/2006/math">
                              <m:oMathParaPr>
                                <m:jc m:val="centerGroup"/>
                              </m:oMathParaPr>
                              <m:oMath xmlns:m="http://schemas.openxmlformats.org/officeDocument/2006/math">
                                <m:r>
                                  <a:rPr lang="es-MX" sz="2200" b="0" i="1" smtClean="0">
                                    <a:latin typeface="Cambria Math" panose="02040503050406030204" pitchFamily="18" charset="0"/>
                                    <a:ea typeface="Roboto" panose="02000000000000000000" pitchFamily="2" charset="0"/>
                                  </a:rPr>
                                  <m:t>𝑉</m:t>
                                </m:r>
                              </m:oMath>
                            </m:oMathPara>
                          </a14:m>
                          <a:endParaRPr lang="es-CO" sz="22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200" b="0" i="1" smtClean="0">
                                    <a:latin typeface="Cambria Math" panose="02040503050406030204" pitchFamily="18" charset="0"/>
                                    <a:ea typeface="Cambria Math" panose="02040503050406030204" pitchFamily="18" charset="0"/>
                                  </a:rPr>
                                  <m:t>𝐹</m:t>
                                </m:r>
                              </m:oMath>
                            </m:oMathPara>
                          </a14:m>
                          <a:endParaRPr lang="es-CO" sz="22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353127006"/>
                      </a:ext>
                    </a:extLst>
                  </a:tr>
                </a:tbl>
              </a:graphicData>
            </a:graphic>
          </p:graphicFrame>
        </mc:Choice>
        <mc:Fallback xmlns="">
          <p:graphicFrame>
            <p:nvGraphicFramePr>
              <p:cNvPr id="30" name="Tabla 4">
                <a:extLst>
                  <a:ext uri="{FF2B5EF4-FFF2-40B4-BE49-F238E27FC236}">
                    <a16:creationId xmlns:a16="http://schemas.microsoft.com/office/drawing/2014/main" id="{EA3587E2-F084-4B2B-9023-5CAB042ABEAC}"/>
                  </a:ext>
                </a:extLst>
              </p:cNvPr>
              <p:cNvGraphicFramePr>
                <a:graphicFrameLocks noGrp="1"/>
              </p:cNvGraphicFramePr>
              <p:nvPr/>
            </p:nvGraphicFramePr>
            <p:xfrm>
              <a:off x="2226627" y="2839767"/>
              <a:ext cx="2602514" cy="1280160"/>
            </p:xfrm>
            <a:graphic>
              <a:graphicData uri="http://schemas.openxmlformats.org/drawingml/2006/table">
                <a:tbl>
                  <a:tblPr firstRow="1" bandRow="1">
                    <a:tableStyleId>{AD6A3598-7CB8-4345-8D95-17CE05F158A0}</a:tableStyleId>
                  </a:tblPr>
                  <a:tblGrid>
                    <a:gridCol w="1301257">
                      <a:extLst>
                        <a:ext uri="{9D8B030D-6E8A-4147-A177-3AD203B41FA5}">
                          <a16:colId xmlns:a16="http://schemas.microsoft.com/office/drawing/2014/main" val="384604534"/>
                        </a:ext>
                      </a:extLst>
                    </a:gridCol>
                    <a:gridCol w="1301257">
                      <a:extLst>
                        <a:ext uri="{9D8B030D-6E8A-4147-A177-3AD203B41FA5}">
                          <a16:colId xmlns:a16="http://schemas.microsoft.com/office/drawing/2014/main" val="79869298"/>
                        </a:ext>
                      </a:extLst>
                    </a:gridCol>
                  </a:tblGrid>
                  <a:tr h="426720">
                    <a:tc>
                      <a:txBody>
                        <a:bodyPr/>
                        <a:lstStyle/>
                        <a:p>
                          <a:endParaRPr lang="es-CO"/>
                        </a:p>
                      </a:txBody>
                      <a:tcPr>
                        <a:blipFill>
                          <a:blip r:embed="rId4"/>
                          <a:stretch>
                            <a:fillRect l="-467" r="-100467" b="-204286"/>
                          </a:stretch>
                        </a:blipFill>
                      </a:tcPr>
                    </a:tc>
                    <a:tc>
                      <a:txBody>
                        <a:bodyPr/>
                        <a:lstStyle/>
                        <a:p>
                          <a:endParaRPr lang="es-CO"/>
                        </a:p>
                      </a:txBody>
                      <a:tcPr>
                        <a:blipFill>
                          <a:blip r:embed="rId4"/>
                          <a:stretch>
                            <a:fillRect l="-100467" r="-467" b="-204286"/>
                          </a:stretch>
                        </a:blipFill>
                      </a:tcPr>
                    </a:tc>
                    <a:extLst>
                      <a:ext uri="{0D108BD9-81ED-4DB2-BD59-A6C34878D82A}">
                        <a16:rowId xmlns:a16="http://schemas.microsoft.com/office/drawing/2014/main" val="113670299"/>
                      </a:ext>
                    </a:extLst>
                  </a:tr>
                  <a:tr h="426720">
                    <a:tc>
                      <a:txBody>
                        <a:bodyPr/>
                        <a:lstStyle/>
                        <a:p>
                          <a:endParaRPr lang="es-CO"/>
                        </a:p>
                      </a:txBody>
                      <a:tcPr>
                        <a:blipFill>
                          <a:blip r:embed="rId4"/>
                          <a:stretch>
                            <a:fillRect l="-467" t="-98592" r="-100467" b="-101408"/>
                          </a:stretch>
                        </a:blipFill>
                      </a:tcPr>
                    </a:tc>
                    <a:tc>
                      <a:txBody>
                        <a:bodyPr/>
                        <a:lstStyle/>
                        <a:p>
                          <a:endParaRPr lang="es-CO"/>
                        </a:p>
                      </a:txBody>
                      <a:tcPr>
                        <a:blipFill>
                          <a:blip r:embed="rId4"/>
                          <a:stretch>
                            <a:fillRect l="-100467" t="-98592" r="-467" b="-101408"/>
                          </a:stretch>
                        </a:blipFill>
                      </a:tcPr>
                    </a:tc>
                    <a:extLst>
                      <a:ext uri="{0D108BD9-81ED-4DB2-BD59-A6C34878D82A}">
                        <a16:rowId xmlns:a16="http://schemas.microsoft.com/office/drawing/2014/main" val="1805549228"/>
                      </a:ext>
                    </a:extLst>
                  </a:tr>
                  <a:tr h="426720">
                    <a:tc>
                      <a:txBody>
                        <a:bodyPr/>
                        <a:lstStyle/>
                        <a:p>
                          <a:endParaRPr lang="es-CO"/>
                        </a:p>
                      </a:txBody>
                      <a:tcPr>
                        <a:blipFill>
                          <a:blip r:embed="rId4"/>
                          <a:stretch>
                            <a:fillRect l="-467" t="-201429" r="-100467" b="-2857"/>
                          </a:stretch>
                        </a:blipFill>
                      </a:tcPr>
                    </a:tc>
                    <a:tc>
                      <a:txBody>
                        <a:bodyPr/>
                        <a:lstStyle/>
                        <a:p>
                          <a:endParaRPr lang="es-CO"/>
                        </a:p>
                      </a:txBody>
                      <a:tcPr>
                        <a:blipFill>
                          <a:blip r:embed="rId4"/>
                          <a:stretch>
                            <a:fillRect l="-100467" t="-201429" r="-467" b="-2857"/>
                          </a:stretch>
                        </a:blipFill>
                      </a:tcPr>
                    </a:tc>
                    <a:extLst>
                      <a:ext uri="{0D108BD9-81ED-4DB2-BD59-A6C34878D82A}">
                        <a16:rowId xmlns:a16="http://schemas.microsoft.com/office/drawing/2014/main" val="2353127006"/>
                      </a:ext>
                    </a:extLst>
                  </a:tr>
                </a:tbl>
              </a:graphicData>
            </a:graphic>
          </p:graphicFrame>
        </mc:Fallback>
      </mc:AlternateContent>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D8A675CB-9C36-4919-8017-F7F0B2897F57}"/>
                  </a:ext>
                </a:extLst>
              </p:cNvPr>
              <p:cNvSpPr txBox="1"/>
              <p:nvPr/>
            </p:nvSpPr>
            <p:spPr>
              <a:xfrm>
                <a:off x="3379808" y="4681664"/>
                <a:ext cx="8035443" cy="1631216"/>
              </a:xfrm>
              <a:prstGeom prst="rect">
                <a:avLst/>
              </a:prstGeom>
              <a:noFill/>
            </p:spPr>
            <p:txBody>
              <a:bodyPr wrap="square" rtlCol="0">
                <a:spAutoFit/>
              </a:bodyPr>
              <a:lstStyle/>
              <a:p>
                <a:r>
                  <a:rPr lang="es-MX" sz="2000" b="1" dirty="0">
                    <a:latin typeface="Roboto" panose="02000000000000000000" pitchFamily="2" charset="0"/>
                    <a:ea typeface="Roboto" panose="02000000000000000000" pitchFamily="2" charset="0"/>
                  </a:rPr>
                  <a:t>Ejemplo</a:t>
                </a:r>
                <a:r>
                  <a:rPr lang="es-MX" sz="2000" dirty="0">
                    <a:latin typeface="Roboto" panose="02000000000000000000" pitchFamily="2" charset="0"/>
                    <a:ea typeface="Roboto" panose="02000000000000000000" pitchFamily="2" charset="0"/>
                  </a:rPr>
                  <a:t>: Sea </a:t>
                </a:r>
                <a14:m>
                  <m:oMath xmlns:m="http://schemas.openxmlformats.org/officeDocument/2006/math">
                    <m:r>
                      <a:rPr lang="es-MX" sz="2000" b="1" i="1">
                        <a:latin typeface="Cambria Math" panose="02040503050406030204" pitchFamily="18" charset="0"/>
                        <a:ea typeface="Roboto" panose="02000000000000000000" pitchFamily="2" charset="0"/>
                      </a:rPr>
                      <m:t>𝒓</m:t>
                    </m:r>
                  </m:oMath>
                </a14:m>
                <a:r>
                  <a:rPr lang="es-MX" sz="2000" dirty="0">
                    <a:latin typeface="Roboto" panose="02000000000000000000" pitchFamily="2" charset="0"/>
                    <a:ea typeface="Roboto" panose="02000000000000000000" pitchFamily="2" charset="0"/>
                  </a:rPr>
                  <a:t>: </a:t>
                </a:r>
                <a:r>
                  <a:rPr lang="es-MX" sz="2000" u="sng" dirty="0">
                    <a:latin typeface="Roboto" panose="02000000000000000000" pitchFamily="2" charset="0"/>
                    <a:ea typeface="Roboto" panose="02000000000000000000" pitchFamily="2" charset="0"/>
                  </a:rPr>
                  <a:t>Woody y Buzz Lightyear son los mejores amigos</a:t>
                </a:r>
                <a:r>
                  <a:rPr lang="es-MX" sz="2000" dirty="0">
                    <a:latin typeface="Roboto" panose="02000000000000000000" pitchFamily="2" charset="0"/>
                    <a:ea typeface="Roboto" panose="02000000000000000000" pitchFamily="2" charset="0"/>
                  </a:rPr>
                  <a:t>. </a:t>
                </a:r>
              </a:p>
              <a:p>
                <a:endParaRPr lang="es-MX" sz="2000" dirty="0">
                  <a:latin typeface="Roboto" panose="02000000000000000000" pitchFamily="2" charset="0"/>
                  <a:ea typeface="Roboto" panose="02000000000000000000" pitchFamily="2" charset="0"/>
                </a:endParaRPr>
              </a:p>
              <a:p>
                <a:r>
                  <a:rPr lang="es-MX" sz="2000" dirty="0">
                    <a:latin typeface="Roboto" panose="02000000000000000000" pitchFamily="2" charset="0"/>
                    <a:ea typeface="Roboto" panose="02000000000000000000" pitchFamily="2" charset="0"/>
                  </a:rPr>
                  <a:t>La negación de la proposición anterior es </a:t>
                </a:r>
                <a14:m>
                  <m:oMath xmlns:m="http://schemas.openxmlformats.org/officeDocument/2006/math">
                    <m:r>
                      <a:rPr lang="es-MX" sz="2000" b="1" i="1" smtClean="0">
                        <a:solidFill>
                          <a:srgbClr val="FF0000"/>
                        </a:solidFill>
                        <a:latin typeface="Cambria Math" panose="02040503050406030204" pitchFamily="18" charset="0"/>
                        <a:ea typeface="Roboto" panose="02000000000000000000" pitchFamily="2" charset="0"/>
                      </a:rPr>
                      <m:t>¬</m:t>
                    </m:r>
                    <m:r>
                      <a:rPr lang="es-MX" sz="2000" b="1" i="1" smtClean="0">
                        <a:latin typeface="Cambria Math" panose="02040503050406030204" pitchFamily="18" charset="0"/>
                        <a:ea typeface="Roboto" panose="02000000000000000000" pitchFamily="2" charset="0"/>
                      </a:rPr>
                      <m:t>𝒓</m:t>
                    </m:r>
                  </m:oMath>
                </a14:m>
                <a:r>
                  <a:rPr lang="es-MX" sz="2000" b="1" dirty="0">
                    <a:latin typeface="Roboto" panose="02000000000000000000" pitchFamily="2" charset="0"/>
                    <a:ea typeface="Roboto" panose="02000000000000000000" pitchFamily="2" charset="0"/>
                  </a:rPr>
                  <a:t> </a:t>
                </a:r>
                <a:r>
                  <a:rPr lang="es-MX" sz="2000" dirty="0">
                    <a:latin typeface="Roboto" panose="02000000000000000000" pitchFamily="2" charset="0"/>
                    <a:ea typeface="Roboto" panose="02000000000000000000" pitchFamily="2" charset="0"/>
                  </a:rPr>
                  <a:t>y denota</a:t>
                </a:r>
              </a:p>
              <a:p>
                <a:endParaRPr lang="es-MX" sz="2000" dirty="0">
                  <a:latin typeface="Roboto" panose="02000000000000000000" pitchFamily="2" charset="0"/>
                  <a:ea typeface="Roboto" panose="02000000000000000000" pitchFamily="2" charset="0"/>
                </a:endParaRPr>
              </a:p>
              <a:p>
                <a:pPr algn="ctr"/>
                <a14:m>
                  <m:oMath xmlns:m="http://schemas.openxmlformats.org/officeDocument/2006/math">
                    <m:r>
                      <a:rPr lang="es-MX" sz="2000" b="1" i="1" smtClean="0">
                        <a:latin typeface="Cambria Math" panose="02040503050406030204" pitchFamily="18" charset="0"/>
                        <a:ea typeface="Roboto" panose="02000000000000000000" pitchFamily="2" charset="0"/>
                      </a:rPr>
                      <m:t>¬</m:t>
                    </m:r>
                    <m:r>
                      <a:rPr lang="es-MX" sz="2000" b="1" i="1" smtClean="0">
                        <a:latin typeface="Cambria Math" panose="02040503050406030204" pitchFamily="18" charset="0"/>
                        <a:ea typeface="Roboto" panose="02000000000000000000" pitchFamily="2" charset="0"/>
                      </a:rPr>
                      <m:t>𝒓</m:t>
                    </m:r>
                  </m:oMath>
                </a14:m>
                <a:r>
                  <a:rPr lang="es-MX" sz="2000" dirty="0">
                    <a:latin typeface="Roboto" panose="02000000000000000000" pitchFamily="2" charset="0"/>
                    <a:ea typeface="Roboto" panose="02000000000000000000" pitchFamily="2" charset="0"/>
                  </a:rPr>
                  <a:t>:</a:t>
                </a:r>
                <a:r>
                  <a:rPr lang="es-MX" sz="2000" u="sng" dirty="0">
                    <a:latin typeface="Roboto" panose="02000000000000000000" pitchFamily="2" charset="0"/>
                    <a:ea typeface="Roboto" panose="02000000000000000000" pitchFamily="2" charset="0"/>
                  </a:rPr>
                  <a:t>Woody y Buzz Lightyear </a:t>
                </a:r>
                <a:r>
                  <a:rPr lang="es-MX" sz="2000" b="1" u="sng" dirty="0">
                    <a:solidFill>
                      <a:srgbClr val="FF0000"/>
                    </a:solidFill>
                    <a:latin typeface="Roboto" panose="02000000000000000000" pitchFamily="2" charset="0"/>
                    <a:ea typeface="Roboto" panose="02000000000000000000" pitchFamily="2" charset="0"/>
                  </a:rPr>
                  <a:t>no</a:t>
                </a:r>
                <a:r>
                  <a:rPr lang="es-MX" sz="2000" u="sng" dirty="0">
                    <a:latin typeface="Roboto" panose="02000000000000000000" pitchFamily="2" charset="0"/>
                    <a:ea typeface="Roboto" panose="02000000000000000000" pitchFamily="2" charset="0"/>
                  </a:rPr>
                  <a:t> son los mejores amigos</a:t>
                </a:r>
                <a:endParaRPr lang="es-MX" sz="2000" b="1" u="sng" dirty="0">
                  <a:latin typeface="Roboto" panose="02000000000000000000" pitchFamily="2" charset="0"/>
                  <a:ea typeface="Roboto" panose="02000000000000000000" pitchFamily="2" charset="0"/>
                </a:endParaRPr>
              </a:p>
            </p:txBody>
          </p:sp>
        </mc:Choice>
        <mc:Fallback xmlns="">
          <p:sp>
            <p:nvSpPr>
              <p:cNvPr id="33" name="CuadroTexto 32">
                <a:extLst>
                  <a:ext uri="{FF2B5EF4-FFF2-40B4-BE49-F238E27FC236}">
                    <a16:creationId xmlns:a16="http://schemas.microsoft.com/office/drawing/2014/main" id="{D8A675CB-9C36-4919-8017-F7F0B2897F57}"/>
                  </a:ext>
                </a:extLst>
              </p:cNvPr>
              <p:cNvSpPr txBox="1">
                <a:spLocks noRot="1" noChangeAspect="1" noMove="1" noResize="1" noEditPoints="1" noAdjustHandles="1" noChangeArrowheads="1" noChangeShapeType="1" noTextEdit="1"/>
              </p:cNvSpPr>
              <p:nvPr/>
            </p:nvSpPr>
            <p:spPr>
              <a:xfrm>
                <a:off x="3379808" y="4681664"/>
                <a:ext cx="8035443" cy="1631216"/>
              </a:xfrm>
              <a:prstGeom prst="rect">
                <a:avLst/>
              </a:prstGeom>
              <a:blipFill>
                <a:blip r:embed="rId5"/>
                <a:stretch>
                  <a:fillRect l="-758" t="-1866" b="-5970"/>
                </a:stretch>
              </a:blipFill>
            </p:spPr>
            <p:txBody>
              <a:bodyPr/>
              <a:lstStyle/>
              <a:p>
                <a:r>
                  <a:rPr lang="es-CO">
                    <a:noFill/>
                  </a:rPr>
                  <a:t> </a:t>
                </a:r>
              </a:p>
            </p:txBody>
          </p:sp>
        </mc:Fallback>
      </mc:AlternateContent>
      <p:pic>
        <p:nvPicPr>
          <p:cNvPr id="14340" name="Picture 4" descr="Toy Story series introduced us to new toy friends">
            <a:extLst>
              <a:ext uri="{FF2B5EF4-FFF2-40B4-BE49-F238E27FC236}">
                <a16:creationId xmlns:a16="http://schemas.microsoft.com/office/drawing/2014/main" id="{57BA647F-9981-47B4-98DB-D58C6BB7D7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5708" y="4547952"/>
            <a:ext cx="1459545" cy="194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980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7"/>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Conectores lógicos – Parte I</a:t>
            </a:r>
            <a:endParaRPr dirty="0"/>
          </a:p>
        </p:txBody>
      </p:sp>
      <p:sp>
        <p:nvSpPr>
          <p:cNvPr id="24" name="CuadroTexto 23">
            <a:extLst>
              <a:ext uri="{FF2B5EF4-FFF2-40B4-BE49-F238E27FC236}">
                <a16:creationId xmlns:a16="http://schemas.microsoft.com/office/drawing/2014/main" id="{56528687-85B1-4CEE-A444-E2F774570C64}"/>
              </a:ext>
            </a:extLst>
          </p:cNvPr>
          <p:cNvSpPr txBox="1"/>
          <p:nvPr/>
        </p:nvSpPr>
        <p:spPr>
          <a:xfrm>
            <a:off x="916649" y="953656"/>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Negación (No = Not)</a:t>
            </a:r>
          </a:p>
        </p:txBody>
      </p:sp>
      <p:sp>
        <p:nvSpPr>
          <p:cNvPr id="28" name="CuadroTexto 27">
            <a:extLst>
              <a:ext uri="{FF2B5EF4-FFF2-40B4-BE49-F238E27FC236}">
                <a16:creationId xmlns:a16="http://schemas.microsoft.com/office/drawing/2014/main" id="{36E66917-BCE6-4B33-9C33-49BD726FAFE5}"/>
              </a:ext>
            </a:extLst>
          </p:cNvPr>
          <p:cNvSpPr txBox="1"/>
          <p:nvPr/>
        </p:nvSpPr>
        <p:spPr>
          <a:xfrm>
            <a:off x="916648" y="1523198"/>
            <a:ext cx="11044292" cy="400110"/>
          </a:xfrm>
          <a:prstGeom prst="rect">
            <a:avLst/>
          </a:prstGeom>
          <a:noFill/>
        </p:spPr>
        <p:txBody>
          <a:bodyPr wrap="square" rtlCol="0">
            <a:spAutoFit/>
          </a:bodyPr>
          <a:lstStyle/>
          <a:p>
            <a:r>
              <a:rPr lang="es-MX" sz="2000" b="1" dirty="0">
                <a:latin typeface="Roboto" panose="02000000000000000000" pitchFamily="2" charset="0"/>
                <a:ea typeface="Roboto" panose="02000000000000000000" pitchFamily="2" charset="0"/>
              </a:rPr>
              <a:t>Ejemplo 1</a:t>
            </a:r>
            <a:r>
              <a:rPr lang="es-MX" sz="2000" dirty="0">
                <a:latin typeface="Roboto" panose="02000000000000000000" pitchFamily="2" charset="0"/>
                <a:ea typeface="Roboto" panose="02000000000000000000" pitchFamily="2" charset="0"/>
              </a:rPr>
              <a:t>: Escriba la negación de cada una de los siguientes enunciados:</a:t>
            </a:r>
          </a:p>
        </p:txBody>
      </p:sp>
      <p:graphicFrame>
        <p:nvGraphicFramePr>
          <p:cNvPr id="9" name="Tabla 4">
            <a:extLst>
              <a:ext uri="{FF2B5EF4-FFF2-40B4-BE49-F238E27FC236}">
                <a16:creationId xmlns:a16="http://schemas.microsoft.com/office/drawing/2014/main" id="{E5D97D77-6BB6-40DD-8C93-291CF660DD00}"/>
              </a:ext>
            </a:extLst>
          </p:cNvPr>
          <p:cNvGraphicFramePr>
            <a:graphicFrameLocks noGrp="1"/>
          </p:cNvGraphicFramePr>
          <p:nvPr>
            <p:extLst>
              <p:ext uri="{D42A27DB-BD31-4B8C-83A1-F6EECF244321}">
                <p14:modId xmlns:p14="http://schemas.microsoft.com/office/powerpoint/2010/main" val="880781902"/>
              </p:ext>
            </p:extLst>
          </p:nvPr>
        </p:nvGraphicFramePr>
        <p:xfrm>
          <a:off x="1369141" y="2031184"/>
          <a:ext cx="9807678" cy="1584960"/>
        </p:xfrm>
        <a:graphic>
          <a:graphicData uri="http://schemas.openxmlformats.org/drawingml/2006/table">
            <a:tbl>
              <a:tblPr firstRow="1" bandRow="1">
                <a:tableStyleId>{AD6A3598-7CB8-4345-8D95-17CE05F158A0}</a:tableStyleId>
              </a:tblPr>
              <a:tblGrid>
                <a:gridCol w="4903839">
                  <a:extLst>
                    <a:ext uri="{9D8B030D-6E8A-4147-A177-3AD203B41FA5}">
                      <a16:colId xmlns:a16="http://schemas.microsoft.com/office/drawing/2014/main" val="384604534"/>
                    </a:ext>
                  </a:extLst>
                </a:gridCol>
                <a:gridCol w="4903839">
                  <a:extLst>
                    <a:ext uri="{9D8B030D-6E8A-4147-A177-3AD203B41FA5}">
                      <a16:colId xmlns:a16="http://schemas.microsoft.com/office/drawing/2014/main" val="79869298"/>
                    </a:ext>
                  </a:extLst>
                </a:gridCol>
              </a:tblGrid>
              <a:tr h="182795">
                <a:tc>
                  <a:txBody>
                    <a:bodyPr/>
                    <a:lstStyle/>
                    <a:p>
                      <a:r>
                        <a:rPr lang="es-CO" sz="2000" b="1" dirty="0">
                          <a:latin typeface="Roboto" panose="02000000000000000000" pitchFamily="2" charset="0"/>
                          <a:ea typeface="Roboto" panose="02000000000000000000" pitchFamily="2" charset="0"/>
                        </a:rPr>
                        <a:t>Declaración</a:t>
                      </a:r>
                    </a:p>
                  </a:txBody>
                  <a:tcPr/>
                </a:tc>
                <a:tc>
                  <a:txBody>
                    <a:bodyPr/>
                    <a:lstStyle/>
                    <a:p>
                      <a:r>
                        <a:rPr lang="es-CO" sz="2000" b="1" dirty="0">
                          <a:latin typeface="Roboto" panose="02000000000000000000" pitchFamily="2" charset="0"/>
                          <a:ea typeface="Roboto" panose="02000000000000000000" pitchFamily="2" charset="0"/>
                        </a:rPr>
                        <a:t>Negación</a:t>
                      </a:r>
                    </a:p>
                  </a:txBody>
                  <a:tcPr/>
                </a:tc>
                <a:extLst>
                  <a:ext uri="{0D108BD9-81ED-4DB2-BD59-A6C34878D82A}">
                    <a16:rowId xmlns:a16="http://schemas.microsoft.com/office/drawing/2014/main" val="113670299"/>
                  </a:ext>
                </a:extLst>
              </a:tr>
              <a:tr h="18279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CO" sz="2000" dirty="0">
                          <a:latin typeface="Roboto" panose="02000000000000000000" pitchFamily="2" charset="0"/>
                          <a:ea typeface="Roboto" panose="02000000000000000000" pitchFamily="2" charset="0"/>
                        </a:rPr>
                        <a:t>Michael Pelps fue un nadador olímpico</a:t>
                      </a:r>
                    </a:p>
                  </a:txBody>
                  <a:tcPr/>
                </a:tc>
                <a:tc>
                  <a:txBody>
                    <a:bodyPr/>
                    <a:lstStyle/>
                    <a:p>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805549228"/>
                  </a:ext>
                </a:extLst>
              </a:tr>
              <a:tr h="182795">
                <a:tc>
                  <a:txBody>
                    <a:bodyPr/>
                    <a:lstStyle/>
                    <a:p>
                      <a:r>
                        <a:rPr lang="es-CO" sz="2000" dirty="0">
                          <a:latin typeface="Roboto" panose="02000000000000000000" pitchFamily="2" charset="0"/>
                          <a:ea typeface="Roboto" panose="02000000000000000000" pitchFamily="2" charset="0"/>
                        </a:rPr>
                        <a:t>Tom es un gato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353127006"/>
                  </a:ext>
                </a:extLst>
              </a:tr>
              <a:tr h="182795">
                <a:tc>
                  <a:txBody>
                    <a:bodyPr/>
                    <a:lstStyle/>
                    <a:p>
                      <a:r>
                        <a:rPr lang="es-CO" sz="2000" dirty="0">
                          <a:latin typeface="Roboto" panose="02000000000000000000" pitchFamily="2" charset="0"/>
                          <a:ea typeface="Roboto" panose="02000000000000000000" pitchFamily="2" charset="0"/>
                        </a:rPr>
                        <a:t>Jerry no es un ratón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203880022"/>
                  </a:ext>
                </a:extLst>
              </a:tr>
            </a:tbl>
          </a:graphicData>
        </a:graphic>
      </p:graphicFrame>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55ECBABA-DB58-4864-9BDB-E4481E3E6BF6}"/>
                  </a:ext>
                </a:extLst>
              </p:cNvPr>
              <p:cNvSpPr txBox="1"/>
              <p:nvPr/>
            </p:nvSpPr>
            <p:spPr>
              <a:xfrm>
                <a:off x="916648" y="3965352"/>
                <a:ext cx="10469107" cy="1938992"/>
              </a:xfrm>
              <a:prstGeom prst="rect">
                <a:avLst/>
              </a:prstGeom>
              <a:noFill/>
            </p:spPr>
            <p:txBody>
              <a:bodyPr wrap="square" rtlCol="0">
                <a:spAutoFit/>
              </a:bodyPr>
              <a:lstStyle/>
              <a:p>
                <a:r>
                  <a:rPr lang="es-MX" sz="2000" b="1" dirty="0">
                    <a:latin typeface="Roboto" panose="02000000000000000000" pitchFamily="2" charset="0"/>
                    <a:ea typeface="Roboto" panose="02000000000000000000" pitchFamily="2" charset="0"/>
                  </a:rPr>
                  <a:t>Ejemplo 2</a:t>
                </a:r>
                <a:r>
                  <a:rPr lang="es-MX" sz="2000" dirty="0">
                    <a:latin typeface="Roboto" panose="02000000000000000000" pitchFamily="2" charset="0"/>
                    <a:ea typeface="Roboto" panose="02000000000000000000" pitchFamily="2" charset="0"/>
                  </a:rPr>
                  <a:t>: Dadas las siguientes proposiciones:</a:t>
                </a:r>
              </a:p>
              <a:p>
                <a:pPr marL="342900" lvl="2" indent="-342900">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𝒓</m:t>
                    </m:r>
                  </m:oMath>
                </a14:m>
                <a:r>
                  <a:rPr lang="es-MX" sz="2000" b="1" dirty="0">
                    <a:latin typeface="Roboto" panose="02000000000000000000" pitchFamily="2" charset="0"/>
                    <a:ea typeface="Roboto" panose="02000000000000000000" pitchFamily="2" charset="0"/>
                  </a:rPr>
                  <a:t>: </a:t>
                </a:r>
                <a:r>
                  <a:rPr lang="es-MX" sz="2000" dirty="0">
                    <a:latin typeface="Roboto" panose="02000000000000000000" pitchFamily="2" charset="0"/>
                    <a:ea typeface="Roboto" panose="02000000000000000000" pitchFamily="2" charset="0"/>
                  </a:rPr>
                  <a:t>Elmo es un Muppet rojo.</a:t>
                </a:r>
              </a:p>
              <a:p>
                <a:pPr marL="342900" lvl="2" indent="-342900">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𝒑</m:t>
                    </m:r>
                  </m:oMath>
                </a14:m>
                <a:r>
                  <a:rPr lang="es-MX" sz="2000" b="1" dirty="0">
                    <a:latin typeface="Roboto" panose="02000000000000000000" pitchFamily="2" charset="0"/>
                    <a:ea typeface="Roboto" panose="02000000000000000000" pitchFamily="2" charset="0"/>
                  </a:rPr>
                  <a:t>: </a:t>
                </a:r>
                <a:r>
                  <a:rPr lang="es-MX" sz="2000" dirty="0">
                    <a:latin typeface="Roboto" panose="02000000000000000000" pitchFamily="2" charset="0"/>
                    <a:ea typeface="Roboto" panose="02000000000000000000" pitchFamily="2" charset="0"/>
                  </a:rPr>
                  <a:t>La salsa de tomate no es una verdura.</a:t>
                </a:r>
              </a:p>
              <a:p>
                <a:pPr marL="342900" lvl="2" indent="-342900">
                  <a:buFont typeface="Arial" panose="020B0604020202020204" pitchFamily="34" charset="0"/>
                  <a:buChar char="•"/>
                </a:pPr>
                <a:endParaRPr lang="es-MX" sz="2000" dirty="0">
                  <a:latin typeface="Roboto" panose="02000000000000000000" pitchFamily="2" charset="0"/>
                  <a:ea typeface="Roboto" panose="02000000000000000000" pitchFamily="2" charset="0"/>
                </a:endParaRPr>
              </a:p>
              <a:p>
                <a:pPr marL="457200" lvl="2" indent="-457200">
                  <a:buFont typeface="+mj-lt"/>
                  <a:buAutoNum type="arabicPeriod"/>
                </a:pPr>
                <a:r>
                  <a:rPr lang="es-MX" sz="2000" dirty="0">
                    <a:latin typeface="Roboto" panose="02000000000000000000" pitchFamily="2" charset="0"/>
                    <a:ea typeface="Roboto" panose="02000000000000000000" pitchFamily="2" charset="0"/>
                  </a:rPr>
                  <a:t>Escriba la forma simbólica de: Elmo no es un Muppet rojo</a:t>
                </a:r>
              </a:p>
              <a:p>
                <a:pPr marL="457200" indent="-457200">
                  <a:buFont typeface="+mj-lt"/>
                  <a:buAutoNum type="arabicPeriod" startAt="2"/>
                </a:pPr>
                <a:r>
                  <a:rPr lang="es-MX" sz="2000" dirty="0">
                    <a:latin typeface="Roboto" panose="02000000000000000000" pitchFamily="2" charset="0"/>
                    <a:ea typeface="Roboto" panose="02000000000000000000" pitchFamily="2" charset="0"/>
                  </a:rPr>
                  <a:t>Escriba en palabras la proposición </a:t>
                </a:r>
                <a14:m>
                  <m:oMath xmlns:m="http://schemas.openxmlformats.org/officeDocument/2006/math">
                    <m:r>
                      <a:rPr lang="es-MX" sz="2000" b="0" i="1" smtClean="0">
                        <a:latin typeface="Cambria Math" panose="02040503050406030204" pitchFamily="18" charset="0"/>
                        <a:ea typeface="Roboto" panose="02000000000000000000" pitchFamily="2" charset="0"/>
                      </a:rPr>
                      <m:t>¬</m:t>
                    </m:r>
                    <m:r>
                      <a:rPr lang="es-MX" sz="2000" b="1" i="1" smtClean="0">
                        <a:latin typeface="Cambria Math" panose="02040503050406030204" pitchFamily="18" charset="0"/>
                        <a:ea typeface="Roboto" panose="02000000000000000000" pitchFamily="2" charset="0"/>
                      </a:rPr>
                      <m:t>𝒑</m:t>
                    </m:r>
                  </m:oMath>
                </a14:m>
                <a:endParaRPr lang="es-MX" sz="2000" dirty="0">
                  <a:latin typeface="Roboto" panose="02000000000000000000" pitchFamily="2" charset="0"/>
                  <a:ea typeface="Roboto" panose="02000000000000000000" pitchFamily="2" charset="0"/>
                </a:endParaRPr>
              </a:p>
            </p:txBody>
          </p:sp>
        </mc:Choice>
        <mc:Fallback xmlns="">
          <p:sp>
            <p:nvSpPr>
              <p:cNvPr id="11" name="CuadroTexto 10">
                <a:extLst>
                  <a:ext uri="{FF2B5EF4-FFF2-40B4-BE49-F238E27FC236}">
                    <a16:creationId xmlns:a16="http://schemas.microsoft.com/office/drawing/2014/main" id="{55ECBABA-DB58-4864-9BDB-E4481E3E6BF6}"/>
                  </a:ext>
                </a:extLst>
              </p:cNvPr>
              <p:cNvSpPr txBox="1">
                <a:spLocks noRot="1" noChangeAspect="1" noMove="1" noResize="1" noEditPoints="1" noAdjustHandles="1" noChangeArrowheads="1" noChangeShapeType="1" noTextEdit="1"/>
              </p:cNvSpPr>
              <p:nvPr/>
            </p:nvSpPr>
            <p:spPr>
              <a:xfrm>
                <a:off x="916648" y="3965352"/>
                <a:ext cx="10469107" cy="1938992"/>
              </a:xfrm>
              <a:prstGeom prst="rect">
                <a:avLst/>
              </a:prstGeom>
              <a:blipFill>
                <a:blip r:embed="rId3"/>
                <a:stretch>
                  <a:fillRect l="-640" t="-1254" b="-5016"/>
                </a:stretch>
              </a:blipFill>
            </p:spPr>
            <p:txBody>
              <a:bodyPr/>
              <a:lstStyle/>
              <a:p>
                <a:r>
                  <a:rPr lang="es-CO">
                    <a:noFill/>
                  </a:rPr>
                  <a:t> </a:t>
                </a:r>
              </a:p>
            </p:txBody>
          </p:sp>
        </mc:Fallback>
      </mc:AlternateContent>
    </p:spTree>
    <p:extLst>
      <p:ext uri="{BB962C8B-B14F-4D97-AF65-F5344CB8AC3E}">
        <p14:creationId xmlns:p14="http://schemas.microsoft.com/office/powerpoint/2010/main" val="1343644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7"/>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Conectores lógicos – Parte I</a:t>
            </a:r>
            <a:endParaRPr dirty="0"/>
          </a:p>
        </p:txBody>
      </p:sp>
      <p:sp>
        <p:nvSpPr>
          <p:cNvPr id="24" name="CuadroTexto 23">
            <a:extLst>
              <a:ext uri="{FF2B5EF4-FFF2-40B4-BE49-F238E27FC236}">
                <a16:creationId xmlns:a16="http://schemas.microsoft.com/office/drawing/2014/main" id="{56528687-85B1-4CEE-A444-E2F774570C64}"/>
              </a:ext>
            </a:extLst>
          </p:cNvPr>
          <p:cNvSpPr txBox="1"/>
          <p:nvPr/>
        </p:nvSpPr>
        <p:spPr>
          <a:xfrm>
            <a:off x="916648" y="867229"/>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Conjunción (Y = And)</a:t>
            </a:r>
          </a:p>
        </p:txBody>
      </p:sp>
      <p:sp>
        <p:nvSpPr>
          <p:cNvPr id="28" name="CuadroTexto 27">
            <a:extLst>
              <a:ext uri="{FF2B5EF4-FFF2-40B4-BE49-F238E27FC236}">
                <a16:creationId xmlns:a16="http://schemas.microsoft.com/office/drawing/2014/main" id="{36E66917-BCE6-4B33-9C33-49BD726FAFE5}"/>
              </a:ext>
            </a:extLst>
          </p:cNvPr>
          <p:cNvSpPr txBox="1"/>
          <p:nvPr/>
        </p:nvSpPr>
        <p:spPr>
          <a:xfrm>
            <a:off x="916648" y="1359672"/>
            <a:ext cx="10778823" cy="769441"/>
          </a:xfrm>
          <a:prstGeom prst="rect">
            <a:avLst/>
          </a:prstGeom>
          <a:noFill/>
        </p:spPr>
        <p:txBody>
          <a:bodyPr wrap="square" rtlCol="0">
            <a:spAutoFit/>
          </a:bodyPr>
          <a:lstStyle/>
          <a:p>
            <a:r>
              <a:rPr lang="es-MX" sz="2200" dirty="0">
                <a:latin typeface="Roboto" panose="02000000000000000000" pitchFamily="2" charset="0"/>
                <a:ea typeface="Roboto" panose="02000000000000000000" pitchFamily="2" charset="0"/>
              </a:rPr>
              <a:t>La unión de dos enunciados lógicos con la palabra </a:t>
            </a:r>
            <a:r>
              <a:rPr lang="es-MX" sz="2200" b="1" dirty="0">
                <a:solidFill>
                  <a:srgbClr val="FF0000"/>
                </a:solidFill>
                <a:latin typeface="Roboto" panose="02000000000000000000" pitchFamily="2" charset="0"/>
                <a:ea typeface="Roboto" panose="02000000000000000000" pitchFamily="2" charset="0"/>
              </a:rPr>
              <a:t>y</a:t>
            </a:r>
            <a:r>
              <a:rPr lang="es-MX" sz="2200" dirty="0">
                <a:latin typeface="Roboto" panose="02000000000000000000" pitchFamily="2" charset="0"/>
                <a:ea typeface="Roboto" panose="02000000000000000000" pitchFamily="2" charset="0"/>
              </a:rPr>
              <a:t> o </a:t>
            </a:r>
            <a:r>
              <a:rPr lang="es-MX" sz="2200" b="1" dirty="0">
                <a:solidFill>
                  <a:srgbClr val="FF0000"/>
                </a:solidFill>
                <a:latin typeface="Roboto" panose="02000000000000000000" pitchFamily="2" charset="0"/>
                <a:ea typeface="Roboto" panose="02000000000000000000" pitchFamily="2" charset="0"/>
              </a:rPr>
              <a:t>pero</a:t>
            </a:r>
            <a:r>
              <a:rPr lang="es-MX" sz="2200" dirty="0">
                <a:latin typeface="Roboto" panose="02000000000000000000" pitchFamily="2" charset="0"/>
                <a:ea typeface="Roboto" panose="02000000000000000000" pitchFamily="2" charset="0"/>
              </a:rPr>
              <a:t> forma una proposición compuesta llamado conjunción.</a:t>
            </a:r>
          </a:p>
        </p:txBody>
      </p:sp>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68151F48-97C0-4449-8424-03E0A12AFA57}"/>
                  </a:ext>
                </a:extLst>
              </p:cNvPr>
              <p:cNvSpPr txBox="1"/>
              <p:nvPr/>
            </p:nvSpPr>
            <p:spPr>
              <a:xfrm>
                <a:off x="4799268" y="2247395"/>
                <a:ext cx="6380010" cy="1785104"/>
              </a:xfrm>
              <a:prstGeom prst="rect">
                <a:avLst/>
              </a:prstGeom>
              <a:noFill/>
            </p:spPr>
            <p:txBody>
              <a:bodyPr wrap="square" rtlCol="0">
                <a:spAutoFit/>
              </a:bodyPr>
              <a:lstStyle/>
              <a:p>
                <a:pPr marL="342900" indent="-342900">
                  <a:buFont typeface="Arial" panose="020B0604020202020204" pitchFamily="34" charset="0"/>
                  <a:buChar char="•"/>
                </a:pPr>
                <a:r>
                  <a:rPr lang="es-MX" sz="2200" b="1" dirty="0">
                    <a:latin typeface="Roboto" panose="02000000000000000000" pitchFamily="2" charset="0"/>
                    <a:ea typeface="Roboto" panose="02000000000000000000" pitchFamily="2" charset="0"/>
                  </a:rPr>
                  <a:t>Símbolos de la conjunción</a:t>
                </a:r>
                <a:r>
                  <a:rPr lang="es-MX" sz="2200" dirty="0">
                    <a:latin typeface="Roboto" panose="02000000000000000000" pitchFamily="2" charset="0"/>
                    <a:ea typeface="Roboto" panose="02000000000000000000" pitchFamily="2" charset="0"/>
                  </a:rPr>
                  <a:t>: </a:t>
                </a:r>
                <a14:m>
                  <m:oMath xmlns:m="http://schemas.openxmlformats.org/officeDocument/2006/math">
                    <m:r>
                      <a:rPr lang="es-MX" sz="2200" b="0" i="1" smtClean="0">
                        <a:latin typeface="Cambria Math" panose="02040503050406030204" pitchFamily="18" charset="0"/>
                        <a:ea typeface="Cambria Math" panose="02040503050406030204" pitchFamily="18" charset="0"/>
                      </a:rPr>
                      <m:t>∧</m:t>
                    </m:r>
                  </m:oMath>
                </a14:m>
                <a:r>
                  <a:rPr lang="es-MX" sz="2200" dirty="0">
                    <a:latin typeface="Roboto" panose="02000000000000000000" pitchFamily="2" charset="0"/>
                    <a:ea typeface="Roboto" panose="02000000000000000000" pitchFamily="2" charset="0"/>
                  </a:rPr>
                  <a:t>, </a:t>
                </a:r>
                <a14:m>
                  <m:oMath xmlns:m="http://schemas.openxmlformats.org/officeDocument/2006/math">
                    <m:r>
                      <a:rPr lang="es-MX" sz="2200" i="1" smtClean="0">
                        <a:latin typeface="Cambria Math" panose="02040503050406030204" pitchFamily="18" charset="0"/>
                        <a:ea typeface="Cambria Math" panose="02040503050406030204" pitchFamily="18" charset="0"/>
                      </a:rPr>
                      <m:t>⋅</m:t>
                    </m:r>
                  </m:oMath>
                </a14:m>
                <a:endParaRPr lang="es-MX" sz="22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s-MX" sz="2200" dirty="0">
                    <a:ea typeface="Cambria Math" panose="02040503050406030204" pitchFamily="18" charset="0"/>
                  </a:rPr>
                  <a:t>En lógica, para que una conjunción sea verdadera (</a:t>
                </a:r>
                <a:r>
                  <a:rPr lang="es-MX" sz="2200" b="1" dirty="0">
                    <a:ea typeface="Cambria Math" panose="02040503050406030204" pitchFamily="18" charset="0"/>
                  </a:rPr>
                  <a:t>V</a:t>
                </a:r>
                <a:r>
                  <a:rPr lang="es-MX" sz="2200" dirty="0">
                    <a:ea typeface="Cambria Math" panose="02040503050406030204" pitchFamily="18" charset="0"/>
                  </a:rPr>
                  <a:t>), todos los enunciados lógicos independientes que la componen deben ser verdaderos (</a:t>
                </a:r>
                <a:r>
                  <a:rPr lang="es-MX" sz="2200" b="1" dirty="0">
                    <a:ea typeface="Cambria Math" panose="02040503050406030204" pitchFamily="18" charset="0"/>
                  </a:rPr>
                  <a:t>V</a:t>
                </a:r>
                <a:r>
                  <a:rPr lang="es-MX" sz="2200" dirty="0">
                    <a:ea typeface="Cambria Math" panose="02040503050406030204" pitchFamily="18" charset="0"/>
                  </a:rPr>
                  <a:t>). </a:t>
                </a:r>
                <a:endParaRPr lang="es-MX" sz="2200" i="1" dirty="0">
                  <a:latin typeface="Roboto" panose="02000000000000000000" pitchFamily="2" charset="0"/>
                  <a:ea typeface="Roboto" panose="02000000000000000000" pitchFamily="2" charset="0"/>
                </a:endParaRPr>
              </a:p>
            </p:txBody>
          </p:sp>
        </mc:Choice>
        <mc:Fallback xmlns="">
          <p:sp>
            <p:nvSpPr>
              <p:cNvPr id="29" name="CuadroTexto 28">
                <a:extLst>
                  <a:ext uri="{FF2B5EF4-FFF2-40B4-BE49-F238E27FC236}">
                    <a16:creationId xmlns:a16="http://schemas.microsoft.com/office/drawing/2014/main" id="{68151F48-97C0-4449-8424-03E0A12AFA57}"/>
                  </a:ext>
                </a:extLst>
              </p:cNvPr>
              <p:cNvSpPr txBox="1">
                <a:spLocks noRot="1" noChangeAspect="1" noMove="1" noResize="1" noEditPoints="1" noAdjustHandles="1" noChangeArrowheads="1" noChangeShapeType="1" noTextEdit="1"/>
              </p:cNvSpPr>
              <p:nvPr/>
            </p:nvSpPr>
            <p:spPr>
              <a:xfrm>
                <a:off x="4799268" y="2247395"/>
                <a:ext cx="6380010" cy="1785104"/>
              </a:xfrm>
              <a:prstGeom prst="rect">
                <a:avLst/>
              </a:prstGeom>
              <a:blipFill>
                <a:blip r:embed="rId3"/>
                <a:stretch>
                  <a:fillRect l="-1051" t="-2055" b="-6164"/>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30" name="Tabla 4">
                <a:extLst>
                  <a:ext uri="{FF2B5EF4-FFF2-40B4-BE49-F238E27FC236}">
                    <a16:creationId xmlns:a16="http://schemas.microsoft.com/office/drawing/2014/main" id="{EA3587E2-F084-4B2B-9023-5CAB042ABEAC}"/>
                  </a:ext>
                </a:extLst>
              </p:cNvPr>
              <p:cNvGraphicFramePr>
                <a:graphicFrameLocks noGrp="1"/>
              </p:cNvGraphicFramePr>
              <p:nvPr>
                <p:extLst>
                  <p:ext uri="{D42A27DB-BD31-4B8C-83A1-F6EECF244321}">
                    <p14:modId xmlns:p14="http://schemas.microsoft.com/office/powerpoint/2010/main" val="1939027439"/>
                  </p:ext>
                </p:extLst>
              </p:nvPr>
            </p:nvGraphicFramePr>
            <p:xfrm>
              <a:off x="1831955" y="2247395"/>
              <a:ext cx="2602515" cy="1981200"/>
            </p:xfrm>
            <a:graphic>
              <a:graphicData uri="http://schemas.openxmlformats.org/drawingml/2006/table">
                <a:tbl>
                  <a:tblPr firstRow="1" bandRow="1">
                    <a:tableStyleId>{AD6A3598-7CB8-4345-8D95-17CE05F158A0}</a:tableStyleId>
                  </a:tblPr>
                  <a:tblGrid>
                    <a:gridCol w="867505">
                      <a:extLst>
                        <a:ext uri="{9D8B030D-6E8A-4147-A177-3AD203B41FA5}">
                          <a16:colId xmlns:a16="http://schemas.microsoft.com/office/drawing/2014/main" val="776375974"/>
                        </a:ext>
                      </a:extLst>
                    </a:gridCol>
                    <a:gridCol w="867505">
                      <a:extLst>
                        <a:ext uri="{9D8B030D-6E8A-4147-A177-3AD203B41FA5}">
                          <a16:colId xmlns:a16="http://schemas.microsoft.com/office/drawing/2014/main" val="384604534"/>
                        </a:ext>
                      </a:extLst>
                    </a:gridCol>
                    <a:gridCol w="867505">
                      <a:extLst>
                        <a:ext uri="{9D8B030D-6E8A-4147-A177-3AD203B41FA5}">
                          <a16:colId xmlns:a16="http://schemas.microsoft.com/office/drawing/2014/main" val="79869298"/>
                        </a:ext>
                      </a:extLst>
                    </a:gridCol>
                  </a:tblGrid>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1" i="1" smtClean="0">
                                    <a:latin typeface="Cambria Math" panose="02040503050406030204" pitchFamily="18" charset="0"/>
                                    <a:ea typeface="Roboto" panose="02000000000000000000" pitchFamily="2" charset="0"/>
                                  </a:rPr>
                                  <m:t>𝒑</m:t>
                                </m:r>
                              </m:oMath>
                            </m:oMathPara>
                          </a14:m>
                          <a:endParaRPr lang="es-CO" sz="2000" b="1"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2000" b="1" i="1" smtClean="0">
                                    <a:latin typeface="Cambria Math" panose="02040503050406030204" pitchFamily="18" charset="0"/>
                                    <a:ea typeface="Roboto" panose="02000000000000000000" pitchFamily="2" charset="0"/>
                                  </a:rPr>
                                  <m:t>𝒒</m:t>
                                </m:r>
                              </m:oMath>
                            </m:oMathPara>
                          </a14:m>
                          <a:endParaRPr lang="es-CO" sz="2000" b="1"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2000" b="1" i="1" smtClean="0">
                                    <a:latin typeface="Cambria Math" panose="02040503050406030204" pitchFamily="18" charset="0"/>
                                    <a:ea typeface="Roboto" panose="02000000000000000000" pitchFamily="2" charset="0"/>
                                  </a:rPr>
                                  <m:t>𝒑</m:t>
                                </m:r>
                                <m:r>
                                  <a:rPr lang="es-MX" sz="2000" b="1" i="1" smtClean="0">
                                    <a:latin typeface="Cambria Math" panose="02040503050406030204" pitchFamily="18" charset="0"/>
                                    <a:ea typeface="Cambria Math" panose="02040503050406030204" pitchFamily="18" charset="0"/>
                                  </a:rPr>
                                  <m:t>∧</m:t>
                                </m:r>
                                <m:r>
                                  <a:rPr lang="es-MX" sz="2000" b="1" i="1" smtClean="0">
                                    <a:latin typeface="Cambria Math" panose="02040503050406030204" pitchFamily="18" charset="0"/>
                                    <a:ea typeface="Cambria Math" panose="02040503050406030204" pitchFamily="18" charset="0"/>
                                  </a:rPr>
                                  <m:t>𝒒</m:t>
                                </m:r>
                              </m:oMath>
                            </m:oMathPara>
                          </a14:m>
                          <a:endParaRPr lang="es-CO" sz="2000" b="1"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13670299"/>
                      </a:ext>
                    </a:extLst>
                  </a:tr>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Cambria Math" panose="02040503050406030204" pitchFamily="18" charset="0"/>
                                  </a:rPr>
                                  <m:t>𝐹</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805549228"/>
                      </a:ext>
                    </a:extLst>
                  </a:tr>
                  <a:tr h="286174">
                    <a:tc>
                      <a:txBody>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Cambria Math" panose="02040503050406030204" pitchFamily="18" charset="0"/>
                                  </a:rPr>
                                  <m:t>𝐹</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353127006"/>
                      </a:ext>
                    </a:extLst>
                  </a:tr>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Cambria Math" panose="02040503050406030204" pitchFamily="18" charset="0"/>
                                  </a:rPr>
                                  <m:t>𝐹</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4184868107"/>
                      </a:ext>
                    </a:extLst>
                  </a:tr>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889136403"/>
                      </a:ext>
                    </a:extLst>
                  </a:tr>
                </a:tbl>
              </a:graphicData>
            </a:graphic>
          </p:graphicFrame>
        </mc:Choice>
        <mc:Fallback xmlns="">
          <p:graphicFrame>
            <p:nvGraphicFramePr>
              <p:cNvPr id="30" name="Tabla 4">
                <a:extLst>
                  <a:ext uri="{FF2B5EF4-FFF2-40B4-BE49-F238E27FC236}">
                    <a16:creationId xmlns:a16="http://schemas.microsoft.com/office/drawing/2014/main" id="{EA3587E2-F084-4B2B-9023-5CAB042ABEAC}"/>
                  </a:ext>
                </a:extLst>
              </p:cNvPr>
              <p:cNvGraphicFramePr>
                <a:graphicFrameLocks noGrp="1"/>
              </p:cNvGraphicFramePr>
              <p:nvPr>
                <p:extLst>
                  <p:ext uri="{D42A27DB-BD31-4B8C-83A1-F6EECF244321}">
                    <p14:modId xmlns:p14="http://schemas.microsoft.com/office/powerpoint/2010/main" val="1939027439"/>
                  </p:ext>
                </p:extLst>
              </p:nvPr>
            </p:nvGraphicFramePr>
            <p:xfrm>
              <a:off x="1831955" y="2247395"/>
              <a:ext cx="2602515" cy="1981200"/>
            </p:xfrm>
            <a:graphic>
              <a:graphicData uri="http://schemas.openxmlformats.org/drawingml/2006/table">
                <a:tbl>
                  <a:tblPr firstRow="1" bandRow="1">
                    <a:tableStyleId>{AD6A3598-7CB8-4345-8D95-17CE05F158A0}</a:tableStyleId>
                  </a:tblPr>
                  <a:tblGrid>
                    <a:gridCol w="867505">
                      <a:extLst>
                        <a:ext uri="{9D8B030D-6E8A-4147-A177-3AD203B41FA5}">
                          <a16:colId xmlns:a16="http://schemas.microsoft.com/office/drawing/2014/main" val="776375974"/>
                        </a:ext>
                      </a:extLst>
                    </a:gridCol>
                    <a:gridCol w="867505">
                      <a:extLst>
                        <a:ext uri="{9D8B030D-6E8A-4147-A177-3AD203B41FA5}">
                          <a16:colId xmlns:a16="http://schemas.microsoft.com/office/drawing/2014/main" val="384604534"/>
                        </a:ext>
                      </a:extLst>
                    </a:gridCol>
                    <a:gridCol w="867505">
                      <a:extLst>
                        <a:ext uri="{9D8B030D-6E8A-4147-A177-3AD203B41FA5}">
                          <a16:colId xmlns:a16="http://schemas.microsoft.com/office/drawing/2014/main" val="79869298"/>
                        </a:ext>
                      </a:extLst>
                    </a:gridCol>
                  </a:tblGrid>
                  <a:tr h="396240">
                    <a:tc>
                      <a:txBody>
                        <a:bodyPr/>
                        <a:lstStyle/>
                        <a:p>
                          <a:endParaRPr lang="es-CO"/>
                        </a:p>
                      </a:txBody>
                      <a:tcPr>
                        <a:blipFill>
                          <a:blip r:embed="rId4"/>
                          <a:stretch>
                            <a:fillRect l="-699" t="-1538" r="-200699" b="-404615"/>
                          </a:stretch>
                        </a:blipFill>
                      </a:tcPr>
                    </a:tc>
                    <a:tc>
                      <a:txBody>
                        <a:bodyPr/>
                        <a:lstStyle/>
                        <a:p>
                          <a:endParaRPr lang="es-CO"/>
                        </a:p>
                      </a:txBody>
                      <a:tcPr>
                        <a:blipFill>
                          <a:blip r:embed="rId4"/>
                          <a:stretch>
                            <a:fillRect l="-101408" t="-1538" r="-102113" b="-404615"/>
                          </a:stretch>
                        </a:blipFill>
                      </a:tcPr>
                    </a:tc>
                    <a:tc>
                      <a:txBody>
                        <a:bodyPr/>
                        <a:lstStyle/>
                        <a:p>
                          <a:endParaRPr lang="es-CO"/>
                        </a:p>
                      </a:txBody>
                      <a:tcPr>
                        <a:blipFill>
                          <a:blip r:embed="rId4"/>
                          <a:stretch>
                            <a:fillRect l="-200000" t="-1538" r="-1399" b="-404615"/>
                          </a:stretch>
                        </a:blipFill>
                      </a:tcPr>
                    </a:tc>
                    <a:extLst>
                      <a:ext uri="{0D108BD9-81ED-4DB2-BD59-A6C34878D82A}">
                        <a16:rowId xmlns:a16="http://schemas.microsoft.com/office/drawing/2014/main" val="113670299"/>
                      </a:ext>
                    </a:extLst>
                  </a:tr>
                  <a:tr h="396240">
                    <a:tc>
                      <a:txBody>
                        <a:bodyPr/>
                        <a:lstStyle/>
                        <a:p>
                          <a:endParaRPr lang="es-CO"/>
                        </a:p>
                      </a:txBody>
                      <a:tcPr>
                        <a:blipFill>
                          <a:blip r:embed="rId4"/>
                          <a:stretch>
                            <a:fillRect l="-699" t="-101538" r="-200699" b="-304615"/>
                          </a:stretch>
                        </a:blipFill>
                      </a:tcPr>
                    </a:tc>
                    <a:tc>
                      <a:txBody>
                        <a:bodyPr/>
                        <a:lstStyle/>
                        <a:p>
                          <a:endParaRPr lang="es-CO"/>
                        </a:p>
                      </a:txBody>
                      <a:tcPr>
                        <a:blipFill>
                          <a:blip r:embed="rId4"/>
                          <a:stretch>
                            <a:fillRect l="-101408" t="-101538" r="-102113" b="-304615"/>
                          </a:stretch>
                        </a:blipFill>
                      </a:tcPr>
                    </a:tc>
                    <a:tc>
                      <a:txBody>
                        <a:bodyPr/>
                        <a:lstStyle/>
                        <a:p>
                          <a:endParaRPr lang="es-CO"/>
                        </a:p>
                      </a:txBody>
                      <a:tcPr>
                        <a:blipFill>
                          <a:blip r:embed="rId4"/>
                          <a:stretch>
                            <a:fillRect l="-200000" t="-101538" r="-1399" b="-304615"/>
                          </a:stretch>
                        </a:blipFill>
                      </a:tcPr>
                    </a:tc>
                    <a:extLst>
                      <a:ext uri="{0D108BD9-81ED-4DB2-BD59-A6C34878D82A}">
                        <a16:rowId xmlns:a16="http://schemas.microsoft.com/office/drawing/2014/main" val="1805549228"/>
                      </a:ext>
                    </a:extLst>
                  </a:tr>
                  <a:tr h="396240">
                    <a:tc>
                      <a:txBody>
                        <a:bodyPr/>
                        <a:lstStyle/>
                        <a:p>
                          <a:endParaRPr lang="es-CO"/>
                        </a:p>
                      </a:txBody>
                      <a:tcPr>
                        <a:blipFill>
                          <a:blip r:embed="rId4"/>
                          <a:stretch>
                            <a:fillRect l="-699" t="-198485" r="-200699" b="-200000"/>
                          </a:stretch>
                        </a:blipFill>
                      </a:tcPr>
                    </a:tc>
                    <a:tc>
                      <a:txBody>
                        <a:bodyPr/>
                        <a:lstStyle/>
                        <a:p>
                          <a:endParaRPr lang="es-CO"/>
                        </a:p>
                      </a:txBody>
                      <a:tcPr>
                        <a:blipFill>
                          <a:blip r:embed="rId4"/>
                          <a:stretch>
                            <a:fillRect l="-101408" t="-198485" r="-102113" b="-200000"/>
                          </a:stretch>
                        </a:blipFill>
                      </a:tcPr>
                    </a:tc>
                    <a:tc>
                      <a:txBody>
                        <a:bodyPr/>
                        <a:lstStyle/>
                        <a:p>
                          <a:endParaRPr lang="es-CO"/>
                        </a:p>
                      </a:txBody>
                      <a:tcPr>
                        <a:blipFill>
                          <a:blip r:embed="rId4"/>
                          <a:stretch>
                            <a:fillRect l="-200000" t="-198485" r="-1399" b="-200000"/>
                          </a:stretch>
                        </a:blipFill>
                      </a:tcPr>
                    </a:tc>
                    <a:extLst>
                      <a:ext uri="{0D108BD9-81ED-4DB2-BD59-A6C34878D82A}">
                        <a16:rowId xmlns:a16="http://schemas.microsoft.com/office/drawing/2014/main" val="2353127006"/>
                      </a:ext>
                    </a:extLst>
                  </a:tr>
                  <a:tr h="396240">
                    <a:tc>
                      <a:txBody>
                        <a:bodyPr/>
                        <a:lstStyle/>
                        <a:p>
                          <a:endParaRPr lang="es-CO"/>
                        </a:p>
                      </a:txBody>
                      <a:tcPr>
                        <a:blipFill>
                          <a:blip r:embed="rId4"/>
                          <a:stretch>
                            <a:fillRect l="-699" t="-303077" r="-200699" b="-103077"/>
                          </a:stretch>
                        </a:blipFill>
                      </a:tcPr>
                    </a:tc>
                    <a:tc>
                      <a:txBody>
                        <a:bodyPr/>
                        <a:lstStyle/>
                        <a:p>
                          <a:endParaRPr lang="es-CO"/>
                        </a:p>
                      </a:txBody>
                      <a:tcPr>
                        <a:blipFill>
                          <a:blip r:embed="rId4"/>
                          <a:stretch>
                            <a:fillRect l="-101408" t="-303077" r="-102113" b="-103077"/>
                          </a:stretch>
                        </a:blipFill>
                      </a:tcPr>
                    </a:tc>
                    <a:tc>
                      <a:txBody>
                        <a:bodyPr/>
                        <a:lstStyle/>
                        <a:p>
                          <a:endParaRPr lang="es-CO"/>
                        </a:p>
                      </a:txBody>
                      <a:tcPr>
                        <a:blipFill>
                          <a:blip r:embed="rId4"/>
                          <a:stretch>
                            <a:fillRect l="-200000" t="-303077" r="-1399" b="-103077"/>
                          </a:stretch>
                        </a:blipFill>
                      </a:tcPr>
                    </a:tc>
                    <a:extLst>
                      <a:ext uri="{0D108BD9-81ED-4DB2-BD59-A6C34878D82A}">
                        <a16:rowId xmlns:a16="http://schemas.microsoft.com/office/drawing/2014/main" val="4184868107"/>
                      </a:ext>
                    </a:extLst>
                  </a:tr>
                  <a:tr h="396240">
                    <a:tc>
                      <a:txBody>
                        <a:bodyPr/>
                        <a:lstStyle/>
                        <a:p>
                          <a:endParaRPr lang="es-CO"/>
                        </a:p>
                      </a:txBody>
                      <a:tcPr>
                        <a:blipFill>
                          <a:blip r:embed="rId4"/>
                          <a:stretch>
                            <a:fillRect l="-699" t="-403077" r="-200699" b="-3077"/>
                          </a:stretch>
                        </a:blipFill>
                      </a:tcPr>
                    </a:tc>
                    <a:tc>
                      <a:txBody>
                        <a:bodyPr/>
                        <a:lstStyle/>
                        <a:p>
                          <a:endParaRPr lang="es-CO"/>
                        </a:p>
                      </a:txBody>
                      <a:tcPr>
                        <a:blipFill>
                          <a:blip r:embed="rId4"/>
                          <a:stretch>
                            <a:fillRect l="-101408" t="-403077" r="-102113" b="-3077"/>
                          </a:stretch>
                        </a:blipFill>
                      </a:tcPr>
                    </a:tc>
                    <a:tc>
                      <a:txBody>
                        <a:bodyPr/>
                        <a:lstStyle/>
                        <a:p>
                          <a:endParaRPr lang="es-CO"/>
                        </a:p>
                      </a:txBody>
                      <a:tcPr>
                        <a:blipFill>
                          <a:blip r:embed="rId4"/>
                          <a:stretch>
                            <a:fillRect l="-200000" t="-403077" r="-1399" b="-3077"/>
                          </a:stretch>
                        </a:blipFill>
                      </a:tcPr>
                    </a:tc>
                    <a:extLst>
                      <a:ext uri="{0D108BD9-81ED-4DB2-BD59-A6C34878D82A}">
                        <a16:rowId xmlns:a16="http://schemas.microsoft.com/office/drawing/2014/main" val="889136403"/>
                      </a:ext>
                    </a:extLst>
                  </a:tr>
                </a:tbl>
              </a:graphicData>
            </a:graphic>
          </p:graphicFrame>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52E712F2-8611-4651-A3D2-9B5D0E85652A}"/>
                  </a:ext>
                </a:extLst>
              </p:cNvPr>
              <p:cNvSpPr txBox="1"/>
              <p:nvPr/>
            </p:nvSpPr>
            <p:spPr>
              <a:xfrm>
                <a:off x="916649" y="4515193"/>
                <a:ext cx="7239210" cy="2246769"/>
              </a:xfrm>
              <a:prstGeom prst="rect">
                <a:avLst/>
              </a:prstGeom>
              <a:noFill/>
            </p:spPr>
            <p:txBody>
              <a:bodyPr wrap="square" rtlCol="0">
                <a:spAutoFit/>
              </a:bodyPr>
              <a:lstStyle/>
              <a:p>
                <a:r>
                  <a:rPr lang="es-MX" sz="2000" b="1" dirty="0">
                    <a:latin typeface="Roboto" panose="02000000000000000000" pitchFamily="2" charset="0"/>
                    <a:ea typeface="Roboto" panose="02000000000000000000" pitchFamily="2" charset="0"/>
                  </a:rPr>
                  <a:t>Ejemplo</a:t>
                </a:r>
                <a:r>
                  <a:rPr lang="es-MX" sz="2000" dirty="0">
                    <a:latin typeface="Roboto" panose="02000000000000000000" pitchFamily="2" charset="0"/>
                    <a:ea typeface="Roboto" panose="02000000000000000000" pitchFamily="2" charset="0"/>
                  </a:rPr>
                  <a:t>: Sea </a:t>
                </a:r>
                <a:endParaRPr lang="es-MX" sz="2000" b="0" i="1" dirty="0">
                  <a:latin typeface="Cambria Math" panose="02040503050406030204" pitchFamily="18" charset="0"/>
                  <a:ea typeface="Roboto" panose="02000000000000000000" pitchFamily="2" charset="0"/>
                </a:endParaRPr>
              </a:p>
              <a:p>
                <a14:m>
                  <m:oMath xmlns:m="http://schemas.openxmlformats.org/officeDocument/2006/math">
                    <m:r>
                      <a:rPr lang="es-MX" sz="2000" b="0" i="1" smtClean="0">
                        <a:latin typeface="Cambria Math" panose="02040503050406030204" pitchFamily="18" charset="0"/>
                        <a:ea typeface="Roboto" panose="02000000000000000000" pitchFamily="2" charset="0"/>
                      </a:rPr>
                      <m:t>𝑝</m:t>
                    </m:r>
                  </m:oMath>
                </a14:m>
                <a:r>
                  <a:rPr lang="es-MX" sz="2000" dirty="0">
                    <a:latin typeface="Roboto" panose="02000000000000000000" pitchFamily="2" charset="0"/>
                    <a:ea typeface="Roboto" panose="02000000000000000000" pitchFamily="2" charset="0"/>
                  </a:rPr>
                  <a:t>: </a:t>
                </a:r>
                <a:r>
                  <a:rPr lang="es-MX" sz="2000" u="sng" dirty="0">
                    <a:latin typeface="Roboto" panose="02000000000000000000" pitchFamily="2" charset="0"/>
                    <a:ea typeface="Roboto" panose="02000000000000000000" pitchFamily="2" charset="0"/>
                  </a:rPr>
                  <a:t>Piolín es un canario</a:t>
                </a:r>
              </a:p>
              <a:p>
                <a14:m>
                  <m:oMath xmlns:m="http://schemas.openxmlformats.org/officeDocument/2006/math">
                    <m:r>
                      <a:rPr lang="es-MX" sz="2000" b="0" i="1" smtClean="0">
                        <a:latin typeface="Cambria Math" panose="02040503050406030204" pitchFamily="18" charset="0"/>
                        <a:ea typeface="Roboto" panose="02000000000000000000" pitchFamily="2" charset="0"/>
                      </a:rPr>
                      <m:t>𝑞</m:t>
                    </m:r>
                  </m:oMath>
                </a14:m>
                <a:r>
                  <a:rPr lang="es-MX" sz="2000" dirty="0">
                    <a:latin typeface="Roboto" panose="02000000000000000000" pitchFamily="2" charset="0"/>
                    <a:ea typeface="Roboto" panose="02000000000000000000" pitchFamily="2" charset="0"/>
                  </a:rPr>
                  <a:t>: </a:t>
                </a:r>
                <a:r>
                  <a:rPr lang="es-MX" sz="2000" u="sng" dirty="0">
                    <a:latin typeface="Roboto" panose="02000000000000000000" pitchFamily="2" charset="0"/>
                    <a:ea typeface="Roboto" panose="02000000000000000000" pitchFamily="2" charset="0"/>
                  </a:rPr>
                  <a:t>Silvestre es un gato</a:t>
                </a:r>
              </a:p>
              <a:p>
                <a:endParaRPr lang="es-MX" sz="2000" dirty="0">
                  <a:latin typeface="Roboto" panose="02000000000000000000" pitchFamily="2" charset="0"/>
                  <a:ea typeface="Roboto" panose="02000000000000000000" pitchFamily="2" charset="0"/>
                </a:endParaRPr>
              </a:p>
              <a:p>
                <a:r>
                  <a:rPr lang="es-MX" sz="2000" dirty="0">
                    <a:latin typeface="Roboto" panose="02000000000000000000" pitchFamily="2" charset="0"/>
                    <a:ea typeface="Roboto" panose="02000000000000000000" pitchFamily="2" charset="0"/>
                  </a:rPr>
                  <a:t>La conjunción de las dos proposiciones es </a:t>
                </a:r>
                <a14:m>
                  <m:oMath xmlns:m="http://schemas.openxmlformats.org/officeDocument/2006/math">
                    <m:r>
                      <a:rPr lang="es-MX" sz="2000" b="1" i="1" smtClean="0">
                        <a:latin typeface="Cambria Math" panose="02040503050406030204" pitchFamily="18" charset="0"/>
                        <a:ea typeface="Roboto" panose="02000000000000000000" pitchFamily="2" charset="0"/>
                      </a:rPr>
                      <m:t>𝒑</m:t>
                    </m:r>
                    <m:r>
                      <a:rPr lang="es-MX" sz="2000" b="1" i="1" smtClean="0">
                        <a:solidFill>
                          <a:srgbClr val="FF0000"/>
                        </a:solidFill>
                        <a:latin typeface="Cambria Math" panose="02040503050406030204" pitchFamily="18" charset="0"/>
                        <a:ea typeface="Cambria Math" panose="02040503050406030204" pitchFamily="18" charset="0"/>
                      </a:rPr>
                      <m:t>∧</m:t>
                    </m:r>
                    <m:r>
                      <a:rPr lang="es-MX" sz="2000" b="1" i="1" smtClean="0">
                        <a:latin typeface="Cambria Math" panose="02040503050406030204" pitchFamily="18" charset="0"/>
                        <a:ea typeface="Roboto" panose="02000000000000000000" pitchFamily="2" charset="0"/>
                      </a:rPr>
                      <m:t>𝒒</m:t>
                    </m:r>
                  </m:oMath>
                </a14:m>
                <a:r>
                  <a:rPr lang="es-MX" sz="2000" b="1" dirty="0">
                    <a:latin typeface="Roboto" panose="02000000000000000000" pitchFamily="2" charset="0"/>
                    <a:ea typeface="Roboto" panose="02000000000000000000" pitchFamily="2" charset="0"/>
                  </a:rPr>
                  <a:t> </a:t>
                </a:r>
                <a:r>
                  <a:rPr lang="es-MX" sz="2000" dirty="0">
                    <a:latin typeface="Roboto" panose="02000000000000000000" pitchFamily="2" charset="0"/>
                    <a:ea typeface="Roboto" panose="02000000000000000000" pitchFamily="2" charset="0"/>
                  </a:rPr>
                  <a:t>y denota:</a:t>
                </a:r>
              </a:p>
              <a:p>
                <a:endParaRPr lang="es-MX" sz="2000" dirty="0">
                  <a:latin typeface="Roboto" panose="02000000000000000000" pitchFamily="2" charset="0"/>
                  <a:ea typeface="Roboto" panose="02000000000000000000" pitchFamily="2" charset="0"/>
                </a:endParaRPr>
              </a:p>
              <a:p>
                <a:pPr algn="ctr"/>
                <a14:m>
                  <m:oMath xmlns:m="http://schemas.openxmlformats.org/officeDocument/2006/math">
                    <m:r>
                      <a:rPr lang="es-MX" sz="2000" b="1" i="1">
                        <a:latin typeface="Cambria Math" panose="02040503050406030204" pitchFamily="18" charset="0"/>
                        <a:ea typeface="Roboto" panose="02000000000000000000" pitchFamily="2" charset="0"/>
                      </a:rPr>
                      <m:t>𝒑</m:t>
                    </m:r>
                    <m:r>
                      <a:rPr lang="es-MX" sz="2000" b="1" i="1" smtClean="0">
                        <a:solidFill>
                          <a:schemeClr val="tx1"/>
                        </a:solidFill>
                        <a:latin typeface="Cambria Math" panose="02040503050406030204" pitchFamily="18" charset="0"/>
                        <a:ea typeface="Cambria Math" panose="02040503050406030204" pitchFamily="18" charset="0"/>
                      </a:rPr>
                      <m:t>∧</m:t>
                    </m:r>
                    <m:r>
                      <a:rPr lang="es-MX" sz="2000" b="1" i="1">
                        <a:latin typeface="Cambria Math" panose="02040503050406030204" pitchFamily="18" charset="0"/>
                        <a:ea typeface="Roboto" panose="02000000000000000000" pitchFamily="2" charset="0"/>
                      </a:rPr>
                      <m:t>𝒒</m:t>
                    </m:r>
                  </m:oMath>
                </a14:m>
                <a:r>
                  <a:rPr lang="es-MX" sz="2000" dirty="0">
                    <a:latin typeface="Roboto" panose="02000000000000000000" pitchFamily="2" charset="0"/>
                    <a:ea typeface="Roboto" panose="02000000000000000000" pitchFamily="2" charset="0"/>
                  </a:rPr>
                  <a:t>: </a:t>
                </a:r>
                <a:r>
                  <a:rPr lang="es-MX" sz="2000" u="sng" dirty="0">
                    <a:latin typeface="Roboto" panose="02000000000000000000" pitchFamily="2" charset="0"/>
                    <a:ea typeface="Roboto" panose="02000000000000000000" pitchFamily="2" charset="0"/>
                  </a:rPr>
                  <a:t>Piolín es un canario </a:t>
                </a:r>
                <a:r>
                  <a:rPr lang="es-MX" sz="2000" b="1" u="sng" dirty="0">
                    <a:solidFill>
                      <a:srgbClr val="FF0000"/>
                    </a:solidFill>
                    <a:latin typeface="Roboto" panose="02000000000000000000" pitchFamily="2" charset="0"/>
                    <a:ea typeface="Roboto" panose="02000000000000000000" pitchFamily="2" charset="0"/>
                  </a:rPr>
                  <a:t>y</a:t>
                </a:r>
                <a:r>
                  <a:rPr lang="es-MX" sz="2000" u="sng" dirty="0">
                    <a:latin typeface="Roboto" panose="02000000000000000000" pitchFamily="2" charset="0"/>
                    <a:ea typeface="Roboto" panose="02000000000000000000" pitchFamily="2" charset="0"/>
                  </a:rPr>
                  <a:t> Silvestre es un gato</a:t>
                </a:r>
                <a:endParaRPr lang="es-MX" sz="2000" b="1" u="sng" dirty="0">
                  <a:latin typeface="Roboto" panose="02000000000000000000" pitchFamily="2" charset="0"/>
                  <a:ea typeface="Roboto" panose="02000000000000000000" pitchFamily="2" charset="0"/>
                </a:endParaRPr>
              </a:p>
            </p:txBody>
          </p:sp>
        </mc:Choice>
        <mc:Fallback xmlns="">
          <p:sp>
            <p:nvSpPr>
              <p:cNvPr id="36" name="CuadroTexto 35">
                <a:extLst>
                  <a:ext uri="{FF2B5EF4-FFF2-40B4-BE49-F238E27FC236}">
                    <a16:creationId xmlns:a16="http://schemas.microsoft.com/office/drawing/2014/main" id="{52E712F2-8611-4651-A3D2-9B5D0E85652A}"/>
                  </a:ext>
                </a:extLst>
              </p:cNvPr>
              <p:cNvSpPr txBox="1">
                <a:spLocks noRot="1" noChangeAspect="1" noMove="1" noResize="1" noEditPoints="1" noAdjustHandles="1" noChangeArrowheads="1" noChangeShapeType="1" noTextEdit="1"/>
              </p:cNvSpPr>
              <p:nvPr/>
            </p:nvSpPr>
            <p:spPr>
              <a:xfrm>
                <a:off x="916649" y="4515193"/>
                <a:ext cx="7239210" cy="2246769"/>
              </a:xfrm>
              <a:prstGeom prst="rect">
                <a:avLst/>
              </a:prstGeom>
              <a:blipFill>
                <a:blip r:embed="rId5"/>
                <a:stretch>
                  <a:fillRect l="-842" t="-1359" b="-4348"/>
                </a:stretch>
              </a:blipFill>
            </p:spPr>
            <p:txBody>
              <a:bodyPr/>
              <a:lstStyle/>
              <a:p>
                <a:r>
                  <a:rPr lang="es-CO">
                    <a:noFill/>
                  </a:rPr>
                  <a:t> </a:t>
                </a:r>
              </a:p>
            </p:txBody>
          </p:sp>
        </mc:Fallback>
      </mc:AlternateContent>
      <p:pic>
        <p:nvPicPr>
          <p:cNvPr id="14342" name="Picture 6" descr="12 ideas de Piolín, Silvestre y amigos | dibujos animados clásicos, looney  tunes personajes, silvestre y piolin">
            <a:extLst>
              <a:ext uri="{FF2B5EF4-FFF2-40B4-BE49-F238E27FC236}">
                <a16:creationId xmlns:a16="http://schemas.microsoft.com/office/drawing/2014/main" id="{3BBD5009-69D0-49BB-AA8B-3546B1EC1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5779" y="4515194"/>
            <a:ext cx="1483431" cy="222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7"/>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Conectores lógicos – Parte I</a:t>
            </a:r>
            <a:endParaRPr dirty="0"/>
          </a:p>
        </p:txBody>
      </p:sp>
      <p:sp>
        <p:nvSpPr>
          <p:cNvPr id="24" name="CuadroTexto 23">
            <a:extLst>
              <a:ext uri="{FF2B5EF4-FFF2-40B4-BE49-F238E27FC236}">
                <a16:creationId xmlns:a16="http://schemas.microsoft.com/office/drawing/2014/main" id="{56528687-85B1-4CEE-A444-E2F774570C64}"/>
              </a:ext>
            </a:extLst>
          </p:cNvPr>
          <p:cNvSpPr txBox="1"/>
          <p:nvPr/>
        </p:nvSpPr>
        <p:spPr>
          <a:xfrm>
            <a:off x="916648" y="867229"/>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Conjunción - Diciéndolo de otro modo  </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34F86D10-8866-4F10-B4DF-8A60047BB0EC}"/>
                  </a:ext>
                </a:extLst>
              </p:cNvPr>
              <p:cNvSpPr txBox="1"/>
              <p:nvPr/>
            </p:nvSpPr>
            <p:spPr>
              <a:xfrm>
                <a:off x="916648" y="1361422"/>
                <a:ext cx="10778823" cy="769441"/>
              </a:xfrm>
              <a:prstGeom prst="rect">
                <a:avLst/>
              </a:prstGeom>
              <a:noFill/>
            </p:spPr>
            <p:txBody>
              <a:bodyPr wrap="square" rtlCol="0">
                <a:spAutoFit/>
              </a:bodyPr>
              <a:lstStyle/>
              <a:p>
                <a:r>
                  <a:rPr lang="es-MX" sz="2200" dirty="0">
                    <a:latin typeface="Roboto" panose="02000000000000000000" pitchFamily="2" charset="0"/>
                    <a:ea typeface="Roboto" panose="02000000000000000000" pitchFamily="2" charset="0"/>
                  </a:rPr>
                  <a:t>Existen muchas maneras de expresar la conjunción </a:t>
                </a:r>
                <a14:m>
                  <m:oMath xmlns:m="http://schemas.openxmlformats.org/officeDocument/2006/math">
                    <m:r>
                      <a:rPr lang="es-MX" sz="2200" b="1" i="1" smtClean="0">
                        <a:latin typeface="Cambria Math" panose="02040503050406030204" pitchFamily="18" charset="0"/>
                        <a:ea typeface="Roboto" panose="02000000000000000000" pitchFamily="2" charset="0"/>
                      </a:rPr>
                      <m:t>𝒑</m:t>
                    </m:r>
                    <m:r>
                      <a:rPr lang="es-MX" sz="2200" b="1" i="1">
                        <a:latin typeface="Cambria Math" panose="02040503050406030204" pitchFamily="18" charset="0"/>
                        <a:ea typeface="Cambria Math" panose="02040503050406030204" pitchFamily="18" charset="0"/>
                      </a:rPr>
                      <m:t>∧</m:t>
                    </m:r>
                    <m:r>
                      <a:rPr lang="es-MX" sz="2200" b="1" i="1" smtClean="0">
                        <a:latin typeface="Cambria Math" panose="02040503050406030204" pitchFamily="18" charset="0"/>
                        <a:ea typeface="Cambria Math" panose="02040503050406030204" pitchFamily="18" charset="0"/>
                      </a:rPr>
                      <m:t>𝒒</m:t>
                    </m:r>
                  </m:oMath>
                </a14:m>
                <a:r>
                  <a:rPr lang="es-MX" sz="2200" dirty="0">
                    <a:latin typeface="Roboto" panose="02000000000000000000" pitchFamily="2" charset="0"/>
                    <a:ea typeface="Roboto" panose="02000000000000000000" pitchFamily="2" charset="0"/>
                  </a:rPr>
                  <a:t>. A continuación se listan algunas expresiones.</a:t>
                </a:r>
              </a:p>
            </p:txBody>
          </p:sp>
        </mc:Choice>
        <mc:Fallback xmlns="">
          <p:sp>
            <p:nvSpPr>
              <p:cNvPr id="9" name="CuadroTexto 8">
                <a:extLst>
                  <a:ext uri="{FF2B5EF4-FFF2-40B4-BE49-F238E27FC236}">
                    <a16:creationId xmlns:a16="http://schemas.microsoft.com/office/drawing/2014/main" id="{34F86D10-8866-4F10-B4DF-8A60047BB0EC}"/>
                  </a:ext>
                </a:extLst>
              </p:cNvPr>
              <p:cNvSpPr txBox="1">
                <a:spLocks noRot="1" noChangeAspect="1" noMove="1" noResize="1" noEditPoints="1" noAdjustHandles="1" noChangeArrowheads="1" noChangeShapeType="1" noTextEdit="1"/>
              </p:cNvSpPr>
              <p:nvPr/>
            </p:nvSpPr>
            <p:spPr>
              <a:xfrm>
                <a:off x="916648" y="1361422"/>
                <a:ext cx="10778823" cy="769441"/>
              </a:xfrm>
              <a:prstGeom prst="rect">
                <a:avLst/>
              </a:prstGeom>
              <a:blipFill>
                <a:blip r:embed="rId3"/>
                <a:stretch>
                  <a:fillRect l="-735" t="-3937" b="-15748"/>
                </a:stretch>
              </a:blipFill>
            </p:spPr>
            <p:txBody>
              <a:bodyPr/>
              <a:lstStyle/>
              <a:p>
                <a:r>
                  <a:rPr lang="es-CO">
                    <a:noFill/>
                  </a:rPr>
                  <a:t> </a:t>
                </a:r>
              </a:p>
            </p:txBody>
          </p:sp>
        </mc:Fallback>
      </mc:AlternateContent>
      <p:sp>
        <p:nvSpPr>
          <p:cNvPr id="10" name="CuadroTexto 9">
            <a:extLst>
              <a:ext uri="{FF2B5EF4-FFF2-40B4-BE49-F238E27FC236}">
                <a16:creationId xmlns:a16="http://schemas.microsoft.com/office/drawing/2014/main" id="{AD665BED-D02C-484B-9970-EDD90DAFA21B}"/>
              </a:ext>
            </a:extLst>
          </p:cNvPr>
          <p:cNvSpPr txBox="1"/>
          <p:nvPr/>
        </p:nvSpPr>
        <p:spPr>
          <a:xfrm>
            <a:off x="916648" y="2167455"/>
            <a:ext cx="6098458" cy="2862322"/>
          </a:xfrm>
          <a:prstGeom prst="rect">
            <a:avLst/>
          </a:prstGeom>
          <a:noFill/>
        </p:spPr>
        <p:txBody>
          <a:bodyPr wrap="square">
            <a:spAutoFit/>
          </a:bodyPr>
          <a:lstStyle/>
          <a:p>
            <a:pPr marL="285750" indent="-285750" algn="l">
              <a:buFont typeface="Arial" panose="020B0604020202020204" pitchFamily="34" charset="0"/>
              <a:buChar char="•"/>
            </a:pPr>
            <a:r>
              <a:rPr lang="es-MX" sz="2000" b="1" i="1" u="none" strike="noStrike" baseline="0" dirty="0">
                <a:solidFill>
                  <a:schemeClr val="tx1"/>
                </a:solidFill>
                <a:latin typeface="Roboto" panose="02000000000000000000" pitchFamily="2" charset="0"/>
                <a:ea typeface="Roboto" panose="02000000000000000000" pitchFamily="2" charset="0"/>
              </a:rPr>
              <a:t>p</a:t>
            </a:r>
            <a:r>
              <a:rPr lang="es-MX" sz="2000" b="0" i="0" u="none" strike="noStrike" baseline="0" dirty="0">
                <a:solidFill>
                  <a:schemeClr val="tx1"/>
                </a:solidFill>
                <a:latin typeface="Roboto" panose="02000000000000000000" pitchFamily="2" charset="0"/>
                <a:ea typeface="Roboto" panose="02000000000000000000" pitchFamily="2" charset="0"/>
              </a:rPr>
              <a:t> </a:t>
            </a:r>
            <a:r>
              <a:rPr lang="es-MX" sz="2000" b="0" i="0" u="none" strike="noStrike" baseline="0" dirty="0">
                <a:solidFill>
                  <a:srgbClr val="FF0000"/>
                </a:solidFill>
                <a:latin typeface="Roboto" panose="02000000000000000000" pitchFamily="2" charset="0"/>
                <a:ea typeface="Roboto" panose="02000000000000000000" pitchFamily="2" charset="0"/>
              </a:rPr>
              <a:t>y</a:t>
            </a:r>
            <a:r>
              <a:rPr lang="es-MX" sz="2000" b="0" i="0" u="none" strike="noStrike" baseline="0" dirty="0">
                <a:solidFill>
                  <a:schemeClr val="tx1"/>
                </a:solidFill>
                <a:latin typeface="Roboto" panose="02000000000000000000" pitchFamily="2" charset="0"/>
                <a:ea typeface="Roboto" panose="02000000000000000000" pitchFamily="2" charset="0"/>
              </a:rPr>
              <a:t> </a:t>
            </a:r>
            <a:r>
              <a:rPr lang="es-MX" sz="2000" b="1" i="1" u="none" strike="noStrike" baseline="0" dirty="0">
                <a:solidFill>
                  <a:schemeClr val="tx1"/>
                </a:solidFill>
                <a:latin typeface="Roboto" panose="02000000000000000000" pitchFamily="2" charset="0"/>
                <a:ea typeface="Roboto" panose="02000000000000000000" pitchFamily="2" charset="0"/>
              </a:rPr>
              <a:t>q</a:t>
            </a:r>
          </a:p>
          <a:p>
            <a:pPr marL="285750" indent="-285750" algn="l">
              <a:buFont typeface="Arial" panose="020B0604020202020204" pitchFamily="34" charset="0"/>
              <a:buChar char="•"/>
            </a:pPr>
            <a:r>
              <a:rPr lang="es-MX" sz="2000" b="1" i="1" u="none" strike="noStrike" baseline="0" dirty="0">
                <a:solidFill>
                  <a:schemeClr val="tx1"/>
                </a:solidFill>
                <a:latin typeface="Roboto" panose="02000000000000000000" pitchFamily="2" charset="0"/>
                <a:ea typeface="Roboto" panose="02000000000000000000" pitchFamily="2" charset="0"/>
              </a:rPr>
              <a:t>p</a:t>
            </a:r>
            <a:r>
              <a:rPr lang="es-MX" sz="2000" b="0" i="0" u="none" strike="noStrike" baseline="0" dirty="0">
                <a:solidFill>
                  <a:schemeClr val="tx1"/>
                </a:solidFill>
                <a:latin typeface="Roboto" panose="02000000000000000000" pitchFamily="2" charset="0"/>
                <a:ea typeface="Roboto" panose="02000000000000000000" pitchFamily="2" charset="0"/>
              </a:rPr>
              <a:t>, </a:t>
            </a:r>
            <a:r>
              <a:rPr lang="es-MX" sz="2000" b="0" i="0" u="none" strike="noStrike" baseline="0" dirty="0">
                <a:solidFill>
                  <a:srgbClr val="FF0000"/>
                </a:solidFill>
                <a:latin typeface="Roboto" panose="02000000000000000000" pitchFamily="2" charset="0"/>
                <a:ea typeface="Roboto" panose="02000000000000000000" pitchFamily="2" charset="0"/>
              </a:rPr>
              <a:t>pero</a:t>
            </a:r>
            <a:r>
              <a:rPr lang="es-MX" sz="2000" b="0" i="0" u="none" strike="noStrike" baseline="0" dirty="0">
                <a:solidFill>
                  <a:schemeClr val="tx1"/>
                </a:solidFill>
                <a:latin typeface="Roboto" panose="02000000000000000000" pitchFamily="2" charset="0"/>
                <a:ea typeface="Roboto" panose="02000000000000000000" pitchFamily="2" charset="0"/>
              </a:rPr>
              <a:t> </a:t>
            </a:r>
            <a:r>
              <a:rPr lang="es-MX" sz="2000" b="1" i="1" u="none" strike="noStrike" baseline="0" dirty="0">
                <a:solidFill>
                  <a:schemeClr val="tx1"/>
                </a:solidFill>
                <a:latin typeface="Roboto" panose="02000000000000000000" pitchFamily="2" charset="0"/>
                <a:ea typeface="Roboto" panose="02000000000000000000" pitchFamily="2" charset="0"/>
              </a:rPr>
              <a:t>q</a:t>
            </a:r>
          </a:p>
          <a:p>
            <a:pPr marL="285750" indent="-285750" algn="l">
              <a:buFont typeface="Arial" panose="020B0604020202020204" pitchFamily="34" charset="0"/>
              <a:buChar char="•"/>
            </a:pPr>
            <a:r>
              <a:rPr lang="es-MX" sz="2000" b="1" i="1" u="none" strike="noStrike" baseline="0" dirty="0">
                <a:solidFill>
                  <a:schemeClr val="tx1"/>
                </a:solidFill>
                <a:latin typeface="Roboto" panose="02000000000000000000" pitchFamily="2" charset="0"/>
                <a:ea typeface="Roboto" panose="02000000000000000000" pitchFamily="2" charset="0"/>
              </a:rPr>
              <a:t>p</a:t>
            </a:r>
            <a:r>
              <a:rPr lang="es-MX" sz="2000" b="0" i="0" u="none" strike="noStrike" baseline="0" dirty="0">
                <a:solidFill>
                  <a:schemeClr val="tx1"/>
                </a:solidFill>
                <a:latin typeface="Roboto" panose="02000000000000000000" pitchFamily="2" charset="0"/>
                <a:ea typeface="Roboto" panose="02000000000000000000" pitchFamily="2" charset="0"/>
              </a:rPr>
              <a:t> </a:t>
            </a:r>
            <a:r>
              <a:rPr lang="es-MX" sz="2000" b="0" i="0" u="none" strike="noStrike" baseline="0" dirty="0">
                <a:solidFill>
                  <a:srgbClr val="FF0000"/>
                </a:solidFill>
                <a:latin typeface="Roboto" panose="02000000000000000000" pitchFamily="2" charset="0"/>
                <a:ea typeface="Roboto" panose="02000000000000000000" pitchFamily="2" charset="0"/>
              </a:rPr>
              <a:t>aún</a:t>
            </a:r>
            <a:r>
              <a:rPr lang="es-MX" sz="2000" b="0" i="0" u="none" strike="noStrike" baseline="0" dirty="0">
                <a:solidFill>
                  <a:schemeClr val="tx1"/>
                </a:solidFill>
                <a:latin typeface="Roboto" panose="02000000000000000000" pitchFamily="2" charset="0"/>
                <a:ea typeface="Roboto" panose="02000000000000000000" pitchFamily="2" charset="0"/>
              </a:rPr>
              <a:t> </a:t>
            </a:r>
            <a:r>
              <a:rPr lang="es-MX" sz="2000" b="1" i="1" u="none" strike="noStrike" baseline="0" dirty="0">
                <a:solidFill>
                  <a:schemeClr val="tx1"/>
                </a:solidFill>
                <a:latin typeface="Roboto" panose="02000000000000000000" pitchFamily="2" charset="0"/>
                <a:ea typeface="Roboto" panose="02000000000000000000" pitchFamily="2" charset="0"/>
              </a:rPr>
              <a:t>q</a:t>
            </a:r>
          </a:p>
          <a:p>
            <a:pPr marL="285750" indent="-285750" algn="l">
              <a:buFont typeface="Arial" panose="020B0604020202020204" pitchFamily="34" charset="0"/>
              <a:buChar char="•"/>
            </a:pPr>
            <a:r>
              <a:rPr lang="es-MX" sz="2000" b="1" i="1" dirty="0">
                <a:solidFill>
                  <a:schemeClr val="tx1"/>
                </a:solidFill>
                <a:latin typeface="Roboto" panose="02000000000000000000" pitchFamily="2" charset="0"/>
                <a:ea typeface="Roboto" panose="02000000000000000000" pitchFamily="2" charset="0"/>
              </a:rPr>
              <a:t>p</a:t>
            </a:r>
            <a:r>
              <a:rPr lang="es-MX" sz="2000" b="0" i="0" u="none" strike="noStrike" baseline="0" dirty="0">
                <a:solidFill>
                  <a:schemeClr val="tx1"/>
                </a:solidFill>
                <a:latin typeface="Roboto" panose="02000000000000000000" pitchFamily="2" charset="0"/>
                <a:ea typeface="Roboto" panose="02000000000000000000" pitchFamily="2" charset="0"/>
              </a:rPr>
              <a:t> </a:t>
            </a:r>
            <a:r>
              <a:rPr lang="es-MX" sz="2000" b="0" i="0" u="none" strike="noStrike" baseline="0" dirty="0">
                <a:solidFill>
                  <a:srgbClr val="FF0000"/>
                </a:solidFill>
                <a:latin typeface="Roboto" panose="02000000000000000000" pitchFamily="2" charset="0"/>
                <a:ea typeface="Roboto" panose="02000000000000000000" pitchFamily="2" charset="0"/>
              </a:rPr>
              <a:t>también</a:t>
            </a:r>
            <a:r>
              <a:rPr lang="es-MX" sz="2000" b="0" i="0" u="none" strike="noStrike" baseline="0" dirty="0">
                <a:solidFill>
                  <a:schemeClr val="tx1"/>
                </a:solidFill>
                <a:latin typeface="Roboto" panose="02000000000000000000" pitchFamily="2" charset="0"/>
                <a:ea typeface="Roboto" panose="02000000000000000000" pitchFamily="2" charset="0"/>
              </a:rPr>
              <a:t> </a:t>
            </a:r>
            <a:r>
              <a:rPr lang="es-MX" sz="2000" b="1" i="1" u="none" strike="noStrike" baseline="0" dirty="0">
                <a:solidFill>
                  <a:schemeClr val="tx1"/>
                </a:solidFill>
                <a:latin typeface="Roboto" panose="02000000000000000000" pitchFamily="2" charset="0"/>
                <a:ea typeface="Roboto" panose="02000000000000000000" pitchFamily="2" charset="0"/>
              </a:rPr>
              <a:t>q</a:t>
            </a:r>
          </a:p>
          <a:p>
            <a:pPr marL="285750" indent="-285750" algn="l">
              <a:buFont typeface="Arial" panose="020B0604020202020204" pitchFamily="34" charset="0"/>
              <a:buChar char="•"/>
            </a:pPr>
            <a:r>
              <a:rPr lang="es-MX" sz="2000" b="1" i="1" u="none" strike="noStrike" baseline="0" dirty="0">
                <a:solidFill>
                  <a:schemeClr val="tx1"/>
                </a:solidFill>
                <a:latin typeface="Roboto" panose="02000000000000000000" pitchFamily="2" charset="0"/>
                <a:ea typeface="Roboto" panose="02000000000000000000" pitchFamily="2" charset="0"/>
              </a:rPr>
              <a:t>p</a:t>
            </a:r>
            <a:r>
              <a:rPr lang="es-MX" sz="2000" b="0" i="0" u="none" strike="noStrike" baseline="0" dirty="0">
                <a:solidFill>
                  <a:schemeClr val="tx1"/>
                </a:solidFill>
                <a:latin typeface="Roboto" panose="02000000000000000000" pitchFamily="2" charset="0"/>
                <a:ea typeface="Roboto" panose="02000000000000000000" pitchFamily="2" charset="0"/>
              </a:rPr>
              <a:t> </a:t>
            </a:r>
            <a:r>
              <a:rPr lang="es-MX" sz="2000" b="0" i="0" u="none" strike="noStrike" baseline="0" dirty="0">
                <a:solidFill>
                  <a:srgbClr val="FF0000"/>
                </a:solidFill>
                <a:latin typeface="Roboto" panose="02000000000000000000" pitchFamily="2" charset="0"/>
                <a:ea typeface="Roboto" panose="02000000000000000000" pitchFamily="2" charset="0"/>
              </a:rPr>
              <a:t>todavía</a:t>
            </a:r>
            <a:r>
              <a:rPr lang="es-MX" sz="2000" b="0" i="0" u="none" strike="noStrike" baseline="0" dirty="0">
                <a:solidFill>
                  <a:schemeClr val="tx1"/>
                </a:solidFill>
                <a:latin typeface="Roboto" panose="02000000000000000000" pitchFamily="2" charset="0"/>
                <a:ea typeface="Roboto" panose="02000000000000000000" pitchFamily="2" charset="0"/>
              </a:rPr>
              <a:t> </a:t>
            </a:r>
            <a:r>
              <a:rPr lang="es-MX" sz="2000" b="1" i="1" u="none" strike="noStrike" baseline="0" dirty="0">
                <a:solidFill>
                  <a:schemeClr val="tx1"/>
                </a:solidFill>
                <a:latin typeface="Roboto" panose="02000000000000000000" pitchFamily="2" charset="0"/>
                <a:ea typeface="Roboto" panose="02000000000000000000" pitchFamily="2" charset="0"/>
              </a:rPr>
              <a:t>q</a:t>
            </a:r>
          </a:p>
          <a:p>
            <a:pPr marL="285750" indent="-285750" algn="l">
              <a:buFont typeface="Arial" panose="020B0604020202020204" pitchFamily="34" charset="0"/>
              <a:buChar char="•"/>
            </a:pPr>
            <a:r>
              <a:rPr lang="es-MX" sz="2000" b="1" i="1" u="none" strike="noStrike" baseline="0" dirty="0">
                <a:solidFill>
                  <a:schemeClr val="tx1"/>
                </a:solidFill>
                <a:latin typeface="Roboto" panose="02000000000000000000" pitchFamily="2" charset="0"/>
                <a:ea typeface="Roboto" panose="02000000000000000000" pitchFamily="2" charset="0"/>
              </a:rPr>
              <a:t>p</a:t>
            </a:r>
            <a:r>
              <a:rPr lang="es-MX" sz="2000" b="0" i="0" u="none" strike="noStrike" baseline="0" dirty="0">
                <a:solidFill>
                  <a:schemeClr val="tx1"/>
                </a:solidFill>
                <a:latin typeface="Roboto" panose="02000000000000000000" pitchFamily="2" charset="0"/>
                <a:ea typeface="Roboto" panose="02000000000000000000" pitchFamily="2" charset="0"/>
              </a:rPr>
              <a:t>, </a:t>
            </a:r>
            <a:r>
              <a:rPr lang="es-MX" sz="2000" b="0" i="0" u="none" strike="noStrike" baseline="0" dirty="0">
                <a:solidFill>
                  <a:srgbClr val="FF0000"/>
                </a:solidFill>
                <a:latin typeface="Roboto" panose="02000000000000000000" pitchFamily="2" charset="0"/>
                <a:ea typeface="Roboto" panose="02000000000000000000" pitchFamily="2" charset="0"/>
              </a:rPr>
              <a:t>aunque</a:t>
            </a:r>
            <a:r>
              <a:rPr lang="es-MX" sz="2000" b="0" i="0" u="none" strike="noStrike" baseline="0" dirty="0">
                <a:solidFill>
                  <a:schemeClr val="tx1"/>
                </a:solidFill>
                <a:latin typeface="Roboto" panose="02000000000000000000" pitchFamily="2" charset="0"/>
                <a:ea typeface="Roboto" panose="02000000000000000000" pitchFamily="2" charset="0"/>
              </a:rPr>
              <a:t> </a:t>
            </a:r>
            <a:r>
              <a:rPr lang="es-MX" sz="2000" b="1" i="1" u="none" strike="noStrike" baseline="0" dirty="0">
                <a:solidFill>
                  <a:schemeClr val="tx1"/>
                </a:solidFill>
                <a:latin typeface="Roboto" panose="02000000000000000000" pitchFamily="2" charset="0"/>
                <a:ea typeface="Roboto" panose="02000000000000000000" pitchFamily="2" charset="0"/>
              </a:rPr>
              <a:t>q</a:t>
            </a:r>
          </a:p>
          <a:p>
            <a:pPr marL="285750" indent="-285750" algn="l">
              <a:buFont typeface="Arial" panose="020B0604020202020204" pitchFamily="34" charset="0"/>
              <a:buChar char="•"/>
            </a:pPr>
            <a:r>
              <a:rPr lang="es-MX" sz="2000" b="1" i="1" u="none" strike="noStrike" baseline="0" dirty="0">
                <a:solidFill>
                  <a:schemeClr val="tx1"/>
                </a:solidFill>
                <a:latin typeface="Roboto" panose="02000000000000000000" pitchFamily="2" charset="0"/>
                <a:ea typeface="Roboto" panose="02000000000000000000" pitchFamily="2" charset="0"/>
              </a:rPr>
              <a:t>p</a:t>
            </a:r>
            <a:r>
              <a:rPr lang="es-MX" sz="2000" b="0" i="0" u="none" strike="noStrike" baseline="0" dirty="0">
                <a:solidFill>
                  <a:schemeClr val="tx1"/>
                </a:solidFill>
                <a:latin typeface="Roboto" panose="02000000000000000000" pitchFamily="2" charset="0"/>
                <a:ea typeface="Roboto" panose="02000000000000000000" pitchFamily="2" charset="0"/>
              </a:rPr>
              <a:t> </a:t>
            </a:r>
            <a:r>
              <a:rPr lang="es-MX" sz="2000" b="0" i="0" u="none" strike="noStrike" baseline="0" dirty="0">
                <a:solidFill>
                  <a:srgbClr val="FF0000"/>
                </a:solidFill>
                <a:latin typeface="Roboto" panose="02000000000000000000" pitchFamily="2" charset="0"/>
                <a:ea typeface="Roboto" panose="02000000000000000000" pitchFamily="2" charset="0"/>
              </a:rPr>
              <a:t>sin embargo</a:t>
            </a:r>
            <a:r>
              <a:rPr lang="es-MX" sz="2000" b="0" i="0" u="none" strike="noStrike" baseline="0" dirty="0">
                <a:solidFill>
                  <a:schemeClr val="tx1"/>
                </a:solidFill>
                <a:latin typeface="Roboto" panose="02000000000000000000" pitchFamily="2" charset="0"/>
                <a:ea typeface="Roboto" panose="02000000000000000000" pitchFamily="2" charset="0"/>
              </a:rPr>
              <a:t> </a:t>
            </a:r>
            <a:r>
              <a:rPr lang="es-MX" sz="2000" b="1" i="1" u="none" strike="noStrike" baseline="0" dirty="0">
                <a:solidFill>
                  <a:schemeClr val="tx1"/>
                </a:solidFill>
                <a:latin typeface="Roboto" panose="02000000000000000000" pitchFamily="2" charset="0"/>
                <a:ea typeface="Roboto" panose="02000000000000000000" pitchFamily="2" charset="0"/>
              </a:rPr>
              <a:t>q</a:t>
            </a:r>
          </a:p>
          <a:p>
            <a:pPr marL="285750" indent="-285750" algn="l">
              <a:buFont typeface="Arial" panose="020B0604020202020204" pitchFamily="34" charset="0"/>
              <a:buChar char="•"/>
            </a:pPr>
            <a:r>
              <a:rPr lang="es-MX" sz="2000" b="1" i="1" u="none" strike="noStrike" baseline="0" dirty="0">
                <a:solidFill>
                  <a:schemeClr val="tx1"/>
                </a:solidFill>
                <a:latin typeface="Roboto" panose="02000000000000000000" pitchFamily="2" charset="0"/>
                <a:ea typeface="Roboto" panose="02000000000000000000" pitchFamily="2" charset="0"/>
              </a:rPr>
              <a:t>p</a:t>
            </a:r>
            <a:r>
              <a:rPr lang="es-MX" sz="2000" b="0" i="0" u="none" strike="noStrike" baseline="0" dirty="0">
                <a:solidFill>
                  <a:schemeClr val="tx1"/>
                </a:solidFill>
                <a:latin typeface="Roboto" panose="02000000000000000000" pitchFamily="2" charset="0"/>
                <a:ea typeface="Roboto" panose="02000000000000000000" pitchFamily="2" charset="0"/>
              </a:rPr>
              <a:t> </a:t>
            </a:r>
            <a:r>
              <a:rPr lang="es-MX" sz="2000" b="0" i="0" u="none" strike="noStrike" baseline="0" dirty="0">
                <a:solidFill>
                  <a:srgbClr val="FF0000"/>
                </a:solidFill>
                <a:latin typeface="Roboto" panose="02000000000000000000" pitchFamily="2" charset="0"/>
                <a:ea typeface="Roboto" panose="02000000000000000000" pitchFamily="2" charset="0"/>
              </a:rPr>
              <a:t>además</a:t>
            </a:r>
            <a:r>
              <a:rPr lang="es-MX" sz="2000" b="0" i="0" u="none" strike="noStrike" baseline="0" dirty="0">
                <a:solidFill>
                  <a:schemeClr val="tx1"/>
                </a:solidFill>
                <a:latin typeface="Roboto" panose="02000000000000000000" pitchFamily="2" charset="0"/>
                <a:ea typeface="Roboto" panose="02000000000000000000" pitchFamily="2" charset="0"/>
              </a:rPr>
              <a:t> </a:t>
            </a:r>
            <a:r>
              <a:rPr lang="es-MX" sz="2000" b="1" i="1" u="none" strike="noStrike" baseline="0" dirty="0">
                <a:solidFill>
                  <a:schemeClr val="tx1"/>
                </a:solidFill>
                <a:latin typeface="Roboto" panose="02000000000000000000" pitchFamily="2" charset="0"/>
                <a:ea typeface="Roboto" panose="02000000000000000000" pitchFamily="2" charset="0"/>
              </a:rPr>
              <a:t>q</a:t>
            </a:r>
          </a:p>
          <a:p>
            <a:pPr marL="285750" indent="-285750" algn="l">
              <a:buFont typeface="Arial" panose="020B0604020202020204" pitchFamily="34" charset="0"/>
              <a:buChar char="•"/>
            </a:pPr>
            <a:r>
              <a:rPr lang="es-MX" sz="2000" b="1" i="1" u="none" strike="noStrike" baseline="0" dirty="0">
                <a:solidFill>
                  <a:schemeClr val="tx1"/>
                </a:solidFill>
                <a:latin typeface="Roboto" panose="02000000000000000000" pitchFamily="2" charset="0"/>
                <a:ea typeface="Roboto" panose="02000000000000000000" pitchFamily="2" charset="0"/>
              </a:rPr>
              <a:t>p</a:t>
            </a:r>
            <a:r>
              <a:rPr lang="es-MX" sz="2000" b="0" i="0" u="none" strike="noStrike" baseline="0" dirty="0">
                <a:solidFill>
                  <a:schemeClr val="tx1"/>
                </a:solidFill>
                <a:latin typeface="Roboto" panose="02000000000000000000" pitchFamily="2" charset="0"/>
                <a:ea typeface="Roboto" panose="02000000000000000000" pitchFamily="2" charset="0"/>
              </a:rPr>
              <a:t> </a:t>
            </a:r>
            <a:r>
              <a:rPr lang="es-MX" sz="2000" b="0" i="0" u="none" strike="noStrike" baseline="0" dirty="0">
                <a:solidFill>
                  <a:srgbClr val="FF0000"/>
                </a:solidFill>
                <a:latin typeface="Roboto" panose="02000000000000000000" pitchFamily="2" charset="0"/>
                <a:ea typeface="Roboto" panose="02000000000000000000" pitchFamily="2" charset="0"/>
              </a:rPr>
              <a:t>no obstante</a:t>
            </a:r>
            <a:r>
              <a:rPr lang="es-MX" sz="2000" b="0" i="0" u="none" strike="noStrike" baseline="0" dirty="0">
                <a:solidFill>
                  <a:schemeClr val="tx1"/>
                </a:solidFill>
                <a:latin typeface="Roboto" panose="02000000000000000000" pitchFamily="2" charset="0"/>
                <a:ea typeface="Roboto" panose="02000000000000000000" pitchFamily="2" charset="0"/>
              </a:rPr>
              <a:t> </a:t>
            </a:r>
            <a:r>
              <a:rPr lang="es-MX" sz="2000" b="1" i="1" u="none" strike="noStrike" baseline="0" dirty="0">
                <a:solidFill>
                  <a:schemeClr val="tx1"/>
                </a:solidFill>
                <a:latin typeface="Roboto" panose="02000000000000000000" pitchFamily="2" charset="0"/>
                <a:ea typeface="Roboto" panose="02000000000000000000" pitchFamily="2" charset="0"/>
              </a:rPr>
              <a:t>q</a:t>
            </a:r>
            <a:endParaRPr lang="es-CO" sz="2000" b="1" i="1" dirty="0">
              <a:solidFill>
                <a:schemeClr val="tx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29727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7"/>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Conectores lógicos – Parte I</a:t>
            </a:r>
            <a:endParaRPr dirty="0"/>
          </a:p>
        </p:txBody>
      </p:sp>
      <p:sp>
        <p:nvSpPr>
          <p:cNvPr id="24" name="CuadroTexto 23">
            <a:extLst>
              <a:ext uri="{FF2B5EF4-FFF2-40B4-BE49-F238E27FC236}">
                <a16:creationId xmlns:a16="http://schemas.microsoft.com/office/drawing/2014/main" id="{56528687-85B1-4CEE-A444-E2F774570C64}"/>
              </a:ext>
            </a:extLst>
          </p:cNvPr>
          <p:cNvSpPr txBox="1"/>
          <p:nvPr/>
        </p:nvSpPr>
        <p:spPr>
          <a:xfrm>
            <a:off x="916649" y="953656"/>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Conjunción (Y = And)</a:t>
            </a:r>
          </a:p>
        </p:txBody>
      </p:sp>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36E66917-BCE6-4B33-9C33-49BD726FAFE5}"/>
                  </a:ext>
                </a:extLst>
              </p:cNvPr>
              <p:cNvSpPr txBox="1"/>
              <p:nvPr/>
            </p:nvSpPr>
            <p:spPr>
              <a:xfrm>
                <a:off x="916648" y="1617823"/>
                <a:ext cx="11044292" cy="1938992"/>
              </a:xfrm>
              <a:prstGeom prst="rect">
                <a:avLst/>
              </a:prstGeom>
              <a:noFill/>
            </p:spPr>
            <p:txBody>
              <a:bodyPr wrap="square" rtlCol="0">
                <a:spAutoFit/>
              </a:bodyPr>
              <a:lstStyle/>
              <a:p>
                <a:r>
                  <a:rPr lang="es-MX" sz="2000" b="1" dirty="0">
                    <a:latin typeface="Roboto" panose="02000000000000000000" pitchFamily="2" charset="0"/>
                    <a:ea typeface="Roboto" panose="02000000000000000000" pitchFamily="2" charset="0"/>
                  </a:rPr>
                  <a:t>Ejemplo 1</a:t>
                </a:r>
                <a:r>
                  <a:rPr lang="es-MX" sz="2000" dirty="0">
                    <a:latin typeface="Roboto" panose="02000000000000000000" pitchFamily="2" charset="0"/>
                    <a:ea typeface="Roboto" panose="02000000000000000000" pitchFamily="2" charset="0"/>
                  </a:rPr>
                  <a:t>: Dadas las siguientes proposiciones:</a:t>
                </a:r>
              </a:p>
              <a:p>
                <a:pPr marL="342900" indent="-342900">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𝒎</m:t>
                    </m:r>
                  </m:oMath>
                </a14:m>
                <a:r>
                  <a:rPr lang="es-MX" sz="2000" dirty="0">
                    <a:latin typeface="Roboto" panose="02000000000000000000" pitchFamily="2" charset="0"/>
                    <a:ea typeface="Roboto" panose="02000000000000000000" pitchFamily="2" charset="0"/>
                  </a:rPr>
                  <a:t>: Alan Turing era un Matemático.</a:t>
                </a:r>
              </a:p>
              <a:p>
                <a:pPr marL="342900" indent="-342900">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𝒄</m:t>
                    </m:r>
                  </m:oMath>
                </a14:m>
                <a:r>
                  <a:rPr lang="es-MX" sz="2000" dirty="0">
                    <a:latin typeface="Roboto" panose="02000000000000000000" pitchFamily="2" charset="0"/>
                    <a:ea typeface="Roboto" panose="02000000000000000000" pitchFamily="2" charset="0"/>
                  </a:rPr>
                  <a:t>: Alan Turing era gringo.</a:t>
                </a:r>
              </a:p>
              <a:p>
                <a:endParaRPr lang="es-MX" sz="2000" dirty="0">
                  <a:latin typeface="Roboto" panose="02000000000000000000" pitchFamily="2" charset="0"/>
                  <a:ea typeface="Roboto" panose="02000000000000000000" pitchFamily="2" charset="0"/>
                </a:endParaRPr>
              </a:p>
              <a:p>
                <a:r>
                  <a:rPr lang="es-MX" sz="2000" dirty="0">
                    <a:latin typeface="Roboto" panose="02000000000000000000" pitchFamily="2" charset="0"/>
                    <a:ea typeface="Roboto" panose="02000000000000000000" pitchFamily="2" charset="0"/>
                  </a:rPr>
                  <a:t>Escriba la expresión asociada a la proposición compuesta teniendo en cuenta las proposiciones simples anteriormente mencionadas.</a:t>
                </a:r>
              </a:p>
            </p:txBody>
          </p:sp>
        </mc:Choice>
        <mc:Fallback xmlns="">
          <p:sp>
            <p:nvSpPr>
              <p:cNvPr id="28" name="CuadroTexto 27">
                <a:extLst>
                  <a:ext uri="{FF2B5EF4-FFF2-40B4-BE49-F238E27FC236}">
                    <a16:creationId xmlns:a16="http://schemas.microsoft.com/office/drawing/2014/main" id="{36E66917-BCE6-4B33-9C33-49BD726FAFE5}"/>
                  </a:ext>
                </a:extLst>
              </p:cNvPr>
              <p:cNvSpPr txBox="1">
                <a:spLocks noRot="1" noChangeAspect="1" noMove="1" noResize="1" noEditPoints="1" noAdjustHandles="1" noChangeArrowheads="1" noChangeShapeType="1" noTextEdit="1"/>
              </p:cNvSpPr>
              <p:nvPr/>
            </p:nvSpPr>
            <p:spPr>
              <a:xfrm>
                <a:off x="916648" y="1617823"/>
                <a:ext cx="11044292" cy="1938992"/>
              </a:xfrm>
              <a:prstGeom prst="rect">
                <a:avLst/>
              </a:prstGeom>
              <a:blipFill>
                <a:blip r:embed="rId3"/>
                <a:stretch>
                  <a:fillRect l="-552" t="-1258" r="-883" b="-5031"/>
                </a:stretch>
              </a:blipFill>
            </p:spPr>
            <p:txBody>
              <a:bodyPr/>
              <a:lstStyle/>
              <a:p>
                <a:r>
                  <a:rPr lang="es-CO">
                    <a:noFill/>
                  </a:rPr>
                  <a:t> </a:t>
                </a:r>
              </a:p>
            </p:txBody>
          </p:sp>
        </mc:Fallback>
      </mc:AlternateContent>
      <p:sp>
        <p:nvSpPr>
          <p:cNvPr id="11" name="CuadroTexto 10">
            <a:extLst>
              <a:ext uri="{FF2B5EF4-FFF2-40B4-BE49-F238E27FC236}">
                <a16:creationId xmlns:a16="http://schemas.microsoft.com/office/drawing/2014/main" id="{55ECBABA-DB58-4864-9BDB-E4481E3E6BF6}"/>
              </a:ext>
            </a:extLst>
          </p:cNvPr>
          <p:cNvSpPr txBox="1"/>
          <p:nvPr/>
        </p:nvSpPr>
        <p:spPr>
          <a:xfrm>
            <a:off x="916648" y="4157081"/>
            <a:ext cx="10616591" cy="2246769"/>
          </a:xfrm>
          <a:prstGeom prst="rect">
            <a:avLst/>
          </a:prstGeom>
          <a:noFill/>
        </p:spPr>
        <p:txBody>
          <a:bodyPr wrap="square" rtlCol="0">
            <a:spAutoFit/>
          </a:bodyPr>
          <a:lstStyle/>
          <a:p>
            <a:r>
              <a:rPr lang="es-MX" sz="2000" b="1" dirty="0">
                <a:latin typeface="Roboto" panose="02000000000000000000" pitchFamily="2" charset="0"/>
                <a:ea typeface="Roboto" panose="02000000000000000000" pitchFamily="2" charset="0"/>
              </a:rPr>
              <a:t>Ejemplo 2</a:t>
            </a:r>
            <a:r>
              <a:rPr lang="es-MX" sz="2000" dirty="0">
                <a:latin typeface="Roboto" panose="02000000000000000000" pitchFamily="2" charset="0"/>
                <a:ea typeface="Roboto" panose="02000000000000000000" pitchFamily="2" charset="0"/>
              </a:rPr>
              <a:t>: Dada la proposición compuesta:</a:t>
            </a:r>
          </a:p>
          <a:p>
            <a:endParaRPr lang="es-MX" sz="2000" dirty="0">
              <a:latin typeface="Roboto" panose="02000000000000000000" pitchFamily="2" charset="0"/>
              <a:ea typeface="Roboto" panose="02000000000000000000" pitchFamily="2" charset="0"/>
            </a:endParaRPr>
          </a:p>
          <a:p>
            <a:pPr algn="ctr"/>
            <a:r>
              <a:rPr lang="es-MX" sz="2000" dirty="0">
                <a:latin typeface="Roboto" panose="02000000000000000000" pitchFamily="2" charset="0"/>
                <a:ea typeface="Roboto" panose="02000000000000000000" pitchFamily="2" charset="0"/>
              </a:rPr>
              <a:t>Amaranto Perea fue jugador de futbol y vendió helados.</a:t>
            </a:r>
          </a:p>
          <a:p>
            <a:pPr marL="342900" lvl="2" indent="-342900">
              <a:buFont typeface="Arial" panose="020B0604020202020204" pitchFamily="34" charset="0"/>
              <a:buChar char="•"/>
            </a:pPr>
            <a:endParaRPr lang="es-MX" sz="2000" dirty="0">
              <a:latin typeface="Roboto" panose="02000000000000000000" pitchFamily="2" charset="0"/>
              <a:ea typeface="Roboto" panose="02000000000000000000" pitchFamily="2" charset="0"/>
            </a:endParaRPr>
          </a:p>
          <a:p>
            <a:pPr marL="457200" lvl="2" indent="-457200">
              <a:buFont typeface="+mj-lt"/>
              <a:buAutoNum type="arabicPeriod"/>
            </a:pPr>
            <a:r>
              <a:rPr lang="es-MX" sz="2000" dirty="0">
                <a:latin typeface="Roboto" panose="02000000000000000000" pitchFamily="2" charset="0"/>
                <a:ea typeface="Roboto" panose="02000000000000000000" pitchFamily="2" charset="0"/>
              </a:rPr>
              <a:t>Determine las proposiciones simples</a:t>
            </a:r>
          </a:p>
          <a:p>
            <a:pPr marL="457200" lvl="2" indent="-457200">
              <a:buFont typeface="+mj-lt"/>
              <a:buAutoNum type="arabicPeriod"/>
            </a:pPr>
            <a:r>
              <a:rPr lang="es-MX" sz="2000" dirty="0">
                <a:latin typeface="Roboto" panose="02000000000000000000" pitchFamily="2" charset="0"/>
                <a:ea typeface="Roboto" panose="02000000000000000000" pitchFamily="2" charset="0"/>
              </a:rPr>
              <a:t>Escriba la proposición compuesta con base en las proposiciones simples previamente definidas.</a:t>
            </a:r>
          </a:p>
        </p:txBody>
      </p:sp>
    </p:spTree>
    <p:extLst>
      <p:ext uri="{BB962C8B-B14F-4D97-AF65-F5344CB8AC3E}">
        <p14:creationId xmlns:p14="http://schemas.microsoft.com/office/powerpoint/2010/main" val="26844461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7"/>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Conectores lógicos – Parte I</a:t>
            </a:r>
            <a:endParaRPr dirty="0"/>
          </a:p>
        </p:txBody>
      </p:sp>
      <p:sp>
        <p:nvSpPr>
          <p:cNvPr id="24" name="CuadroTexto 23">
            <a:extLst>
              <a:ext uri="{FF2B5EF4-FFF2-40B4-BE49-F238E27FC236}">
                <a16:creationId xmlns:a16="http://schemas.microsoft.com/office/drawing/2014/main" id="{56528687-85B1-4CEE-A444-E2F774570C64}"/>
              </a:ext>
            </a:extLst>
          </p:cNvPr>
          <p:cNvSpPr txBox="1"/>
          <p:nvPr/>
        </p:nvSpPr>
        <p:spPr>
          <a:xfrm>
            <a:off x="916648" y="867229"/>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Disyunción – </a:t>
            </a:r>
            <a:r>
              <a:rPr lang="es-MX" sz="2600" b="1" u="sng" dirty="0">
                <a:solidFill>
                  <a:schemeClr val="accent6"/>
                </a:solidFill>
                <a:latin typeface="Roboto" panose="02000000000000000000" pitchFamily="2" charset="0"/>
                <a:ea typeface="Roboto" panose="02000000000000000000" pitchFamily="2" charset="0"/>
              </a:rPr>
              <a:t>Or</a:t>
            </a:r>
            <a:r>
              <a:rPr lang="es-MX" sz="2600" b="1" dirty="0">
                <a:solidFill>
                  <a:schemeClr val="accent6"/>
                </a:solidFill>
                <a:latin typeface="Roboto" panose="02000000000000000000" pitchFamily="2" charset="0"/>
                <a:ea typeface="Roboto" panose="02000000000000000000" pitchFamily="2" charset="0"/>
              </a:rPr>
              <a:t> inclusivo (O = Or)</a:t>
            </a:r>
          </a:p>
        </p:txBody>
      </p:sp>
      <p:sp>
        <p:nvSpPr>
          <p:cNvPr id="28" name="CuadroTexto 27">
            <a:extLst>
              <a:ext uri="{FF2B5EF4-FFF2-40B4-BE49-F238E27FC236}">
                <a16:creationId xmlns:a16="http://schemas.microsoft.com/office/drawing/2014/main" id="{36E66917-BCE6-4B33-9C33-49BD726FAFE5}"/>
              </a:ext>
            </a:extLst>
          </p:cNvPr>
          <p:cNvSpPr txBox="1"/>
          <p:nvPr/>
        </p:nvSpPr>
        <p:spPr>
          <a:xfrm>
            <a:off x="916648" y="1359672"/>
            <a:ext cx="10778823" cy="769441"/>
          </a:xfrm>
          <a:prstGeom prst="rect">
            <a:avLst/>
          </a:prstGeom>
          <a:noFill/>
        </p:spPr>
        <p:txBody>
          <a:bodyPr wrap="square" rtlCol="0">
            <a:spAutoFit/>
          </a:bodyPr>
          <a:lstStyle/>
          <a:p>
            <a:r>
              <a:rPr lang="es-MX" sz="2200" dirty="0">
                <a:latin typeface="Roboto" panose="02000000000000000000" pitchFamily="2" charset="0"/>
                <a:ea typeface="Roboto" panose="02000000000000000000" pitchFamily="2" charset="0"/>
              </a:rPr>
              <a:t>Cuando la unión de dos enunciados lógicos se hace con el conector </a:t>
            </a:r>
            <a:r>
              <a:rPr lang="es-MX" sz="2200" b="1" dirty="0">
                <a:solidFill>
                  <a:srgbClr val="FF0000"/>
                </a:solidFill>
                <a:latin typeface="Roboto" panose="02000000000000000000" pitchFamily="2" charset="0"/>
                <a:ea typeface="Roboto" panose="02000000000000000000" pitchFamily="2" charset="0"/>
              </a:rPr>
              <a:t>o</a:t>
            </a:r>
            <a:r>
              <a:rPr lang="es-MX" sz="2200" dirty="0">
                <a:latin typeface="Roboto" panose="02000000000000000000" pitchFamily="2" charset="0"/>
                <a:ea typeface="Roboto" panose="02000000000000000000" pitchFamily="2" charset="0"/>
              </a:rPr>
              <a:t> la proposición compuesta formada se conoce como </a:t>
            </a:r>
            <a:r>
              <a:rPr lang="es-MX" sz="2200" b="1" dirty="0">
                <a:latin typeface="Roboto" panose="02000000000000000000" pitchFamily="2" charset="0"/>
                <a:ea typeface="Roboto" panose="02000000000000000000" pitchFamily="2" charset="0"/>
              </a:rPr>
              <a:t>disyunción</a:t>
            </a:r>
            <a:r>
              <a:rPr lang="es-MX" sz="2200" dirty="0">
                <a:latin typeface="Roboto" panose="02000000000000000000" pitchFamily="2" charset="0"/>
                <a:ea typeface="Roboto" panose="02000000000000000000" pitchFamily="2" charset="0"/>
              </a:rPr>
              <a:t>.</a:t>
            </a:r>
          </a:p>
        </p:txBody>
      </p:sp>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68151F48-97C0-4449-8424-03E0A12AFA57}"/>
                  </a:ext>
                </a:extLst>
              </p:cNvPr>
              <p:cNvSpPr txBox="1"/>
              <p:nvPr/>
            </p:nvSpPr>
            <p:spPr>
              <a:xfrm>
                <a:off x="4277033" y="2247395"/>
                <a:ext cx="7683906" cy="2123658"/>
              </a:xfrm>
              <a:prstGeom prst="rect">
                <a:avLst/>
              </a:prstGeom>
              <a:noFill/>
            </p:spPr>
            <p:txBody>
              <a:bodyPr wrap="square" rtlCol="0">
                <a:spAutoFit/>
              </a:bodyPr>
              <a:lstStyle/>
              <a:p>
                <a:pPr marL="342900" indent="-342900">
                  <a:buFont typeface="Arial" panose="020B0604020202020204" pitchFamily="34" charset="0"/>
                  <a:buChar char="•"/>
                </a:pPr>
                <a:r>
                  <a:rPr lang="es-MX" sz="2200" b="1" dirty="0">
                    <a:latin typeface="Roboto" panose="02000000000000000000" pitchFamily="2" charset="0"/>
                    <a:ea typeface="Roboto" panose="02000000000000000000" pitchFamily="2" charset="0"/>
                  </a:rPr>
                  <a:t>Símbolos de la disyunción</a:t>
                </a:r>
                <a:r>
                  <a:rPr lang="es-MX" sz="2200" dirty="0">
                    <a:latin typeface="Roboto" panose="02000000000000000000" pitchFamily="2" charset="0"/>
                    <a:ea typeface="Roboto" panose="02000000000000000000" pitchFamily="2" charset="0"/>
                  </a:rPr>
                  <a:t>: </a:t>
                </a:r>
                <a14:m>
                  <m:oMath xmlns:m="http://schemas.openxmlformats.org/officeDocument/2006/math">
                    <m:r>
                      <a:rPr lang="es-MX" sz="2200" b="0" i="1" smtClean="0">
                        <a:latin typeface="Cambria Math" panose="02040503050406030204" pitchFamily="18" charset="0"/>
                        <a:ea typeface="Cambria Math" panose="02040503050406030204" pitchFamily="18" charset="0"/>
                      </a:rPr>
                      <m:t>∨</m:t>
                    </m:r>
                  </m:oMath>
                </a14:m>
                <a:r>
                  <a:rPr lang="es-MX" sz="2200" dirty="0">
                    <a:latin typeface="Roboto" panose="02000000000000000000" pitchFamily="2" charset="0"/>
                    <a:ea typeface="Roboto" panose="02000000000000000000" pitchFamily="2" charset="0"/>
                  </a:rPr>
                  <a:t>, </a:t>
                </a:r>
                <a14:m>
                  <m:oMath xmlns:m="http://schemas.openxmlformats.org/officeDocument/2006/math">
                    <m:r>
                      <a:rPr lang="es-MX" sz="2200" b="0" i="1" smtClean="0">
                        <a:latin typeface="Cambria Math" panose="02040503050406030204" pitchFamily="18" charset="0"/>
                        <a:ea typeface="Cambria Math" panose="02040503050406030204" pitchFamily="18" charset="0"/>
                      </a:rPr>
                      <m:t>+</m:t>
                    </m:r>
                  </m:oMath>
                </a14:m>
                <a:endParaRPr lang="es-MX" sz="22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s-MX" sz="2200" dirty="0">
                    <a:ea typeface="Cambria Math" panose="02040503050406030204" pitchFamily="18" charset="0"/>
                  </a:rPr>
                  <a:t>A menos que se especifique lo contrario, una disyunción es una declaración o inclusiva, lo que significa que la declaración compuesta formada al unir dos cláusulas independientes con la palabra o será verdadera si al menos una de las cláusulas es verdadera.</a:t>
                </a:r>
                <a:endParaRPr lang="es-MX" sz="2200" i="1" dirty="0">
                  <a:latin typeface="Roboto" panose="02000000000000000000" pitchFamily="2" charset="0"/>
                  <a:ea typeface="Roboto" panose="02000000000000000000" pitchFamily="2" charset="0"/>
                </a:endParaRPr>
              </a:p>
            </p:txBody>
          </p:sp>
        </mc:Choice>
        <mc:Fallback xmlns="">
          <p:sp>
            <p:nvSpPr>
              <p:cNvPr id="29" name="CuadroTexto 28">
                <a:extLst>
                  <a:ext uri="{FF2B5EF4-FFF2-40B4-BE49-F238E27FC236}">
                    <a16:creationId xmlns:a16="http://schemas.microsoft.com/office/drawing/2014/main" id="{68151F48-97C0-4449-8424-03E0A12AFA57}"/>
                  </a:ext>
                </a:extLst>
              </p:cNvPr>
              <p:cNvSpPr txBox="1">
                <a:spLocks noRot="1" noChangeAspect="1" noMove="1" noResize="1" noEditPoints="1" noAdjustHandles="1" noChangeArrowheads="1" noChangeShapeType="1" noTextEdit="1"/>
              </p:cNvSpPr>
              <p:nvPr/>
            </p:nvSpPr>
            <p:spPr>
              <a:xfrm>
                <a:off x="4277033" y="2247395"/>
                <a:ext cx="7683906" cy="2123658"/>
              </a:xfrm>
              <a:prstGeom prst="rect">
                <a:avLst/>
              </a:prstGeom>
              <a:blipFill>
                <a:blip r:embed="rId3"/>
                <a:stretch>
                  <a:fillRect l="-952" t="-1724" b="-488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30" name="Tabla 4">
                <a:extLst>
                  <a:ext uri="{FF2B5EF4-FFF2-40B4-BE49-F238E27FC236}">
                    <a16:creationId xmlns:a16="http://schemas.microsoft.com/office/drawing/2014/main" id="{EA3587E2-F084-4B2B-9023-5CAB042ABEAC}"/>
                  </a:ext>
                </a:extLst>
              </p:cNvPr>
              <p:cNvGraphicFramePr>
                <a:graphicFrameLocks noGrp="1"/>
              </p:cNvGraphicFramePr>
              <p:nvPr>
                <p:extLst>
                  <p:ext uri="{D42A27DB-BD31-4B8C-83A1-F6EECF244321}">
                    <p14:modId xmlns:p14="http://schemas.microsoft.com/office/powerpoint/2010/main" val="2703809279"/>
                  </p:ext>
                </p:extLst>
              </p:nvPr>
            </p:nvGraphicFramePr>
            <p:xfrm>
              <a:off x="1350224" y="2247395"/>
              <a:ext cx="2602515" cy="1981200"/>
            </p:xfrm>
            <a:graphic>
              <a:graphicData uri="http://schemas.openxmlformats.org/drawingml/2006/table">
                <a:tbl>
                  <a:tblPr firstRow="1" bandRow="1">
                    <a:tableStyleId>{AD6A3598-7CB8-4345-8D95-17CE05F158A0}</a:tableStyleId>
                  </a:tblPr>
                  <a:tblGrid>
                    <a:gridCol w="867505">
                      <a:extLst>
                        <a:ext uri="{9D8B030D-6E8A-4147-A177-3AD203B41FA5}">
                          <a16:colId xmlns:a16="http://schemas.microsoft.com/office/drawing/2014/main" val="776375974"/>
                        </a:ext>
                      </a:extLst>
                    </a:gridCol>
                    <a:gridCol w="867505">
                      <a:extLst>
                        <a:ext uri="{9D8B030D-6E8A-4147-A177-3AD203B41FA5}">
                          <a16:colId xmlns:a16="http://schemas.microsoft.com/office/drawing/2014/main" val="384604534"/>
                        </a:ext>
                      </a:extLst>
                    </a:gridCol>
                    <a:gridCol w="867505">
                      <a:extLst>
                        <a:ext uri="{9D8B030D-6E8A-4147-A177-3AD203B41FA5}">
                          <a16:colId xmlns:a16="http://schemas.microsoft.com/office/drawing/2014/main" val="79869298"/>
                        </a:ext>
                      </a:extLst>
                    </a:gridCol>
                  </a:tblGrid>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1" i="1" smtClean="0">
                                    <a:latin typeface="Cambria Math" panose="02040503050406030204" pitchFamily="18" charset="0"/>
                                    <a:ea typeface="Roboto" panose="02000000000000000000" pitchFamily="2" charset="0"/>
                                  </a:rPr>
                                  <m:t>𝒑</m:t>
                                </m:r>
                              </m:oMath>
                            </m:oMathPara>
                          </a14:m>
                          <a:endParaRPr lang="es-CO" sz="2000" b="1"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2000" b="1" i="1" smtClean="0">
                                    <a:latin typeface="Cambria Math" panose="02040503050406030204" pitchFamily="18" charset="0"/>
                                    <a:ea typeface="Roboto" panose="02000000000000000000" pitchFamily="2" charset="0"/>
                                  </a:rPr>
                                  <m:t>𝒒</m:t>
                                </m:r>
                              </m:oMath>
                            </m:oMathPara>
                          </a14:m>
                          <a:endParaRPr lang="es-CO" sz="2000" b="1"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2000" b="1" i="1" smtClean="0">
                                    <a:latin typeface="Cambria Math" panose="02040503050406030204" pitchFamily="18" charset="0"/>
                                    <a:ea typeface="Roboto" panose="02000000000000000000" pitchFamily="2" charset="0"/>
                                  </a:rPr>
                                  <m:t>𝒑</m:t>
                                </m:r>
                                <m:r>
                                  <a:rPr lang="es-MX" sz="2000" b="1" i="1" smtClean="0">
                                    <a:latin typeface="Cambria Math" panose="02040503050406030204" pitchFamily="18" charset="0"/>
                                    <a:ea typeface="Cambria Math" panose="02040503050406030204" pitchFamily="18" charset="0"/>
                                  </a:rPr>
                                  <m:t>∨</m:t>
                                </m:r>
                                <m:r>
                                  <a:rPr lang="es-MX" sz="2000" b="1" i="1" smtClean="0">
                                    <a:latin typeface="Cambria Math" panose="02040503050406030204" pitchFamily="18" charset="0"/>
                                    <a:ea typeface="Cambria Math" panose="02040503050406030204" pitchFamily="18" charset="0"/>
                                  </a:rPr>
                                  <m:t>𝒒</m:t>
                                </m:r>
                              </m:oMath>
                            </m:oMathPara>
                          </a14:m>
                          <a:endParaRPr lang="es-CO" sz="2000" b="1"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13670299"/>
                      </a:ext>
                    </a:extLst>
                  </a:tr>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Cambria Math" panose="02040503050406030204" pitchFamily="18" charset="0"/>
                                  </a:rPr>
                                  <m:t>𝐹</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805549228"/>
                      </a:ext>
                    </a:extLst>
                  </a:tr>
                  <a:tr h="286174">
                    <a:tc>
                      <a:txBody>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Cambria Math" panose="02040503050406030204" pitchFamily="18" charset="0"/>
                                  </a:rPr>
                                  <m:t>𝑉</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353127006"/>
                      </a:ext>
                    </a:extLst>
                  </a:tr>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Cambria Math" panose="02040503050406030204" pitchFamily="18" charset="0"/>
                                  </a:rPr>
                                  <m:t>𝑉</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4184868107"/>
                      </a:ext>
                    </a:extLst>
                  </a:tr>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889136403"/>
                      </a:ext>
                    </a:extLst>
                  </a:tr>
                </a:tbl>
              </a:graphicData>
            </a:graphic>
          </p:graphicFrame>
        </mc:Choice>
        <mc:Fallback xmlns="">
          <p:graphicFrame>
            <p:nvGraphicFramePr>
              <p:cNvPr id="30" name="Tabla 4">
                <a:extLst>
                  <a:ext uri="{FF2B5EF4-FFF2-40B4-BE49-F238E27FC236}">
                    <a16:creationId xmlns:a16="http://schemas.microsoft.com/office/drawing/2014/main" id="{EA3587E2-F084-4B2B-9023-5CAB042ABEAC}"/>
                  </a:ext>
                </a:extLst>
              </p:cNvPr>
              <p:cNvGraphicFramePr>
                <a:graphicFrameLocks noGrp="1"/>
              </p:cNvGraphicFramePr>
              <p:nvPr>
                <p:extLst>
                  <p:ext uri="{D42A27DB-BD31-4B8C-83A1-F6EECF244321}">
                    <p14:modId xmlns:p14="http://schemas.microsoft.com/office/powerpoint/2010/main" val="2703809279"/>
                  </p:ext>
                </p:extLst>
              </p:nvPr>
            </p:nvGraphicFramePr>
            <p:xfrm>
              <a:off x="1350224" y="2247395"/>
              <a:ext cx="2602515" cy="1981200"/>
            </p:xfrm>
            <a:graphic>
              <a:graphicData uri="http://schemas.openxmlformats.org/drawingml/2006/table">
                <a:tbl>
                  <a:tblPr firstRow="1" bandRow="1">
                    <a:tableStyleId>{AD6A3598-7CB8-4345-8D95-17CE05F158A0}</a:tableStyleId>
                  </a:tblPr>
                  <a:tblGrid>
                    <a:gridCol w="867505">
                      <a:extLst>
                        <a:ext uri="{9D8B030D-6E8A-4147-A177-3AD203B41FA5}">
                          <a16:colId xmlns:a16="http://schemas.microsoft.com/office/drawing/2014/main" val="776375974"/>
                        </a:ext>
                      </a:extLst>
                    </a:gridCol>
                    <a:gridCol w="867505">
                      <a:extLst>
                        <a:ext uri="{9D8B030D-6E8A-4147-A177-3AD203B41FA5}">
                          <a16:colId xmlns:a16="http://schemas.microsoft.com/office/drawing/2014/main" val="384604534"/>
                        </a:ext>
                      </a:extLst>
                    </a:gridCol>
                    <a:gridCol w="867505">
                      <a:extLst>
                        <a:ext uri="{9D8B030D-6E8A-4147-A177-3AD203B41FA5}">
                          <a16:colId xmlns:a16="http://schemas.microsoft.com/office/drawing/2014/main" val="79869298"/>
                        </a:ext>
                      </a:extLst>
                    </a:gridCol>
                  </a:tblGrid>
                  <a:tr h="396240">
                    <a:tc>
                      <a:txBody>
                        <a:bodyPr/>
                        <a:lstStyle/>
                        <a:p>
                          <a:endParaRPr lang="es-CO"/>
                        </a:p>
                      </a:txBody>
                      <a:tcPr>
                        <a:blipFill>
                          <a:blip r:embed="rId4"/>
                          <a:stretch>
                            <a:fillRect l="-699" t="-1538" r="-200000" b="-404615"/>
                          </a:stretch>
                        </a:blipFill>
                      </a:tcPr>
                    </a:tc>
                    <a:tc>
                      <a:txBody>
                        <a:bodyPr/>
                        <a:lstStyle/>
                        <a:p>
                          <a:endParaRPr lang="es-CO"/>
                        </a:p>
                      </a:txBody>
                      <a:tcPr>
                        <a:blipFill>
                          <a:blip r:embed="rId4"/>
                          <a:stretch>
                            <a:fillRect l="-101408" t="-1538" r="-101408" b="-404615"/>
                          </a:stretch>
                        </a:blipFill>
                      </a:tcPr>
                    </a:tc>
                    <a:tc>
                      <a:txBody>
                        <a:bodyPr/>
                        <a:lstStyle/>
                        <a:p>
                          <a:endParaRPr lang="es-CO"/>
                        </a:p>
                      </a:txBody>
                      <a:tcPr>
                        <a:blipFill>
                          <a:blip r:embed="rId4"/>
                          <a:stretch>
                            <a:fillRect l="-200000" t="-1538" r="-699" b="-404615"/>
                          </a:stretch>
                        </a:blipFill>
                      </a:tcPr>
                    </a:tc>
                    <a:extLst>
                      <a:ext uri="{0D108BD9-81ED-4DB2-BD59-A6C34878D82A}">
                        <a16:rowId xmlns:a16="http://schemas.microsoft.com/office/drawing/2014/main" val="113670299"/>
                      </a:ext>
                    </a:extLst>
                  </a:tr>
                  <a:tr h="396240">
                    <a:tc>
                      <a:txBody>
                        <a:bodyPr/>
                        <a:lstStyle/>
                        <a:p>
                          <a:endParaRPr lang="es-CO"/>
                        </a:p>
                      </a:txBody>
                      <a:tcPr>
                        <a:blipFill>
                          <a:blip r:embed="rId4"/>
                          <a:stretch>
                            <a:fillRect l="-699" t="-101538" r="-200000" b="-304615"/>
                          </a:stretch>
                        </a:blipFill>
                      </a:tcPr>
                    </a:tc>
                    <a:tc>
                      <a:txBody>
                        <a:bodyPr/>
                        <a:lstStyle/>
                        <a:p>
                          <a:endParaRPr lang="es-CO"/>
                        </a:p>
                      </a:txBody>
                      <a:tcPr>
                        <a:blipFill>
                          <a:blip r:embed="rId4"/>
                          <a:stretch>
                            <a:fillRect l="-101408" t="-101538" r="-101408" b="-304615"/>
                          </a:stretch>
                        </a:blipFill>
                      </a:tcPr>
                    </a:tc>
                    <a:tc>
                      <a:txBody>
                        <a:bodyPr/>
                        <a:lstStyle/>
                        <a:p>
                          <a:endParaRPr lang="es-CO"/>
                        </a:p>
                      </a:txBody>
                      <a:tcPr>
                        <a:blipFill>
                          <a:blip r:embed="rId4"/>
                          <a:stretch>
                            <a:fillRect l="-200000" t="-101538" r="-699" b="-304615"/>
                          </a:stretch>
                        </a:blipFill>
                      </a:tcPr>
                    </a:tc>
                    <a:extLst>
                      <a:ext uri="{0D108BD9-81ED-4DB2-BD59-A6C34878D82A}">
                        <a16:rowId xmlns:a16="http://schemas.microsoft.com/office/drawing/2014/main" val="1805549228"/>
                      </a:ext>
                    </a:extLst>
                  </a:tr>
                  <a:tr h="396240">
                    <a:tc>
                      <a:txBody>
                        <a:bodyPr/>
                        <a:lstStyle/>
                        <a:p>
                          <a:endParaRPr lang="es-CO"/>
                        </a:p>
                      </a:txBody>
                      <a:tcPr>
                        <a:blipFill>
                          <a:blip r:embed="rId4"/>
                          <a:stretch>
                            <a:fillRect l="-699" t="-198485" r="-200000" b="-200000"/>
                          </a:stretch>
                        </a:blipFill>
                      </a:tcPr>
                    </a:tc>
                    <a:tc>
                      <a:txBody>
                        <a:bodyPr/>
                        <a:lstStyle/>
                        <a:p>
                          <a:endParaRPr lang="es-CO"/>
                        </a:p>
                      </a:txBody>
                      <a:tcPr>
                        <a:blipFill>
                          <a:blip r:embed="rId4"/>
                          <a:stretch>
                            <a:fillRect l="-101408" t="-198485" r="-101408" b="-200000"/>
                          </a:stretch>
                        </a:blipFill>
                      </a:tcPr>
                    </a:tc>
                    <a:tc>
                      <a:txBody>
                        <a:bodyPr/>
                        <a:lstStyle/>
                        <a:p>
                          <a:endParaRPr lang="es-CO"/>
                        </a:p>
                      </a:txBody>
                      <a:tcPr>
                        <a:blipFill>
                          <a:blip r:embed="rId4"/>
                          <a:stretch>
                            <a:fillRect l="-200000" t="-198485" r="-699" b="-200000"/>
                          </a:stretch>
                        </a:blipFill>
                      </a:tcPr>
                    </a:tc>
                    <a:extLst>
                      <a:ext uri="{0D108BD9-81ED-4DB2-BD59-A6C34878D82A}">
                        <a16:rowId xmlns:a16="http://schemas.microsoft.com/office/drawing/2014/main" val="2353127006"/>
                      </a:ext>
                    </a:extLst>
                  </a:tr>
                  <a:tr h="396240">
                    <a:tc>
                      <a:txBody>
                        <a:bodyPr/>
                        <a:lstStyle/>
                        <a:p>
                          <a:endParaRPr lang="es-CO"/>
                        </a:p>
                      </a:txBody>
                      <a:tcPr>
                        <a:blipFill>
                          <a:blip r:embed="rId4"/>
                          <a:stretch>
                            <a:fillRect l="-699" t="-303077" r="-200000" b="-103077"/>
                          </a:stretch>
                        </a:blipFill>
                      </a:tcPr>
                    </a:tc>
                    <a:tc>
                      <a:txBody>
                        <a:bodyPr/>
                        <a:lstStyle/>
                        <a:p>
                          <a:endParaRPr lang="es-CO"/>
                        </a:p>
                      </a:txBody>
                      <a:tcPr>
                        <a:blipFill>
                          <a:blip r:embed="rId4"/>
                          <a:stretch>
                            <a:fillRect l="-101408" t="-303077" r="-101408" b="-103077"/>
                          </a:stretch>
                        </a:blipFill>
                      </a:tcPr>
                    </a:tc>
                    <a:tc>
                      <a:txBody>
                        <a:bodyPr/>
                        <a:lstStyle/>
                        <a:p>
                          <a:endParaRPr lang="es-CO"/>
                        </a:p>
                      </a:txBody>
                      <a:tcPr>
                        <a:blipFill>
                          <a:blip r:embed="rId4"/>
                          <a:stretch>
                            <a:fillRect l="-200000" t="-303077" r="-699" b="-103077"/>
                          </a:stretch>
                        </a:blipFill>
                      </a:tcPr>
                    </a:tc>
                    <a:extLst>
                      <a:ext uri="{0D108BD9-81ED-4DB2-BD59-A6C34878D82A}">
                        <a16:rowId xmlns:a16="http://schemas.microsoft.com/office/drawing/2014/main" val="4184868107"/>
                      </a:ext>
                    </a:extLst>
                  </a:tr>
                  <a:tr h="396240">
                    <a:tc>
                      <a:txBody>
                        <a:bodyPr/>
                        <a:lstStyle/>
                        <a:p>
                          <a:endParaRPr lang="es-CO"/>
                        </a:p>
                      </a:txBody>
                      <a:tcPr>
                        <a:blipFill>
                          <a:blip r:embed="rId4"/>
                          <a:stretch>
                            <a:fillRect l="-699" t="-403077" r="-200000" b="-3077"/>
                          </a:stretch>
                        </a:blipFill>
                      </a:tcPr>
                    </a:tc>
                    <a:tc>
                      <a:txBody>
                        <a:bodyPr/>
                        <a:lstStyle/>
                        <a:p>
                          <a:endParaRPr lang="es-CO"/>
                        </a:p>
                      </a:txBody>
                      <a:tcPr>
                        <a:blipFill>
                          <a:blip r:embed="rId4"/>
                          <a:stretch>
                            <a:fillRect l="-101408" t="-403077" r="-101408" b="-3077"/>
                          </a:stretch>
                        </a:blipFill>
                      </a:tcPr>
                    </a:tc>
                    <a:tc>
                      <a:txBody>
                        <a:bodyPr/>
                        <a:lstStyle/>
                        <a:p>
                          <a:endParaRPr lang="es-CO"/>
                        </a:p>
                      </a:txBody>
                      <a:tcPr>
                        <a:blipFill>
                          <a:blip r:embed="rId4"/>
                          <a:stretch>
                            <a:fillRect l="-200000" t="-403077" r="-699" b="-3077"/>
                          </a:stretch>
                        </a:blipFill>
                      </a:tcPr>
                    </a:tc>
                    <a:extLst>
                      <a:ext uri="{0D108BD9-81ED-4DB2-BD59-A6C34878D82A}">
                        <a16:rowId xmlns:a16="http://schemas.microsoft.com/office/drawing/2014/main" val="889136403"/>
                      </a:ext>
                    </a:extLst>
                  </a:tr>
                </a:tbl>
              </a:graphicData>
            </a:graphic>
          </p:graphicFrame>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52E712F2-8611-4651-A3D2-9B5D0E85652A}"/>
                  </a:ext>
                </a:extLst>
              </p:cNvPr>
              <p:cNvSpPr txBox="1"/>
              <p:nvPr/>
            </p:nvSpPr>
            <p:spPr>
              <a:xfrm>
                <a:off x="916649" y="4515193"/>
                <a:ext cx="7239210" cy="2246769"/>
              </a:xfrm>
              <a:prstGeom prst="rect">
                <a:avLst/>
              </a:prstGeom>
              <a:noFill/>
            </p:spPr>
            <p:txBody>
              <a:bodyPr wrap="square" rtlCol="0">
                <a:spAutoFit/>
              </a:bodyPr>
              <a:lstStyle/>
              <a:p>
                <a:r>
                  <a:rPr lang="es-MX" sz="2000" b="1" dirty="0">
                    <a:latin typeface="Roboto" panose="02000000000000000000" pitchFamily="2" charset="0"/>
                    <a:ea typeface="Roboto" panose="02000000000000000000" pitchFamily="2" charset="0"/>
                  </a:rPr>
                  <a:t>Ejemplo</a:t>
                </a:r>
                <a:r>
                  <a:rPr lang="es-MX" sz="2000" dirty="0">
                    <a:latin typeface="Roboto" panose="02000000000000000000" pitchFamily="2" charset="0"/>
                    <a:ea typeface="Roboto" panose="02000000000000000000" pitchFamily="2" charset="0"/>
                  </a:rPr>
                  <a:t>: Sea </a:t>
                </a:r>
                <a:endParaRPr lang="es-MX" sz="2000" b="0" i="1" dirty="0">
                  <a:latin typeface="Cambria Math" panose="02040503050406030204" pitchFamily="18" charset="0"/>
                  <a:ea typeface="Roboto" panose="02000000000000000000" pitchFamily="2" charset="0"/>
                </a:endParaRPr>
              </a:p>
              <a:p>
                <a14:m>
                  <m:oMath xmlns:m="http://schemas.openxmlformats.org/officeDocument/2006/math">
                    <m:r>
                      <a:rPr lang="es-MX" sz="2000" b="0" i="1" smtClean="0">
                        <a:latin typeface="Cambria Math" panose="02040503050406030204" pitchFamily="18" charset="0"/>
                        <a:ea typeface="Roboto" panose="02000000000000000000" pitchFamily="2" charset="0"/>
                      </a:rPr>
                      <m:t>𝑝</m:t>
                    </m:r>
                  </m:oMath>
                </a14:m>
                <a:r>
                  <a:rPr lang="es-MX" sz="2000" dirty="0">
                    <a:latin typeface="Roboto" panose="02000000000000000000" pitchFamily="2" charset="0"/>
                    <a:ea typeface="Roboto" panose="02000000000000000000" pitchFamily="2" charset="0"/>
                  </a:rPr>
                  <a:t>: </a:t>
                </a:r>
                <a:r>
                  <a:rPr lang="es-MX" sz="2000" u="sng" dirty="0">
                    <a:latin typeface="Roboto" panose="02000000000000000000" pitchFamily="2" charset="0"/>
                    <a:ea typeface="Roboto" panose="02000000000000000000" pitchFamily="2" charset="0"/>
                  </a:rPr>
                  <a:t>Estoy en casa</a:t>
                </a:r>
              </a:p>
              <a:p>
                <a14:m>
                  <m:oMath xmlns:m="http://schemas.openxmlformats.org/officeDocument/2006/math">
                    <m:r>
                      <a:rPr lang="es-MX" sz="2000" b="0" i="1" smtClean="0">
                        <a:latin typeface="Cambria Math" panose="02040503050406030204" pitchFamily="18" charset="0"/>
                        <a:ea typeface="Roboto" panose="02000000000000000000" pitchFamily="2" charset="0"/>
                      </a:rPr>
                      <m:t>𝑞</m:t>
                    </m:r>
                  </m:oMath>
                </a14:m>
                <a:r>
                  <a:rPr lang="es-MX" sz="2000" dirty="0">
                    <a:latin typeface="Roboto" panose="02000000000000000000" pitchFamily="2" charset="0"/>
                    <a:ea typeface="Roboto" panose="02000000000000000000" pitchFamily="2" charset="0"/>
                  </a:rPr>
                  <a:t>: </a:t>
                </a:r>
                <a:r>
                  <a:rPr lang="es-MX" sz="2000" u="sng" dirty="0">
                    <a:latin typeface="Roboto" panose="02000000000000000000" pitchFamily="2" charset="0"/>
                    <a:ea typeface="Roboto" panose="02000000000000000000" pitchFamily="2" charset="0"/>
                  </a:rPr>
                  <a:t>Esta lloviendo</a:t>
                </a:r>
              </a:p>
              <a:p>
                <a:endParaRPr lang="es-MX" sz="2000" dirty="0">
                  <a:latin typeface="Roboto" panose="02000000000000000000" pitchFamily="2" charset="0"/>
                  <a:ea typeface="Roboto" panose="02000000000000000000" pitchFamily="2" charset="0"/>
                </a:endParaRPr>
              </a:p>
              <a:p>
                <a:r>
                  <a:rPr lang="es-MX" sz="2000" dirty="0">
                    <a:latin typeface="Roboto" panose="02000000000000000000" pitchFamily="2" charset="0"/>
                    <a:ea typeface="Roboto" panose="02000000000000000000" pitchFamily="2" charset="0"/>
                  </a:rPr>
                  <a:t>La disyunción de las dos proposiciones es </a:t>
                </a:r>
                <a14:m>
                  <m:oMath xmlns:m="http://schemas.openxmlformats.org/officeDocument/2006/math">
                    <m:r>
                      <a:rPr lang="es-MX" sz="2000" b="1" i="1" smtClean="0">
                        <a:latin typeface="Cambria Math" panose="02040503050406030204" pitchFamily="18" charset="0"/>
                        <a:ea typeface="Roboto" panose="02000000000000000000" pitchFamily="2" charset="0"/>
                      </a:rPr>
                      <m:t>𝒑</m:t>
                    </m:r>
                    <m:r>
                      <a:rPr lang="es-MX" sz="2000" b="1" i="1" smtClean="0">
                        <a:solidFill>
                          <a:srgbClr val="FF0000"/>
                        </a:solidFill>
                        <a:latin typeface="Cambria Math" panose="02040503050406030204" pitchFamily="18" charset="0"/>
                        <a:ea typeface="Cambria Math" panose="02040503050406030204" pitchFamily="18" charset="0"/>
                      </a:rPr>
                      <m:t>∨</m:t>
                    </m:r>
                    <m:r>
                      <a:rPr lang="es-MX" sz="2000" b="1" i="1" smtClean="0">
                        <a:latin typeface="Cambria Math" panose="02040503050406030204" pitchFamily="18" charset="0"/>
                        <a:ea typeface="Roboto" panose="02000000000000000000" pitchFamily="2" charset="0"/>
                      </a:rPr>
                      <m:t>𝒒</m:t>
                    </m:r>
                  </m:oMath>
                </a14:m>
                <a:r>
                  <a:rPr lang="es-MX" sz="2000" b="1" dirty="0">
                    <a:latin typeface="Roboto" panose="02000000000000000000" pitchFamily="2" charset="0"/>
                    <a:ea typeface="Roboto" panose="02000000000000000000" pitchFamily="2" charset="0"/>
                  </a:rPr>
                  <a:t> </a:t>
                </a:r>
                <a:r>
                  <a:rPr lang="es-MX" sz="2000" dirty="0">
                    <a:latin typeface="Roboto" panose="02000000000000000000" pitchFamily="2" charset="0"/>
                    <a:ea typeface="Roboto" panose="02000000000000000000" pitchFamily="2" charset="0"/>
                  </a:rPr>
                  <a:t>y denota:</a:t>
                </a:r>
              </a:p>
              <a:p>
                <a:endParaRPr lang="es-MX" sz="2000" dirty="0">
                  <a:latin typeface="Roboto" panose="02000000000000000000" pitchFamily="2" charset="0"/>
                  <a:ea typeface="Roboto" panose="02000000000000000000" pitchFamily="2" charset="0"/>
                </a:endParaRPr>
              </a:p>
              <a:p>
                <a:pPr algn="ctr"/>
                <a14:m>
                  <m:oMath xmlns:m="http://schemas.openxmlformats.org/officeDocument/2006/math">
                    <m:r>
                      <a:rPr lang="es-MX" sz="2000" b="1" i="1">
                        <a:latin typeface="Cambria Math" panose="02040503050406030204" pitchFamily="18" charset="0"/>
                        <a:ea typeface="Roboto" panose="02000000000000000000" pitchFamily="2" charset="0"/>
                      </a:rPr>
                      <m:t>𝒑</m:t>
                    </m:r>
                    <m:r>
                      <a:rPr lang="es-MX" sz="2000" b="1" i="1" smtClean="0">
                        <a:solidFill>
                          <a:schemeClr val="tx1"/>
                        </a:solidFill>
                        <a:latin typeface="Cambria Math" panose="02040503050406030204" pitchFamily="18" charset="0"/>
                        <a:ea typeface="Cambria Math" panose="02040503050406030204" pitchFamily="18" charset="0"/>
                      </a:rPr>
                      <m:t>∨</m:t>
                    </m:r>
                    <m:r>
                      <a:rPr lang="es-MX" sz="2000" b="1" i="1">
                        <a:latin typeface="Cambria Math" panose="02040503050406030204" pitchFamily="18" charset="0"/>
                        <a:ea typeface="Roboto" panose="02000000000000000000" pitchFamily="2" charset="0"/>
                      </a:rPr>
                      <m:t>𝒒</m:t>
                    </m:r>
                  </m:oMath>
                </a14:m>
                <a:r>
                  <a:rPr lang="es-MX" sz="2000" dirty="0">
                    <a:latin typeface="Roboto" panose="02000000000000000000" pitchFamily="2" charset="0"/>
                    <a:ea typeface="Roboto" panose="02000000000000000000" pitchFamily="2" charset="0"/>
                  </a:rPr>
                  <a:t>: </a:t>
                </a:r>
                <a:r>
                  <a:rPr lang="es-MX" sz="2000" u="sng" dirty="0">
                    <a:latin typeface="Roboto" panose="02000000000000000000" pitchFamily="2" charset="0"/>
                    <a:ea typeface="Roboto" panose="02000000000000000000" pitchFamily="2" charset="0"/>
                  </a:rPr>
                  <a:t>Estoy en casa </a:t>
                </a:r>
                <a:r>
                  <a:rPr lang="es-MX" sz="2000" b="1" u="sng" dirty="0">
                    <a:solidFill>
                      <a:srgbClr val="FF0000"/>
                    </a:solidFill>
                    <a:latin typeface="Roboto" panose="02000000000000000000" pitchFamily="2" charset="0"/>
                    <a:ea typeface="Roboto" panose="02000000000000000000" pitchFamily="2" charset="0"/>
                  </a:rPr>
                  <a:t>o</a:t>
                </a:r>
                <a:r>
                  <a:rPr lang="es-MX" sz="2000" u="sng" dirty="0">
                    <a:latin typeface="Roboto" panose="02000000000000000000" pitchFamily="2" charset="0"/>
                    <a:ea typeface="Roboto" panose="02000000000000000000" pitchFamily="2" charset="0"/>
                  </a:rPr>
                  <a:t> esta lloviendo</a:t>
                </a:r>
                <a:endParaRPr lang="es-MX" sz="2000" b="1" u="sng" dirty="0">
                  <a:latin typeface="Roboto" panose="02000000000000000000" pitchFamily="2" charset="0"/>
                  <a:ea typeface="Roboto" panose="02000000000000000000" pitchFamily="2" charset="0"/>
                </a:endParaRPr>
              </a:p>
            </p:txBody>
          </p:sp>
        </mc:Choice>
        <mc:Fallback xmlns="">
          <p:sp>
            <p:nvSpPr>
              <p:cNvPr id="36" name="CuadroTexto 35">
                <a:extLst>
                  <a:ext uri="{FF2B5EF4-FFF2-40B4-BE49-F238E27FC236}">
                    <a16:creationId xmlns:a16="http://schemas.microsoft.com/office/drawing/2014/main" id="{52E712F2-8611-4651-A3D2-9B5D0E85652A}"/>
                  </a:ext>
                </a:extLst>
              </p:cNvPr>
              <p:cNvSpPr txBox="1">
                <a:spLocks noRot="1" noChangeAspect="1" noMove="1" noResize="1" noEditPoints="1" noAdjustHandles="1" noChangeArrowheads="1" noChangeShapeType="1" noTextEdit="1"/>
              </p:cNvSpPr>
              <p:nvPr/>
            </p:nvSpPr>
            <p:spPr>
              <a:xfrm>
                <a:off x="916649" y="4515193"/>
                <a:ext cx="7239210" cy="2246769"/>
              </a:xfrm>
              <a:prstGeom prst="rect">
                <a:avLst/>
              </a:prstGeom>
              <a:blipFill>
                <a:blip r:embed="rId5"/>
                <a:stretch>
                  <a:fillRect l="-842" t="-1359" b="-4348"/>
                </a:stretch>
              </a:blipFill>
            </p:spPr>
            <p:txBody>
              <a:bodyPr/>
              <a:lstStyle/>
              <a:p>
                <a:r>
                  <a:rPr lang="es-CO">
                    <a:noFill/>
                  </a:rPr>
                  <a:t> </a:t>
                </a:r>
              </a:p>
            </p:txBody>
          </p:sp>
        </mc:Fallback>
      </mc:AlternateContent>
      <p:pic>
        <p:nvPicPr>
          <p:cNvPr id="23554" name="Picture 2" descr="16 imágenes que vas a entender si prefieres los días lluviosos">
            <a:extLst>
              <a:ext uri="{FF2B5EF4-FFF2-40B4-BE49-F238E27FC236}">
                <a16:creationId xmlns:a16="http://schemas.microsoft.com/office/drawing/2014/main" id="{1EF3FD2F-727F-44EA-95AC-6EC287A283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251" y="4621756"/>
            <a:ext cx="2210797" cy="1995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7355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7"/>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Conectores lógicos – Parte I</a:t>
            </a:r>
            <a:endParaRPr dirty="0"/>
          </a:p>
        </p:txBody>
      </p:sp>
      <p:sp>
        <p:nvSpPr>
          <p:cNvPr id="24" name="CuadroTexto 23">
            <a:extLst>
              <a:ext uri="{FF2B5EF4-FFF2-40B4-BE49-F238E27FC236}">
                <a16:creationId xmlns:a16="http://schemas.microsoft.com/office/drawing/2014/main" id="{56528687-85B1-4CEE-A444-E2F774570C64}"/>
              </a:ext>
            </a:extLst>
          </p:cNvPr>
          <p:cNvSpPr txBox="1"/>
          <p:nvPr/>
        </p:nvSpPr>
        <p:spPr>
          <a:xfrm>
            <a:off x="916649" y="953656"/>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Disyunción (O = Or)</a:t>
            </a:r>
          </a:p>
        </p:txBody>
      </p:sp>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36E66917-BCE6-4B33-9C33-49BD726FAFE5}"/>
                  </a:ext>
                </a:extLst>
              </p:cNvPr>
              <p:cNvSpPr txBox="1"/>
              <p:nvPr/>
            </p:nvSpPr>
            <p:spPr>
              <a:xfrm>
                <a:off x="916648" y="1466737"/>
                <a:ext cx="11044292" cy="2862322"/>
              </a:xfrm>
              <a:prstGeom prst="rect">
                <a:avLst/>
              </a:prstGeom>
              <a:noFill/>
            </p:spPr>
            <p:txBody>
              <a:bodyPr wrap="square" rtlCol="0">
                <a:spAutoFit/>
              </a:bodyPr>
              <a:lstStyle/>
              <a:p>
                <a:r>
                  <a:rPr lang="es-MX" sz="2000" b="1" dirty="0">
                    <a:latin typeface="Roboto" panose="02000000000000000000" pitchFamily="2" charset="0"/>
                    <a:ea typeface="Roboto" panose="02000000000000000000" pitchFamily="2" charset="0"/>
                  </a:rPr>
                  <a:t>Ejemplo 1</a:t>
                </a:r>
                <a:r>
                  <a:rPr lang="es-MX" sz="2000" dirty="0">
                    <a:latin typeface="Roboto" panose="02000000000000000000" pitchFamily="2" charset="0"/>
                    <a:ea typeface="Roboto" panose="02000000000000000000" pitchFamily="2" charset="0"/>
                  </a:rPr>
                  <a:t>: Dadas las siguientes proposiciones:</a:t>
                </a:r>
              </a:p>
              <a:p>
                <a:pPr marL="342900" indent="-342900">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𝒓</m:t>
                    </m:r>
                  </m:oMath>
                </a14:m>
                <a:r>
                  <a:rPr lang="es-MX" sz="2000" dirty="0">
                    <a:latin typeface="Roboto" panose="02000000000000000000" pitchFamily="2" charset="0"/>
                    <a:ea typeface="Roboto" panose="02000000000000000000" pitchFamily="2" charset="0"/>
                  </a:rPr>
                  <a:t>: Layla viajará a París, Francia.</a:t>
                </a:r>
              </a:p>
              <a:p>
                <a:pPr marL="342900" indent="-342900">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𝒔</m:t>
                    </m:r>
                  </m:oMath>
                </a14:m>
                <a:r>
                  <a:rPr lang="es-MX" sz="2000" dirty="0">
                    <a:latin typeface="Roboto" panose="02000000000000000000" pitchFamily="2" charset="0"/>
                    <a:ea typeface="Roboto" panose="02000000000000000000" pitchFamily="2" charset="0"/>
                  </a:rPr>
                  <a:t>: Layla y Marcus viajarán juntos a las Cataratas del Niágara, Ontario</a:t>
                </a:r>
              </a:p>
              <a:p>
                <a:endParaRPr lang="es-MX" sz="2000" dirty="0">
                  <a:latin typeface="Roboto" panose="02000000000000000000" pitchFamily="2" charset="0"/>
                  <a:ea typeface="Roboto" panose="02000000000000000000" pitchFamily="2" charset="0"/>
                </a:endParaRPr>
              </a:p>
              <a:p>
                <a:r>
                  <a:rPr lang="es-MX" sz="2000" dirty="0">
                    <a:latin typeface="Roboto" panose="02000000000000000000" pitchFamily="2" charset="0"/>
                    <a:ea typeface="Roboto" panose="02000000000000000000" pitchFamily="2" charset="0"/>
                  </a:rPr>
                  <a:t>Escriba la expresión asociada a la siguiente proposición compuesta teniendo en cuenta las proposiciones simples anteriormente mencionadas.</a:t>
                </a:r>
              </a:p>
              <a:p>
                <a:endParaRPr lang="es-MX" sz="2000" dirty="0">
                  <a:latin typeface="Roboto" panose="02000000000000000000" pitchFamily="2" charset="0"/>
                  <a:ea typeface="Roboto" panose="02000000000000000000" pitchFamily="2" charset="0"/>
                </a:endParaRPr>
              </a:p>
              <a:p>
                <a:r>
                  <a:rPr lang="es-MX" sz="2000" dirty="0">
                    <a:latin typeface="Roboto" panose="02000000000000000000" pitchFamily="2" charset="0"/>
                    <a:ea typeface="Roboto" panose="02000000000000000000" pitchFamily="2" charset="0"/>
                  </a:rPr>
                  <a:t>Layla y Marcus viajarán juntos a las Cataratas del Niágara, Ontario, o Layla viajará a París, Francia.</a:t>
                </a:r>
              </a:p>
            </p:txBody>
          </p:sp>
        </mc:Choice>
        <mc:Fallback xmlns="">
          <p:sp>
            <p:nvSpPr>
              <p:cNvPr id="28" name="CuadroTexto 27">
                <a:extLst>
                  <a:ext uri="{FF2B5EF4-FFF2-40B4-BE49-F238E27FC236}">
                    <a16:creationId xmlns:a16="http://schemas.microsoft.com/office/drawing/2014/main" id="{36E66917-BCE6-4B33-9C33-49BD726FAFE5}"/>
                  </a:ext>
                </a:extLst>
              </p:cNvPr>
              <p:cNvSpPr txBox="1">
                <a:spLocks noRot="1" noChangeAspect="1" noMove="1" noResize="1" noEditPoints="1" noAdjustHandles="1" noChangeArrowheads="1" noChangeShapeType="1" noTextEdit="1"/>
              </p:cNvSpPr>
              <p:nvPr/>
            </p:nvSpPr>
            <p:spPr>
              <a:xfrm>
                <a:off x="916648" y="1466737"/>
                <a:ext cx="11044292" cy="2862322"/>
              </a:xfrm>
              <a:prstGeom prst="rect">
                <a:avLst/>
              </a:prstGeom>
              <a:blipFill>
                <a:blip r:embed="rId3"/>
                <a:stretch>
                  <a:fillRect l="-552" t="-1066" b="-3198"/>
                </a:stretch>
              </a:blipFill>
            </p:spPr>
            <p:txBody>
              <a:bodyPr/>
              <a:lstStyle/>
              <a:p>
                <a:r>
                  <a:rPr lang="es-CO">
                    <a:noFill/>
                  </a:rPr>
                  <a:t> </a:t>
                </a:r>
              </a:p>
            </p:txBody>
          </p:sp>
        </mc:Fallback>
      </mc:AlternateContent>
      <p:sp>
        <p:nvSpPr>
          <p:cNvPr id="11" name="CuadroTexto 10">
            <a:extLst>
              <a:ext uri="{FF2B5EF4-FFF2-40B4-BE49-F238E27FC236}">
                <a16:creationId xmlns:a16="http://schemas.microsoft.com/office/drawing/2014/main" id="{55ECBABA-DB58-4864-9BDB-E4481E3E6BF6}"/>
              </a:ext>
            </a:extLst>
          </p:cNvPr>
          <p:cNvSpPr txBox="1"/>
          <p:nvPr/>
        </p:nvSpPr>
        <p:spPr>
          <a:xfrm>
            <a:off x="916648" y="4349697"/>
            <a:ext cx="10469107" cy="2246769"/>
          </a:xfrm>
          <a:prstGeom prst="rect">
            <a:avLst/>
          </a:prstGeom>
          <a:noFill/>
        </p:spPr>
        <p:txBody>
          <a:bodyPr wrap="square" rtlCol="0">
            <a:spAutoFit/>
          </a:bodyPr>
          <a:lstStyle/>
          <a:p>
            <a:r>
              <a:rPr lang="es-MX" sz="2000" b="1" dirty="0">
                <a:latin typeface="Roboto" panose="02000000000000000000" pitchFamily="2" charset="0"/>
                <a:ea typeface="Roboto" panose="02000000000000000000" pitchFamily="2" charset="0"/>
              </a:rPr>
              <a:t>Ejemplo 2</a:t>
            </a:r>
            <a:r>
              <a:rPr lang="es-MX" sz="2000" dirty="0">
                <a:latin typeface="Roboto" panose="02000000000000000000" pitchFamily="2" charset="0"/>
                <a:ea typeface="Roboto" panose="02000000000000000000" pitchFamily="2" charset="0"/>
              </a:rPr>
              <a:t>: Dada la proposición compuesta:</a:t>
            </a:r>
          </a:p>
          <a:p>
            <a:endParaRPr lang="es-MX" sz="2000" dirty="0">
              <a:latin typeface="Roboto" panose="02000000000000000000" pitchFamily="2" charset="0"/>
              <a:ea typeface="Roboto" panose="02000000000000000000" pitchFamily="2" charset="0"/>
            </a:endParaRPr>
          </a:p>
          <a:p>
            <a:pPr algn="ctr"/>
            <a:r>
              <a:rPr lang="es-MX" sz="2000" dirty="0">
                <a:latin typeface="Roboto" panose="02000000000000000000" pitchFamily="2" charset="0"/>
                <a:ea typeface="Roboto" panose="02000000000000000000" pitchFamily="2" charset="0"/>
              </a:rPr>
              <a:t>Spock era Vulcano o fue varias veces capitán del USS Enterprise.</a:t>
            </a:r>
          </a:p>
          <a:p>
            <a:pPr marL="342900" lvl="2" indent="-342900">
              <a:buFont typeface="Arial" panose="020B0604020202020204" pitchFamily="34" charset="0"/>
              <a:buChar char="•"/>
            </a:pPr>
            <a:endParaRPr lang="es-MX" sz="2000" dirty="0">
              <a:latin typeface="Roboto" panose="02000000000000000000" pitchFamily="2" charset="0"/>
              <a:ea typeface="Roboto" panose="02000000000000000000" pitchFamily="2" charset="0"/>
            </a:endParaRPr>
          </a:p>
          <a:p>
            <a:pPr marL="457200" lvl="2" indent="-457200">
              <a:buFont typeface="+mj-lt"/>
              <a:buAutoNum type="arabicPeriod"/>
            </a:pPr>
            <a:r>
              <a:rPr lang="es-MX" sz="2000" dirty="0">
                <a:latin typeface="Roboto" panose="02000000000000000000" pitchFamily="2" charset="0"/>
                <a:ea typeface="Roboto" panose="02000000000000000000" pitchFamily="2" charset="0"/>
              </a:rPr>
              <a:t>Determine las proposiciones simples</a:t>
            </a:r>
          </a:p>
          <a:p>
            <a:pPr marL="457200" lvl="2" indent="-457200">
              <a:buFont typeface="+mj-lt"/>
              <a:buAutoNum type="arabicPeriod"/>
            </a:pPr>
            <a:r>
              <a:rPr lang="es-MX" sz="2000" dirty="0">
                <a:latin typeface="Roboto" panose="02000000000000000000" pitchFamily="2" charset="0"/>
                <a:ea typeface="Roboto" panose="02000000000000000000" pitchFamily="2" charset="0"/>
              </a:rPr>
              <a:t>Escriba la proposición compuesta con base en las proposiciones simples previamente definidas.</a:t>
            </a:r>
          </a:p>
        </p:txBody>
      </p:sp>
    </p:spTree>
    <p:extLst>
      <p:ext uri="{BB962C8B-B14F-4D97-AF65-F5344CB8AC3E}">
        <p14:creationId xmlns:p14="http://schemas.microsoft.com/office/powerpoint/2010/main" val="41937674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7"/>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Conectores lógicos – Parte I</a:t>
            </a:r>
            <a:endParaRPr dirty="0"/>
          </a:p>
        </p:txBody>
      </p:sp>
      <p:sp>
        <p:nvSpPr>
          <p:cNvPr id="24" name="CuadroTexto 23">
            <a:extLst>
              <a:ext uri="{FF2B5EF4-FFF2-40B4-BE49-F238E27FC236}">
                <a16:creationId xmlns:a16="http://schemas.microsoft.com/office/drawing/2014/main" id="{56528687-85B1-4CEE-A444-E2F774570C64}"/>
              </a:ext>
            </a:extLst>
          </p:cNvPr>
          <p:cNvSpPr txBox="1"/>
          <p:nvPr/>
        </p:nvSpPr>
        <p:spPr>
          <a:xfrm>
            <a:off x="916648" y="795159"/>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Exclusión: </a:t>
            </a:r>
            <a:r>
              <a:rPr lang="es-MX" sz="2600" b="1" u="sng" dirty="0">
                <a:solidFill>
                  <a:schemeClr val="accent6"/>
                </a:solidFill>
                <a:latin typeface="Roboto" panose="02000000000000000000" pitchFamily="2" charset="0"/>
                <a:ea typeface="Roboto" panose="02000000000000000000" pitchFamily="2" charset="0"/>
              </a:rPr>
              <a:t>Or</a:t>
            </a:r>
            <a:r>
              <a:rPr lang="es-MX" sz="2600" b="1" dirty="0">
                <a:solidFill>
                  <a:schemeClr val="accent6"/>
                </a:solidFill>
                <a:latin typeface="Roboto" panose="02000000000000000000" pitchFamily="2" charset="0"/>
                <a:ea typeface="Roboto" panose="02000000000000000000" pitchFamily="2" charset="0"/>
              </a:rPr>
              <a:t> exclusivo (Xor)</a:t>
            </a:r>
          </a:p>
        </p:txBody>
      </p:sp>
      <p:sp>
        <p:nvSpPr>
          <p:cNvPr id="28" name="CuadroTexto 27">
            <a:extLst>
              <a:ext uri="{FF2B5EF4-FFF2-40B4-BE49-F238E27FC236}">
                <a16:creationId xmlns:a16="http://schemas.microsoft.com/office/drawing/2014/main" id="{36E66917-BCE6-4B33-9C33-49BD726FAFE5}"/>
              </a:ext>
            </a:extLst>
          </p:cNvPr>
          <p:cNvSpPr txBox="1"/>
          <p:nvPr/>
        </p:nvSpPr>
        <p:spPr>
          <a:xfrm>
            <a:off x="916648" y="1234811"/>
            <a:ext cx="10778823" cy="1107996"/>
          </a:xfrm>
          <a:prstGeom prst="rect">
            <a:avLst/>
          </a:prstGeom>
          <a:noFill/>
        </p:spPr>
        <p:txBody>
          <a:bodyPr wrap="square" rtlCol="0">
            <a:spAutoFit/>
          </a:bodyPr>
          <a:lstStyle/>
          <a:p>
            <a:r>
              <a:rPr lang="es-MX" sz="2200" dirty="0">
                <a:latin typeface="Roboto" panose="02000000000000000000" pitchFamily="2" charset="0"/>
                <a:ea typeface="Roboto" panose="02000000000000000000" pitchFamily="2" charset="0"/>
              </a:rPr>
              <a:t>El </a:t>
            </a:r>
            <a:r>
              <a:rPr lang="es-MX" sz="2200" b="1" u="sng" dirty="0">
                <a:latin typeface="Roboto" panose="02000000000000000000" pitchFamily="2" charset="0"/>
                <a:ea typeface="Roboto" panose="02000000000000000000" pitchFamily="2" charset="0"/>
              </a:rPr>
              <a:t>or</a:t>
            </a:r>
            <a:r>
              <a:rPr lang="es-MX" sz="2200" b="1" dirty="0">
                <a:latin typeface="Roboto" panose="02000000000000000000" pitchFamily="2" charset="0"/>
                <a:ea typeface="Roboto" panose="02000000000000000000" pitchFamily="2" charset="0"/>
              </a:rPr>
              <a:t> exclusivo</a:t>
            </a:r>
            <a:r>
              <a:rPr lang="es-MX" sz="2200" dirty="0">
                <a:latin typeface="Roboto" panose="02000000000000000000" pitchFamily="2" charset="0"/>
                <a:ea typeface="Roboto" panose="02000000000000000000" pitchFamily="2" charset="0"/>
              </a:rPr>
              <a:t> opera de manera similar al </a:t>
            </a:r>
            <a:r>
              <a:rPr lang="es-MX" sz="2200" b="1" u="sng" dirty="0">
                <a:latin typeface="Roboto" panose="02000000000000000000" pitchFamily="2" charset="0"/>
                <a:ea typeface="Roboto" panose="02000000000000000000" pitchFamily="2" charset="0"/>
              </a:rPr>
              <a:t>or</a:t>
            </a:r>
            <a:r>
              <a:rPr lang="es-MX" sz="2200" b="1" dirty="0">
                <a:latin typeface="Roboto" panose="02000000000000000000" pitchFamily="2" charset="0"/>
                <a:ea typeface="Roboto" panose="02000000000000000000" pitchFamily="2" charset="0"/>
              </a:rPr>
              <a:t> inclusivo</a:t>
            </a:r>
            <a:r>
              <a:rPr lang="es-MX" sz="2200" dirty="0">
                <a:latin typeface="Roboto" panose="02000000000000000000" pitchFamily="2" charset="0"/>
                <a:ea typeface="Roboto" panose="02000000000000000000" pitchFamily="2" charset="0"/>
              </a:rPr>
              <a:t>. Mas exactamente en el caso del </a:t>
            </a:r>
            <a:r>
              <a:rPr lang="es-MX" sz="2200" b="1" u="sng" dirty="0">
                <a:latin typeface="Roboto" panose="02000000000000000000" pitchFamily="2" charset="0"/>
                <a:ea typeface="Roboto" panose="02000000000000000000" pitchFamily="2" charset="0"/>
              </a:rPr>
              <a:t>or</a:t>
            </a:r>
            <a:r>
              <a:rPr lang="es-MX" sz="2200" b="1" dirty="0">
                <a:latin typeface="Roboto" panose="02000000000000000000" pitchFamily="2" charset="0"/>
                <a:ea typeface="Roboto" panose="02000000000000000000" pitchFamily="2" charset="0"/>
              </a:rPr>
              <a:t> exclusivo</a:t>
            </a:r>
            <a:r>
              <a:rPr lang="es-MX" sz="2200" dirty="0">
                <a:latin typeface="Roboto" panose="02000000000000000000" pitchFamily="2" charset="0"/>
                <a:ea typeface="Roboto" panose="02000000000000000000" pitchFamily="2" charset="0"/>
              </a:rPr>
              <a:t>, el resultado de la proposición compuesta es verdadero solo cuando el valor lógico de las proposiciones simples que la componen es contrario</a:t>
            </a:r>
          </a:p>
        </p:txBody>
      </p:sp>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68151F48-97C0-4449-8424-03E0A12AFA57}"/>
                  </a:ext>
                </a:extLst>
              </p:cNvPr>
              <p:cNvSpPr txBox="1"/>
              <p:nvPr/>
            </p:nvSpPr>
            <p:spPr>
              <a:xfrm>
                <a:off x="4361548" y="2782459"/>
                <a:ext cx="6312309" cy="1446550"/>
              </a:xfrm>
              <a:prstGeom prst="rect">
                <a:avLst/>
              </a:prstGeom>
              <a:noFill/>
            </p:spPr>
            <p:txBody>
              <a:bodyPr wrap="square" rtlCol="0">
                <a:spAutoFit/>
              </a:bodyPr>
              <a:lstStyle/>
              <a:p>
                <a:pPr marL="342900" indent="-342900">
                  <a:buFont typeface="Arial" panose="020B0604020202020204" pitchFamily="34" charset="0"/>
                  <a:buChar char="•"/>
                </a:pPr>
                <a:r>
                  <a:rPr lang="es-MX" sz="2200" b="1" dirty="0">
                    <a:latin typeface="Roboto" panose="02000000000000000000" pitchFamily="2" charset="0"/>
                    <a:ea typeface="Roboto" panose="02000000000000000000" pitchFamily="2" charset="0"/>
                  </a:rPr>
                  <a:t>Símbolos de la exclusión</a:t>
                </a:r>
                <a:r>
                  <a:rPr lang="es-MX" sz="2200" dirty="0">
                    <a:latin typeface="Roboto" panose="02000000000000000000" pitchFamily="2" charset="0"/>
                    <a:ea typeface="Roboto" panose="02000000000000000000" pitchFamily="2" charset="0"/>
                  </a:rPr>
                  <a:t>: </a:t>
                </a:r>
                <a14:m>
                  <m:oMath xmlns:m="http://schemas.openxmlformats.org/officeDocument/2006/math">
                    <m:r>
                      <a:rPr lang="es-MX" sz="2200" b="0" i="1" smtClean="0">
                        <a:latin typeface="Cambria Math" panose="02040503050406030204" pitchFamily="18" charset="0"/>
                        <a:ea typeface="Cambria Math" panose="02040503050406030204" pitchFamily="18" charset="0"/>
                      </a:rPr>
                      <m:t>⊕</m:t>
                    </m:r>
                  </m:oMath>
                </a14:m>
                <a:endParaRPr lang="es-MX" sz="22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s-MX" sz="2200" dirty="0">
                    <a:ea typeface="Cambria Math" panose="02040503050406030204" pitchFamily="18" charset="0"/>
                  </a:rPr>
                  <a:t>En el Or exclusivo una de las dos proposiciones debe ser verdadera, pero no ambas.</a:t>
                </a:r>
                <a:endParaRPr lang="es-MX" sz="2200" i="1" dirty="0">
                  <a:latin typeface="Roboto" panose="02000000000000000000" pitchFamily="2" charset="0"/>
                  <a:ea typeface="Roboto" panose="02000000000000000000" pitchFamily="2" charset="0"/>
                </a:endParaRPr>
              </a:p>
            </p:txBody>
          </p:sp>
        </mc:Choice>
        <mc:Fallback xmlns="">
          <p:sp>
            <p:nvSpPr>
              <p:cNvPr id="29" name="CuadroTexto 28">
                <a:extLst>
                  <a:ext uri="{FF2B5EF4-FFF2-40B4-BE49-F238E27FC236}">
                    <a16:creationId xmlns:a16="http://schemas.microsoft.com/office/drawing/2014/main" id="{68151F48-97C0-4449-8424-03E0A12AFA57}"/>
                  </a:ext>
                </a:extLst>
              </p:cNvPr>
              <p:cNvSpPr txBox="1">
                <a:spLocks noRot="1" noChangeAspect="1" noMove="1" noResize="1" noEditPoints="1" noAdjustHandles="1" noChangeArrowheads="1" noChangeShapeType="1" noTextEdit="1"/>
              </p:cNvSpPr>
              <p:nvPr/>
            </p:nvSpPr>
            <p:spPr>
              <a:xfrm>
                <a:off x="4361548" y="2782459"/>
                <a:ext cx="6312309" cy="1446550"/>
              </a:xfrm>
              <a:prstGeom prst="rect">
                <a:avLst/>
              </a:prstGeom>
              <a:blipFill>
                <a:blip r:embed="rId3"/>
                <a:stretch>
                  <a:fillRect l="-1062" t="-2101" b="-756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30" name="Tabla 4">
                <a:extLst>
                  <a:ext uri="{FF2B5EF4-FFF2-40B4-BE49-F238E27FC236}">
                    <a16:creationId xmlns:a16="http://schemas.microsoft.com/office/drawing/2014/main" id="{EA3587E2-F084-4B2B-9023-5CAB042ABEAC}"/>
                  </a:ext>
                </a:extLst>
              </p:cNvPr>
              <p:cNvGraphicFramePr>
                <a:graphicFrameLocks noGrp="1"/>
              </p:cNvGraphicFramePr>
              <p:nvPr>
                <p:extLst>
                  <p:ext uri="{D42A27DB-BD31-4B8C-83A1-F6EECF244321}">
                    <p14:modId xmlns:p14="http://schemas.microsoft.com/office/powerpoint/2010/main" val="1182868710"/>
                  </p:ext>
                </p:extLst>
              </p:nvPr>
            </p:nvGraphicFramePr>
            <p:xfrm>
              <a:off x="1295583" y="2452942"/>
              <a:ext cx="2602515" cy="1981200"/>
            </p:xfrm>
            <a:graphic>
              <a:graphicData uri="http://schemas.openxmlformats.org/drawingml/2006/table">
                <a:tbl>
                  <a:tblPr firstRow="1" bandRow="1">
                    <a:tableStyleId>{AD6A3598-7CB8-4345-8D95-17CE05F158A0}</a:tableStyleId>
                  </a:tblPr>
                  <a:tblGrid>
                    <a:gridCol w="867505">
                      <a:extLst>
                        <a:ext uri="{9D8B030D-6E8A-4147-A177-3AD203B41FA5}">
                          <a16:colId xmlns:a16="http://schemas.microsoft.com/office/drawing/2014/main" val="776375974"/>
                        </a:ext>
                      </a:extLst>
                    </a:gridCol>
                    <a:gridCol w="867505">
                      <a:extLst>
                        <a:ext uri="{9D8B030D-6E8A-4147-A177-3AD203B41FA5}">
                          <a16:colId xmlns:a16="http://schemas.microsoft.com/office/drawing/2014/main" val="384604534"/>
                        </a:ext>
                      </a:extLst>
                    </a:gridCol>
                    <a:gridCol w="867505">
                      <a:extLst>
                        <a:ext uri="{9D8B030D-6E8A-4147-A177-3AD203B41FA5}">
                          <a16:colId xmlns:a16="http://schemas.microsoft.com/office/drawing/2014/main" val="79869298"/>
                        </a:ext>
                      </a:extLst>
                    </a:gridCol>
                  </a:tblGrid>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1" i="1" smtClean="0">
                                    <a:latin typeface="Cambria Math" panose="02040503050406030204" pitchFamily="18" charset="0"/>
                                    <a:ea typeface="Roboto" panose="02000000000000000000" pitchFamily="2" charset="0"/>
                                  </a:rPr>
                                  <m:t>𝒑</m:t>
                                </m:r>
                              </m:oMath>
                            </m:oMathPara>
                          </a14:m>
                          <a:endParaRPr lang="es-CO" sz="2000" b="1"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2000" b="1" i="1" smtClean="0">
                                    <a:latin typeface="Cambria Math" panose="02040503050406030204" pitchFamily="18" charset="0"/>
                                    <a:ea typeface="Roboto" panose="02000000000000000000" pitchFamily="2" charset="0"/>
                                  </a:rPr>
                                  <m:t>𝒒</m:t>
                                </m:r>
                              </m:oMath>
                            </m:oMathPara>
                          </a14:m>
                          <a:endParaRPr lang="es-CO" sz="2000" b="1"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2000" b="1" i="1" smtClean="0">
                                    <a:latin typeface="Cambria Math" panose="02040503050406030204" pitchFamily="18" charset="0"/>
                                    <a:ea typeface="Roboto" panose="02000000000000000000" pitchFamily="2" charset="0"/>
                                  </a:rPr>
                                  <m:t>𝒑</m:t>
                                </m:r>
                                <m:r>
                                  <a:rPr lang="es-MX" sz="2000" b="1" i="1" smtClean="0">
                                    <a:latin typeface="Cambria Math" panose="02040503050406030204" pitchFamily="18" charset="0"/>
                                    <a:ea typeface="Cambria Math" panose="02040503050406030204" pitchFamily="18" charset="0"/>
                                  </a:rPr>
                                  <m:t>⊕</m:t>
                                </m:r>
                                <m:r>
                                  <a:rPr lang="es-MX" sz="2000" b="1" i="1" smtClean="0">
                                    <a:latin typeface="Cambria Math" panose="02040503050406030204" pitchFamily="18" charset="0"/>
                                    <a:ea typeface="Cambria Math" panose="02040503050406030204" pitchFamily="18" charset="0"/>
                                  </a:rPr>
                                  <m:t>𝒒</m:t>
                                </m:r>
                              </m:oMath>
                            </m:oMathPara>
                          </a14:m>
                          <a:endParaRPr lang="es-CO" sz="2000" b="1"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13670299"/>
                      </a:ext>
                    </a:extLst>
                  </a:tr>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Cambria Math" panose="02040503050406030204" pitchFamily="18" charset="0"/>
                                  </a:rPr>
                                  <m:t>𝐹</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805549228"/>
                      </a:ext>
                    </a:extLst>
                  </a:tr>
                  <a:tr h="286174">
                    <a:tc>
                      <a:txBody>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Cambria Math" panose="02040503050406030204" pitchFamily="18" charset="0"/>
                                  </a:rPr>
                                  <m:t>𝑉</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353127006"/>
                      </a:ext>
                    </a:extLst>
                  </a:tr>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Cambria Math" panose="02040503050406030204" pitchFamily="18" charset="0"/>
                                  </a:rPr>
                                  <m:t>𝑉</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4184868107"/>
                      </a:ext>
                    </a:extLst>
                  </a:tr>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889136403"/>
                      </a:ext>
                    </a:extLst>
                  </a:tr>
                </a:tbl>
              </a:graphicData>
            </a:graphic>
          </p:graphicFrame>
        </mc:Choice>
        <mc:Fallback xmlns="">
          <p:graphicFrame>
            <p:nvGraphicFramePr>
              <p:cNvPr id="30" name="Tabla 4">
                <a:extLst>
                  <a:ext uri="{FF2B5EF4-FFF2-40B4-BE49-F238E27FC236}">
                    <a16:creationId xmlns:a16="http://schemas.microsoft.com/office/drawing/2014/main" id="{EA3587E2-F084-4B2B-9023-5CAB042ABEAC}"/>
                  </a:ext>
                </a:extLst>
              </p:cNvPr>
              <p:cNvGraphicFramePr>
                <a:graphicFrameLocks noGrp="1"/>
              </p:cNvGraphicFramePr>
              <p:nvPr>
                <p:extLst>
                  <p:ext uri="{D42A27DB-BD31-4B8C-83A1-F6EECF244321}">
                    <p14:modId xmlns:p14="http://schemas.microsoft.com/office/powerpoint/2010/main" val="1182868710"/>
                  </p:ext>
                </p:extLst>
              </p:nvPr>
            </p:nvGraphicFramePr>
            <p:xfrm>
              <a:off x="1295583" y="2452942"/>
              <a:ext cx="2602515" cy="1981200"/>
            </p:xfrm>
            <a:graphic>
              <a:graphicData uri="http://schemas.openxmlformats.org/drawingml/2006/table">
                <a:tbl>
                  <a:tblPr firstRow="1" bandRow="1">
                    <a:tableStyleId>{AD6A3598-7CB8-4345-8D95-17CE05F158A0}</a:tableStyleId>
                  </a:tblPr>
                  <a:tblGrid>
                    <a:gridCol w="867505">
                      <a:extLst>
                        <a:ext uri="{9D8B030D-6E8A-4147-A177-3AD203B41FA5}">
                          <a16:colId xmlns:a16="http://schemas.microsoft.com/office/drawing/2014/main" val="776375974"/>
                        </a:ext>
                      </a:extLst>
                    </a:gridCol>
                    <a:gridCol w="867505">
                      <a:extLst>
                        <a:ext uri="{9D8B030D-6E8A-4147-A177-3AD203B41FA5}">
                          <a16:colId xmlns:a16="http://schemas.microsoft.com/office/drawing/2014/main" val="384604534"/>
                        </a:ext>
                      </a:extLst>
                    </a:gridCol>
                    <a:gridCol w="867505">
                      <a:extLst>
                        <a:ext uri="{9D8B030D-6E8A-4147-A177-3AD203B41FA5}">
                          <a16:colId xmlns:a16="http://schemas.microsoft.com/office/drawing/2014/main" val="79869298"/>
                        </a:ext>
                      </a:extLst>
                    </a:gridCol>
                  </a:tblGrid>
                  <a:tr h="396240">
                    <a:tc>
                      <a:txBody>
                        <a:bodyPr/>
                        <a:lstStyle/>
                        <a:p>
                          <a:endParaRPr lang="es-CO"/>
                        </a:p>
                      </a:txBody>
                      <a:tcPr>
                        <a:blipFill>
                          <a:blip r:embed="rId4"/>
                          <a:stretch>
                            <a:fillRect l="-699" t="-1538" r="-200699" b="-403077"/>
                          </a:stretch>
                        </a:blipFill>
                      </a:tcPr>
                    </a:tc>
                    <a:tc>
                      <a:txBody>
                        <a:bodyPr/>
                        <a:lstStyle/>
                        <a:p>
                          <a:endParaRPr lang="es-CO"/>
                        </a:p>
                      </a:txBody>
                      <a:tcPr>
                        <a:blipFill>
                          <a:blip r:embed="rId4"/>
                          <a:stretch>
                            <a:fillRect l="-101408" t="-1538" r="-102113" b="-403077"/>
                          </a:stretch>
                        </a:blipFill>
                      </a:tcPr>
                    </a:tc>
                    <a:tc>
                      <a:txBody>
                        <a:bodyPr/>
                        <a:lstStyle/>
                        <a:p>
                          <a:endParaRPr lang="es-CO"/>
                        </a:p>
                      </a:txBody>
                      <a:tcPr>
                        <a:blipFill>
                          <a:blip r:embed="rId4"/>
                          <a:stretch>
                            <a:fillRect l="-200000" t="-1538" r="-1399" b="-403077"/>
                          </a:stretch>
                        </a:blipFill>
                      </a:tcPr>
                    </a:tc>
                    <a:extLst>
                      <a:ext uri="{0D108BD9-81ED-4DB2-BD59-A6C34878D82A}">
                        <a16:rowId xmlns:a16="http://schemas.microsoft.com/office/drawing/2014/main" val="113670299"/>
                      </a:ext>
                    </a:extLst>
                  </a:tr>
                  <a:tr h="396240">
                    <a:tc>
                      <a:txBody>
                        <a:bodyPr/>
                        <a:lstStyle/>
                        <a:p>
                          <a:endParaRPr lang="es-CO"/>
                        </a:p>
                      </a:txBody>
                      <a:tcPr>
                        <a:blipFill>
                          <a:blip r:embed="rId4"/>
                          <a:stretch>
                            <a:fillRect l="-699" t="-101538" r="-200699" b="-303077"/>
                          </a:stretch>
                        </a:blipFill>
                      </a:tcPr>
                    </a:tc>
                    <a:tc>
                      <a:txBody>
                        <a:bodyPr/>
                        <a:lstStyle/>
                        <a:p>
                          <a:endParaRPr lang="es-CO"/>
                        </a:p>
                      </a:txBody>
                      <a:tcPr>
                        <a:blipFill>
                          <a:blip r:embed="rId4"/>
                          <a:stretch>
                            <a:fillRect l="-101408" t="-101538" r="-102113" b="-303077"/>
                          </a:stretch>
                        </a:blipFill>
                      </a:tcPr>
                    </a:tc>
                    <a:tc>
                      <a:txBody>
                        <a:bodyPr/>
                        <a:lstStyle/>
                        <a:p>
                          <a:endParaRPr lang="es-CO"/>
                        </a:p>
                      </a:txBody>
                      <a:tcPr>
                        <a:blipFill>
                          <a:blip r:embed="rId4"/>
                          <a:stretch>
                            <a:fillRect l="-200000" t="-101538" r="-1399" b="-303077"/>
                          </a:stretch>
                        </a:blipFill>
                      </a:tcPr>
                    </a:tc>
                    <a:extLst>
                      <a:ext uri="{0D108BD9-81ED-4DB2-BD59-A6C34878D82A}">
                        <a16:rowId xmlns:a16="http://schemas.microsoft.com/office/drawing/2014/main" val="1805549228"/>
                      </a:ext>
                    </a:extLst>
                  </a:tr>
                  <a:tr h="396240">
                    <a:tc>
                      <a:txBody>
                        <a:bodyPr/>
                        <a:lstStyle/>
                        <a:p>
                          <a:endParaRPr lang="es-CO"/>
                        </a:p>
                      </a:txBody>
                      <a:tcPr>
                        <a:blipFill>
                          <a:blip r:embed="rId4"/>
                          <a:stretch>
                            <a:fillRect l="-699" t="-198485" r="-200699" b="-198485"/>
                          </a:stretch>
                        </a:blipFill>
                      </a:tcPr>
                    </a:tc>
                    <a:tc>
                      <a:txBody>
                        <a:bodyPr/>
                        <a:lstStyle/>
                        <a:p>
                          <a:endParaRPr lang="es-CO"/>
                        </a:p>
                      </a:txBody>
                      <a:tcPr>
                        <a:blipFill>
                          <a:blip r:embed="rId4"/>
                          <a:stretch>
                            <a:fillRect l="-101408" t="-198485" r="-102113" b="-198485"/>
                          </a:stretch>
                        </a:blipFill>
                      </a:tcPr>
                    </a:tc>
                    <a:tc>
                      <a:txBody>
                        <a:bodyPr/>
                        <a:lstStyle/>
                        <a:p>
                          <a:endParaRPr lang="es-CO"/>
                        </a:p>
                      </a:txBody>
                      <a:tcPr>
                        <a:blipFill>
                          <a:blip r:embed="rId4"/>
                          <a:stretch>
                            <a:fillRect l="-200000" t="-198485" r="-1399" b="-198485"/>
                          </a:stretch>
                        </a:blipFill>
                      </a:tcPr>
                    </a:tc>
                    <a:extLst>
                      <a:ext uri="{0D108BD9-81ED-4DB2-BD59-A6C34878D82A}">
                        <a16:rowId xmlns:a16="http://schemas.microsoft.com/office/drawing/2014/main" val="2353127006"/>
                      </a:ext>
                    </a:extLst>
                  </a:tr>
                  <a:tr h="396240">
                    <a:tc>
                      <a:txBody>
                        <a:bodyPr/>
                        <a:lstStyle/>
                        <a:p>
                          <a:endParaRPr lang="es-CO"/>
                        </a:p>
                      </a:txBody>
                      <a:tcPr>
                        <a:blipFill>
                          <a:blip r:embed="rId4"/>
                          <a:stretch>
                            <a:fillRect l="-699" t="-303077" r="-200699" b="-101538"/>
                          </a:stretch>
                        </a:blipFill>
                      </a:tcPr>
                    </a:tc>
                    <a:tc>
                      <a:txBody>
                        <a:bodyPr/>
                        <a:lstStyle/>
                        <a:p>
                          <a:endParaRPr lang="es-CO"/>
                        </a:p>
                      </a:txBody>
                      <a:tcPr>
                        <a:blipFill>
                          <a:blip r:embed="rId4"/>
                          <a:stretch>
                            <a:fillRect l="-101408" t="-303077" r="-102113" b="-101538"/>
                          </a:stretch>
                        </a:blipFill>
                      </a:tcPr>
                    </a:tc>
                    <a:tc>
                      <a:txBody>
                        <a:bodyPr/>
                        <a:lstStyle/>
                        <a:p>
                          <a:endParaRPr lang="es-CO"/>
                        </a:p>
                      </a:txBody>
                      <a:tcPr>
                        <a:blipFill>
                          <a:blip r:embed="rId4"/>
                          <a:stretch>
                            <a:fillRect l="-200000" t="-303077" r="-1399" b="-101538"/>
                          </a:stretch>
                        </a:blipFill>
                      </a:tcPr>
                    </a:tc>
                    <a:extLst>
                      <a:ext uri="{0D108BD9-81ED-4DB2-BD59-A6C34878D82A}">
                        <a16:rowId xmlns:a16="http://schemas.microsoft.com/office/drawing/2014/main" val="4184868107"/>
                      </a:ext>
                    </a:extLst>
                  </a:tr>
                  <a:tr h="396240">
                    <a:tc>
                      <a:txBody>
                        <a:bodyPr/>
                        <a:lstStyle/>
                        <a:p>
                          <a:endParaRPr lang="es-CO"/>
                        </a:p>
                      </a:txBody>
                      <a:tcPr>
                        <a:blipFill>
                          <a:blip r:embed="rId4"/>
                          <a:stretch>
                            <a:fillRect l="-699" t="-403077" r="-200699" b="-1538"/>
                          </a:stretch>
                        </a:blipFill>
                      </a:tcPr>
                    </a:tc>
                    <a:tc>
                      <a:txBody>
                        <a:bodyPr/>
                        <a:lstStyle/>
                        <a:p>
                          <a:endParaRPr lang="es-CO"/>
                        </a:p>
                      </a:txBody>
                      <a:tcPr>
                        <a:blipFill>
                          <a:blip r:embed="rId4"/>
                          <a:stretch>
                            <a:fillRect l="-101408" t="-403077" r="-102113" b="-1538"/>
                          </a:stretch>
                        </a:blipFill>
                      </a:tcPr>
                    </a:tc>
                    <a:tc>
                      <a:txBody>
                        <a:bodyPr/>
                        <a:lstStyle/>
                        <a:p>
                          <a:endParaRPr lang="es-CO"/>
                        </a:p>
                      </a:txBody>
                      <a:tcPr>
                        <a:blipFill>
                          <a:blip r:embed="rId4"/>
                          <a:stretch>
                            <a:fillRect l="-200000" t="-403077" r="-1399" b="-1538"/>
                          </a:stretch>
                        </a:blipFill>
                      </a:tcPr>
                    </a:tc>
                    <a:extLst>
                      <a:ext uri="{0D108BD9-81ED-4DB2-BD59-A6C34878D82A}">
                        <a16:rowId xmlns:a16="http://schemas.microsoft.com/office/drawing/2014/main" val="889136403"/>
                      </a:ext>
                    </a:extLst>
                  </a:tr>
                </a:tbl>
              </a:graphicData>
            </a:graphic>
          </p:graphicFrame>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52E712F2-8611-4651-A3D2-9B5D0E85652A}"/>
                  </a:ext>
                </a:extLst>
              </p:cNvPr>
              <p:cNvSpPr txBox="1"/>
              <p:nvPr/>
            </p:nvSpPr>
            <p:spPr>
              <a:xfrm>
                <a:off x="3898098" y="4544277"/>
                <a:ext cx="7239210" cy="2246769"/>
              </a:xfrm>
              <a:prstGeom prst="rect">
                <a:avLst/>
              </a:prstGeom>
              <a:noFill/>
            </p:spPr>
            <p:txBody>
              <a:bodyPr wrap="square" rtlCol="0">
                <a:spAutoFit/>
              </a:bodyPr>
              <a:lstStyle/>
              <a:p>
                <a:r>
                  <a:rPr lang="es-MX" sz="2000" b="1" dirty="0">
                    <a:latin typeface="Roboto" panose="02000000000000000000" pitchFamily="2" charset="0"/>
                    <a:ea typeface="Roboto" panose="02000000000000000000" pitchFamily="2" charset="0"/>
                  </a:rPr>
                  <a:t>Ejemplo</a:t>
                </a:r>
                <a:r>
                  <a:rPr lang="es-MX" sz="2000" dirty="0">
                    <a:latin typeface="Roboto" panose="02000000000000000000" pitchFamily="2" charset="0"/>
                    <a:ea typeface="Roboto" panose="02000000000000000000" pitchFamily="2" charset="0"/>
                  </a:rPr>
                  <a:t>: Sea </a:t>
                </a:r>
                <a:endParaRPr lang="es-MX" sz="2000" b="0" i="1" dirty="0">
                  <a:latin typeface="Cambria Math" panose="02040503050406030204" pitchFamily="18" charset="0"/>
                  <a:ea typeface="Roboto" panose="02000000000000000000" pitchFamily="2" charset="0"/>
                </a:endParaRPr>
              </a:p>
              <a:p>
                <a14:m>
                  <m:oMath xmlns:m="http://schemas.openxmlformats.org/officeDocument/2006/math">
                    <m:r>
                      <a:rPr lang="es-MX" sz="2000" b="0" i="1" smtClean="0">
                        <a:latin typeface="Cambria Math" panose="02040503050406030204" pitchFamily="18" charset="0"/>
                        <a:ea typeface="Roboto" panose="02000000000000000000" pitchFamily="2" charset="0"/>
                      </a:rPr>
                      <m:t>𝑝</m:t>
                    </m:r>
                  </m:oMath>
                </a14:m>
                <a:r>
                  <a:rPr lang="es-MX" sz="2000" dirty="0">
                    <a:latin typeface="Roboto" panose="02000000000000000000" pitchFamily="2" charset="0"/>
                    <a:ea typeface="Roboto" panose="02000000000000000000" pitchFamily="2" charset="0"/>
                  </a:rPr>
                  <a:t>: </a:t>
                </a:r>
                <a:r>
                  <a:rPr lang="es-MX" sz="2000" u="sng" dirty="0">
                    <a:latin typeface="Roboto" panose="02000000000000000000" pitchFamily="2" charset="0"/>
                    <a:ea typeface="Roboto" panose="02000000000000000000" pitchFamily="2" charset="0"/>
                  </a:rPr>
                  <a:t>Te vas</a:t>
                </a:r>
              </a:p>
              <a:p>
                <a14:m>
                  <m:oMath xmlns:m="http://schemas.openxmlformats.org/officeDocument/2006/math">
                    <m:r>
                      <a:rPr lang="es-MX" sz="2000" b="0" i="1" smtClean="0">
                        <a:latin typeface="Cambria Math" panose="02040503050406030204" pitchFamily="18" charset="0"/>
                        <a:ea typeface="Roboto" panose="02000000000000000000" pitchFamily="2" charset="0"/>
                      </a:rPr>
                      <m:t>𝑞</m:t>
                    </m:r>
                  </m:oMath>
                </a14:m>
                <a:r>
                  <a:rPr lang="es-MX" sz="2000" dirty="0">
                    <a:latin typeface="Roboto" panose="02000000000000000000" pitchFamily="2" charset="0"/>
                    <a:ea typeface="Roboto" panose="02000000000000000000" pitchFamily="2" charset="0"/>
                  </a:rPr>
                  <a:t>: </a:t>
                </a:r>
                <a:r>
                  <a:rPr lang="es-MX" sz="2000" u="sng" dirty="0">
                    <a:latin typeface="Roboto" panose="02000000000000000000" pitchFamily="2" charset="0"/>
                    <a:ea typeface="Roboto" panose="02000000000000000000" pitchFamily="2" charset="0"/>
                  </a:rPr>
                  <a:t>Te quedas</a:t>
                </a:r>
              </a:p>
              <a:p>
                <a:endParaRPr lang="es-MX" sz="2000" dirty="0">
                  <a:latin typeface="Roboto" panose="02000000000000000000" pitchFamily="2" charset="0"/>
                  <a:ea typeface="Roboto" panose="02000000000000000000" pitchFamily="2" charset="0"/>
                </a:endParaRPr>
              </a:p>
              <a:p>
                <a:r>
                  <a:rPr lang="es-MX" sz="2000" dirty="0">
                    <a:latin typeface="Roboto" panose="02000000000000000000" pitchFamily="2" charset="0"/>
                    <a:ea typeface="Roboto" panose="02000000000000000000" pitchFamily="2" charset="0"/>
                  </a:rPr>
                  <a:t>El or exclusivo de las dos proposiciones es </a:t>
                </a:r>
                <a14:m>
                  <m:oMath xmlns:m="http://schemas.openxmlformats.org/officeDocument/2006/math">
                    <m:r>
                      <a:rPr lang="es-MX" sz="2000" b="1" i="1" smtClean="0">
                        <a:latin typeface="Cambria Math" panose="02040503050406030204" pitchFamily="18" charset="0"/>
                        <a:ea typeface="Roboto" panose="02000000000000000000" pitchFamily="2" charset="0"/>
                      </a:rPr>
                      <m:t>𝒑</m:t>
                    </m:r>
                    <m:r>
                      <a:rPr lang="es-MX" sz="2000" b="1" i="1" smtClean="0">
                        <a:solidFill>
                          <a:srgbClr val="FF0000"/>
                        </a:solidFill>
                        <a:latin typeface="Cambria Math" panose="02040503050406030204" pitchFamily="18" charset="0"/>
                        <a:ea typeface="Cambria Math" panose="02040503050406030204" pitchFamily="18" charset="0"/>
                      </a:rPr>
                      <m:t>⨁</m:t>
                    </m:r>
                    <m:r>
                      <a:rPr lang="es-MX" sz="2000" b="1" i="1" smtClean="0">
                        <a:latin typeface="Cambria Math" panose="02040503050406030204" pitchFamily="18" charset="0"/>
                        <a:ea typeface="Roboto" panose="02000000000000000000" pitchFamily="2" charset="0"/>
                      </a:rPr>
                      <m:t>𝒒</m:t>
                    </m:r>
                  </m:oMath>
                </a14:m>
                <a:r>
                  <a:rPr lang="es-MX" sz="2000" b="1" dirty="0">
                    <a:latin typeface="Roboto" panose="02000000000000000000" pitchFamily="2" charset="0"/>
                    <a:ea typeface="Roboto" panose="02000000000000000000" pitchFamily="2" charset="0"/>
                  </a:rPr>
                  <a:t> </a:t>
                </a:r>
                <a:r>
                  <a:rPr lang="es-MX" sz="2000" dirty="0">
                    <a:latin typeface="Roboto" panose="02000000000000000000" pitchFamily="2" charset="0"/>
                    <a:ea typeface="Roboto" panose="02000000000000000000" pitchFamily="2" charset="0"/>
                  </a:rPr>
                  <a:t>y denota:</a:t>
                </a:r>
              </a:p>
              <a:p>
                <a:endParaRPr lang="es-MX" sz="2000" dirty="0">
                  <a:latin typeface="Roboto" panose="02000000000000000000" pitchFamily="2" charset="0"/>
                  <a:ea typeface="Roboto" panose="02000000000000000000" pitchFamily="2" charset="0"/>
                </a:endParaRPr>
              </a:p>
              <a:p>
                <a:pPr algn="ctr"/>
                <a14:m>
                  <m:oMath xmlns:m="http://schemas.openxmlformats.org/officeDocument/2006/math">
                    <m:r>
                      <a:rPr lang="es-MX" sz="2000" b="1" i="1">
                        <a:latin typeface="Cambria Math" panose="02040503050406030204" pitchFamily="18" charset="0"/>
                        <a:ea typeface="Roboto" panose="02000000000000000000" pitchFamily="2" charset="0"/>
                      </a:rPr>
                      <m:t>𝒑</m:t>
                    </m:r>
                    <m:r>
                      <a:rPr lang="es-MX" sz="2000" b="1" i="1">
                        <a:solidFill>
                          <a:srgbClr val="FF0000"/>
                        </a:solidFill>
                        <a:latin typeface="Cambria Math" panose="02040503050406030204" pitchFamily="18" charset="0"/>
                        <a:ea typeface="Cambria Math" panose="02040503050406030204" pitchFamily="18" charset="0"/>
                      </a:rPr>
                      <m:t>⨁</m:t>
                    </m:r>
                    <m:r>
                      <a:rPr lang="es-MX" sz="2000" b="1" i="1">
                        <a:latin typeface="Cambria Math" panose="02040503050406030204" pitchFamily="18" charset="0"/>
                        <a:ea typeface="Roboto" panose="02000000000000000000" pitchFamily="2" charset="0"/>
                      </a:rPr>
                      <m:t>𝒒</m:t>
                    </m:r>
                  </m:oMath>
                </a14:m>
                <a:r>
                  <a:rPr lang="es-MX" sz="2000" dirty="0">
                    <a:latin typeface="Roboto" panose="02000000000000000000" pitchFamily="2" charset="0"/>
                    <a:ea typeface="Roboto" panose="02000000000000000000" pitchFamily="2" charset="0"/>
                  </a:rPr>
                  <a:t>: </a:t>
                </a:r>
                <a:r>
                  <a:rPr lang="es-MX" sz="2000" u="sng" dirty="0">
                    <a:latin typeface="Roboto" panose="02000000000000000000" pitchFamily="2" charset="0"/>
                    <a:ea typeface="Roboto" panose="02000000000000000000" pitchFamily="2" charset="0"/>
                  </a:rPr>
                  <a:t>Te vas </a:t>
                </a:r>
                <a:r>
                  <a:rPr lang="es-MX" sz="2000" b="1" u="sng" dirty="0">
                    <a:solidFill>
                      <a:srgbClr val="FF0000"/>
                    </a:solidFill>
                    <a:latin typeface="Roboto" panose="02000000000000000000" pitchFamily="2" charset="0"/>
                    <a:ea typeface="Roboto" panose="02000000000000000000" pitchFamily="2" charset="0"/>
                  </a:rPr>
                  <a:t>o</a:t>
                </a:r>
                <a:r>
                  <a:rPr lang="es-MX" sz="2000" u="sng" dirty="0">
                    <a:latin typeface="Roboto" panose="02000000000000000000" pitchFamily="2" charset="0"/>
                    <a:ea typeface="Roboto" panose="02000000000000000000" pitchFamily="2" charset="0"/>
                  </a:rPr>
                  <a:t> te quedas</a:t>
                </a:r>
                <a:endParaRPr lang="es-MX" sz="2000" b="1" u="sng" dirty="0">
                  <a:latin typeface="Roboto" panose="02000000000000000000" pitchFamily="2" charset="0"/>
                  <a:ea typeface="Roboto" panose="02000000000000000000" pitchFamily="2" charset="0"/>
                </a:endParaRPr>
              </a:p>
            </p:txBody>
          </p:sp>
        </mc:Choice>
        <mc:Fallback xmlns="">
          <p:sp>
            <p:nvSpPr>
              <p:cNvPr id="36" name="CuadroTexto 35">
                <a:extLst>
                  <a:ext uri="{FF2B5EF4-FFF2-40B4-BE49-F238E27FC236}">
                    <a16:creationId xmlns:a16="http://schemas.microsoft.com/office/drawing/2014/main" id="{52E712F2-8611-4651-A3D2-9B5D0E85652A}"/>
                  </a:ext>
                </a:extLst>
              </p:cNvPr>
              <p:cNvSpPr txBox="1">
                <a:spLocks noRot="1" noChangeAspect="1" noMove="1" noResize="1" noEditPoints="1" noAdjustHandles="1" noChangeArrowheads="1" noChangeShapeType="1" noTextEdit="1"/>
              </p:cNvSpPr>
              <p:nvPr/>
            </p:nvSpPr>
            <p:spPr>
              <a:xfrm>
                <a:off x="3898098" y="4544277"/>
                <a:ext cx="7239210" cy="2246769"/>
              </a:xfrm>
              <a:prstGeom prst="rect">
                <a:avLst/>
              </a:prstGeom>
              <a:blipFill>
                <a:blip r:embed="rId5"/>
                <a:stretch>
                  <a:fillRect l="-842" t="-1084" b="-4065"/>
                </a:stretch>
              </a:blipFill>
            </p:spPr>
            <p:txBody>
              <a:bodyPr/>
              <a:lstStyle/>
              <a:p>
                <a:r>
                  <a:rPr lang="es-CO">
                    <a:noFill/>
                  </a:rPr>
                  <a:t> </a:t>
                </a:r>
              </a:p>
            </p:txBody>
          </p:sp>
        </mc:Fallback>
      </mc:AlternateContent>
      <p:pic>
        <p:nvPicPr>
          <p:cNvPr id="3" name="Imagen 2">
            <a:extLst>
              <a:ext uri="{FF2B5EF4-FFF2-40B4-BE49-F238E27FC236}">
                <a16:creationId xmlns:a16="http://schemas.microsoft.com/office/drawing/2014/main" id="{5E1848E1-D15B-4D7E-AACD-C7FD926D1058}"/>
              </a:ext>
            </a:extLst>
          </p:cNvPr>
          <p:cNvPicPr>
            <a:picLocks noChangeAspect="1"/>
          </p:cNvPicPr>
          <p:nvPr/>
        </p:nvPicPr>
        <p:blipFill>
          <a:blip r:embed="rId6"/>
          <a:stretch>
            <a:fillRect/>
          </a:stretch>
        </p:blipFill>
        <p:spPr>
          <a:xfrm>
            <a:off x="1534482" y="4610916"/>
            <a:ext cx="2165386" cy="2151046"/>
          </a:xfrm>
          <a:prstGeom prst="rect">
            <a:avLst/>
          </a:prstGeom>
        </p:spPr>
      </p:pic>
    </p:spTree>
    <p:extLst>
      <p:ext uri="{BB962C8B-B14F-4D97-AF65-F5344CB8AC3E}">
        <p14:creationId xmlns:p14="http://schemas.microsoft.com/office/powerpoint/2010/main" val="3459693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3" name="Título 2">
            <a:extLst>
              <a:ext uri="{FF2B5EF4-FFF2-40B4-BE49-F238E27FC236}">
                <a16:creationId xmlns:a16="http://schemas.microsoft.com/office/drawing/2014/main" id="{C98C59EC-F126-45E7-B7C1-9AB9A32ED14F}"/>
              </a:ext>
            </a:extLst>
          </p:cNvPr>
          <p:cNvSpPr>
            <a:spLocks noGrp="1"/>
          </p:cNvSpPr>
          <p:nvPr>
            <p:ph type="title"/>
          </p:nvPr>
        </p:nvSpPr>
        <p:spPr/>
        <p:txBody>
          <a:bodyPr/>
          <a:lstStyle/>
          <a:p>
            <a:r>
              <a:rPr lang="es-CO" dirty="0"/>
              <a:t>Ejemplo de base de datos</a:t>
            </a:r>
          </a:p>
        </p:txBody>
      </p:sp>
      <p:sp>
        <p:nvSpPr>
          <p:cNvPr id="6" name="Google Shape;310;p34">
            <a:extLst>
              <a:ext uri="{FF2B5EF4-FFF2-40B4-BE49-F238E27FC236}">
                <a16:creationId xmlns:a16="http://schemas.microsoft.com/office/drawing/2014/main" id="{CF851078-B9A5-498B-8A59-BAB678895DC4}"/>
              </a:ext>
            </a:extLst>
          </p:cNvPr>
          <p:cNvSpPr txBox="1">
            <a:spLocks noGrp="1"/>
          </p:cNvSpPr>
          <p:nvPr>
            <p:ph type="body" idx="1"/>
          </p:nvPr>
        </p:nvSpPr>
        <p:spPr>
          <a:xfrm>
            <a:off x="916650" y="999331"/>
            <a:ext cx="10515600" cy="205917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0" indent="0">
              <a:buNone/>
            </a:pPr>
            <a:r>
              <a:rPr lang="es-MX" sz="2200" b="1" dirty="0">
                <a:solidFill>
                  <a:srgbClr val="C00000"/>
                </a:solidFill>
              </a:rPr>
              <a:t>Crear una base de datos que modele una aplicación de música digital para llevar el registro de artistas y álbumes.</a:t>
            </a:r>
          </a:p>
          <a:p>
            <a:pPr marL="342900" indent="-342900"/>
            <a:r>
              <a:rPr lang="es-MX" sz="2200" dirty="0"/>
              <a:t>Información que necesitamos llevar en nuestra tienda:</a:t>
            </a:r>
          </a:p>
          <a:p>
            <a:pPr marL="800100" lvl="1" indent="-342900"/>
            <a:r>
              <a:rPr lang="es-MX" sz="2000" dirty="0"/>
              <a:t>Información sobre los </a:t>
            </a:r>
            <a:r>
              <a:rPr lang="es-MX" sz="2000" u="sng" dirty="0"/>
              <a:t>artistas</a:t>
            </a:r>
          </a:p>
          <a:p>
            <a:pPr marL="800100" lvl="1" indent="-342900"/>
            <a:r>
              <a:rPr lang="es-MX" sz="2000" dirty="0"/>
              <a:t>Los </a:t>
            </a:r>
            <a:r>
              <a:rPr lang="es-MX" sz="2000" u="sng" dirty="0"/>
              <a:t>álbumes</a:t>
            </a:r>
            <a:r>
              <a:rPr lang="es-MX" sz="2000" dirty="0"/>
              <a:t> que esos artistas han publicado</a:t>
            </a:r>
          </a:p>
        </p:txBody>
      </p:sp>
      <p:pic>
        <p:nvPicPr>
          <p:cNvPr id="2050" name="Picture 2">
            <a:extLst>
              <a:ext uri="{FF2B5EF4-FFF2-40B4-BE49-F238E27FC236}">
                <a16:creationId xmlns:a16="http://schemas.microsoft.com/office/drawing/2014/main" id="{853BF7A9-FAA8-4AED-A87C-311BA522E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806" y="3182693"/>
            <a:ext cx="2520184" cy="2802443"/>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9160CB67-FF83-4B39-9FD5-0279074414B6}"/>
              </a:ext>
            </a:extLst>
          </p:cNvPr>
          <p:cNvSpPr txBox="1"/>
          <p:nvPr/>
        </p:nvSpPr>
        <p:spPr>
          <a:xfrm>
            <a:off x="2423701" y="6078319"/>
            <a:ext cx="1710394" cy="307777"/>
          </a:xfrm>
          <a:prstGeom prst="rect">
            <a:avLst/>
          </a:prstGeom>
          <a:noFill/>
        </p:spPr>
        <p:txBody>
          <a:bodyPr wrap="square">
            <a:spAutoFit/>
          </a:bodyPr>
          <a:lstStyle/>
          <a:p>
            <a:pPr algn="ctr"/>
            <a:r>
              <a:rPr lang="es-CO" b="1" dirty="0">
                <a:latin typeface="Roboto" panose="02000000000000000000" pitchFamily="2" charset="0"/>
                <a:ea typeface="Roboto" panose="02000000000000000000" pitchFamily="2" charset="0"/>
              </a:rPr>
              <a:t>Billie Holiday</a:t>
            </a:r>
            <a:r>
              <a:rPr lang="es-CO" dirty="0">
                <a:latin typeface="Roboto" panose="02000000000000000000" pitchFamily="2" charset="0"/>
                <a:ea typeface="Roboto" panose="02000000000000000000" pitchFamily="2" charset="0"/>
              </a:rPr>
              <a:t> </a:t>
            </a:r>
            <a:r>
              <a:rPr lang="es-CO" dirty="0">
                <a:latin typeface="Roboto" panose="02000000000000000000" pitchFamily="2" charset="0"/>
                <a:ea typeface="Roboto" panose="02000000000000000000" pitchFamily="2" charset="0"/>
                <a:hlinkClick r:id="rId4"/>
              </a:rPr>
              <a:t>[link]</a:t>
            </a:r>
            <a:endParaRPr lang="es-CO" dirty="0">
              <a:latin typeface="Roboto" panose="02000000000000000000" pitchFamily="2" charset="0"/>
              <a:ea typeface="Roboto" panose="02000000000000000000" pitchFamily="2" charset="0"/>
            </a:endParaRPr>
          </a:p>
        </p:txBody>
      </p:sp>
      <p:pic>
        <p:nvPicPr>
          <p:cNvPr id="2060" name="Picture 12">
            <a:extLst>
              <a:ext uri="{FF2B5EF4-FFF2-40B4-BE49-F238E27FC236}">
                <a16:creationId xmlns:a16="http://schemas.microsoft.com/office/drawing/2014/main" id="{FF68DBF3-6A9B-4DEB-B05C-FFA3895FBE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531476"/>
            <a:ext cx="2007476" cy="1987402"/>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89B0CD0F-49AA-4732-8448-41D34A052457}"/>
              </a:ext>
            </a:extLst>
          </p:cNvPr>
          <p:cNvSpPr txBox="1"/>
          <p:nvPr/>
        </p:nvSpPr>
        <p:spPr>
          <a:xfrm>
            <a:off x="6149142" y="5533230"/>
            <a:ext cx="1905000" cy="523220"/>
          </a:xfrm>
          <a:prstGeom prst="rect">
            <a:avLst/>
          </a:prstGeom>
          <a:noFill/>
        </p:spPr>
        <p:txBody>
          <a:bodyPr wrap="square">
            <a:spAutoFit/>
          </a:bodyPr>
          <a:lstStyle/>
          <a:p>
            <a:pPr algn="ctr"/>
            <a:r>
              <a:rPr lang="es-CO" b="1" dirty="0">
                <a:latin typeface="Roboto" panose="02000000000000000000" pitchFamily="2" charset="0"/>
                <a:ea typeface="Roboto" panose="02000000000000000000" pitchFamily="2" charset="0"/>
              </a:rPr>
              <a:t>Billie Holiday Sings </a:t>
            </a:r>
            <a:r>
              <a:rPr lang="es-CO" dirty="0">
                <a:latin typeface="Roboto" panose="02000000000000000000" pitchFamily="2" charset="0"/>
                <a:ea typeface="Roboto" panose="02000000000000000000" pitchFamily="2" charset="0"/>
              </a:rPr>
              <a:t>(</a:t>
            </a:r>
            <a:r>
              <a:rPr lang="es-CO" b="0" i="0" dirty="0">
                <a:solidFill>
                  <a:srgbClr val="000000"/>
                </a:solidFill>
                <a:effectLst/>
                <a:latin typeface="Arial" panose="020B0604020202020204" pitchFamily="34" charset="0"/>
              </a:rPr>
              <a:t>1952</a:t>
            </a:r>
            <a:r>
              <a:rPr lang="es-CO" dirty="0">
                <a:latin typeface="Roboto" panose="02000000000000000000" pitchFamily="2" charset="0"/>
                <a:ea typeface="Roboto" panose="02000000000000000000" pitchFamily="2" charset="0"/>
              </a:rPr>
              <a:t>) </a:t>
            </a:r>
            <a:r>
              <a:rPr lang="es-CO" dirty="0">
                <a:latin typeface="Roboto" panose="02000000000000000000" pitchFamily="2" charset="0"/>
                <a:ea typeface="Roboto" panose="02000000000000000000" pitchFamily="2" charset="0"/>
                <a:hlinkClick r:id="rId6"/>
              </a:rPr>
              <a:t>[link]</a:t>
            </a:r>
            <a:endParaRPr lang="es-CO" dirty="0">
              <a:latin typeface="Roboto" panose="02000000000000000000" pitchFamily="2" charset="0"/>
              <a:ea typeface="Roboto" panose="02000000000000000000" pitchFamily="2" charset="0"/>
            </a:endParaRPr>
          </a:p>
        </p:txBody>
      </p:sp>
      <p:sp>
        <p:nvSpPr>
          <p:cNvPr id="17" name="CuadroTexto 16">
            <a:extLst>
              <a:ext uri="{FF2B5EF4-FFF2-40B4-BE49-F238E27FC236}">
                <a16:creationId xmlns:a16="http://schemas.microsoft.com/office/drawing/2014/main" id="{0DCAD02D-A235-4E47-9D02-37258B52BCD1}"/>
              </a:ext>
            </a:extLst>
          </p:cNvPr>
          <p:cNvSpPr txBox="1"/>
          <p:nvPr/>
        </p:nvSpPr>
        <p:spPr>
          <a:xfrm>
            <a:off x="8682859" y="5533230"/>
            <a:ext cx="1905000" cy="523220"/>
          </a:xfrm>
          <a:prstGeom prst="rect">
            <a:avLst/>
          </a:prstGeom>
          <a:noFill/>
        </p:spPr>
        <p:txBody>
          <a:bodyPr wrap="square">
            <a:spAutoFit/>
          </a:bodyPr>
          <a:lstStyle/>
          <a:p>
            <a:pPr algn="ctr"/>
            <a:r>
              <a:rPr lang="en-US" b="1" dirty="0">
                <a:latin typeface="Roboto" panose="02000000000000000000" pitchFamily="2" charset="0"/>
                <a:ea typeface="Roboto" panose="02000000000000000000" pitchFamily="2" charset="0"/>
              </a:rPr>
              <a:t>All or Nothing at All</a:t>
            </a:r>
            <a:r>
              <a:rPr lang="es-CO" b="1" dirty="0">
                <a:latin typeface="Roboto" panose="02000000000000000000" pitchFamily="2" charset="0"/>
                <a:ea typeface="Roboto" panose="02000000000000000000" pitchFamily="2" charset="0"/>
              </a:rPr>
              <a:t> </a:t>
            </a:r>
            <a:r>
              <a:rPr lang="es-CO" dirty="0">
                <a:latin typeface="Roboto" panose="02000000000000000000" pitchFamily="2" charset="0"/>
                <a:ea typeface="Roboto" panose="02000000000000000000" pitchFamily="2" charset="0"/>
              </a:rPr>
              <a:t>(</a:t>
            </a:r>
            <a:r>
              <a:rPr lang="es-CO" b="0" i="0" dirty="0">
                <a:solidFill>
                  <a:srgbClr val="000000"/>
                </a:solidFill>
                <a:effectLst/>
                <a:latin typeface="Arial" panose="020B0604020202020204" pitchFamily="34" charset="0"/>
              </a:rPr>
              <a:t>1958</a:t>
            </a:r>
            <a:r>
              <a:rPr lang="es-CO" dirty="0">
                <a:latin typeface="Roboto" panose="02000000000000000000" pitchFamily="2" charset="0"/>
                <a:ea typeface="Roboto" panose="02000000000000000000" pitchFamily="2" charset="0"/>
              </a:rPr>
              <a:t>) </a:t>
            </a:r>
            <a:r>
              <a:rPr lang="es-CO" dirty="0">
                <a:latin typeface="Roboto" panose="02000000000000000000" pitchFamily="2" charset="0"/>
                <a:ea typeface="Roboto" panose="02000000000000000000" pitchFamily="2" charset="0"/>
                <a:hlinkClick r:id="rId7"/>
              </a:rPr>
              <a:t>[link]</a:t>
            </a:r>
            <a:endParaRPr lang="es-CO" dirty="0">
              <a:latin typeface="Roboto" panose="02000000000000000000" pitchFamily="2" charset="0"/>
              <a:ea typeface="Roboto" panose="02000000000000000000" pitchFamily="2" charset="0"/>
            </a:endParaRPr>
          </a:p>
        </p:txBody>
      </p:sp>
      <p:pic>
        <p:nvPicPr>
          <p:cNvPr id="2062" name="Picture 14">
            <a:extLst>
              <a:ext uri="{FF2B5EF4-FFF2-40B4-BE49-F238E27FC236}">
                <a16:creationId xmlns:a16="http://schemas.microsoft.com/office/drawing/2014/main" id="{EE7977E7-9DFD-4155-B7BE-72B7EB017A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2630" y="3520257"/>
            <a:ext cx="2057922" cy="1975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456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7"/>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Conectores lógicos – Parte I</a:t>
            </a:r>
            <a:endParaRPr dirty="0"/>
          </a:p>
        </p:txBody>
      </p:sp>
      <p:sp>
        <p:nvSpPr>
          <p:cNvPr id="24" name="CuadroTexto 23">
            <a:extLst>
              <a:ext uri="{FF2B5EF4-FFF2-40B4-BE49-F238E27FC236}">
                <a16:creationId xmlns:a16="http://schemas.microsoft.com/office/drawing/2014/main" id="{56528687-85B1-4CEE-A444-E2F774570C64}"/>
              </a:ext>
            </a:extLst>
          </p:cNvPr>
          <p:cNvSpPr txBox="1"/>
          <p:nvPr/>
        </p:nvSpPr>
        <p:spPr>
          <a:xfrm>
            <a:off x="916649" y="953656"/>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Exclusión: </a:t>
            </a:r>
            <a:r>
              <a:rPr lang="es-MX" sz="2600" b="1" u="sng" dirty="0">
                <a:solidFill>
                  <a:schemeClr val="accent6"/>
                </a:solidFill>
                <a:latin typeface="Roboto" panose="02000000000000000000" pitchFamily="2" charset="0"/>
                <a:ea typeface="Roboto" panose="02000000000000000000" pitchFamily="2" charset="0"/>
              </a:rPr>
              <a:t>Or</a:t>
            </a:r>
            <a:r>
              <a:rPr lang="es-MX" sz="2600" b="1" dirty="0">
                <a:solidFill>
                  <a:schemeClr val="accent6"/>
                </a:solidFill>
                <a:latin typeface="Roboto" panose="02000000000000000000" pitchFamily="2" charset="0"/>
                <a:ea typeface="Roboto" panose="02000000000000000000" pitchFamily="2" charset="0"/>
              </a:rPr>
              <a:t> exclusivo (Xor)</a:t>
            </a:r>
          </a:p>
        </p:txBody>
      </p:sp>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36E66917-BCE6-4B33-9C33-49BD726FAFE5}"/>
                  </a:ext>
                </a:extLst>
              </p:cNvPr>
              <p:cNvSpPr txBox="1"/>
              <p:nvPr/>
            </p:nvSpPr>
            <p:spPr>
              <a:xfrm>
                <a:off x="916648" y="1466737"/>
                <a:ext cx="11044292" cy="2554545"/>
              </a:xfrm>
              <a:prstGeom prst="rect">
                <a:avLst/>
              </a:prstGeom>
              <a:noFill/>
            </p:spPr>
            <p:txBody>
              <a:bodyPr wrap="square" rtlCol="0">
                <a:spAutoFit/>
              </a:bodyPr>
              <a:lstStyle/>
              <a:p>
                <a:r>
                  <a:rPr lang="es-MX" sz="2000" b="1" dirty="0">
                    <a:latin typeface="Roboto" panose="02000000000000000000" pitchFamily="2" charset="0"/>
                    <a:ea typeface="Roboto" panose="02000000000000000000" pitchFamily="2" charset="0"/>
                  </a:rPr>
                  <a:t>Ejemplo 1</a:t>
                </a:r>
                <a:r>
                  <a:rPr lang="es-MX" sz="2000" dirty="0">
                    <a:latin typeface="Roboto" panose="02000000000000000000" pitchFamily="2" charset="0"/>
                    <a:ea typeface="Roboto" panose="02000000000000000000" pitchFamily="2" charset="0"/>
                  </a:rPr>
                  <a:t>: Dadas las siguientes proposiciones:</a:t>
                </a:r>
              </a:p>
              <a:p>
                <a:pPr marL="342900" indent="-342900">
                  <a:buFont typeface="Arial" panose="020B0604020202020204" pitchFamily="34" charset="0"/>
                  <a:buChar char="•"/>
                </a:pPr>
                <a14:m>
                  <m:oMath xmlns:m="http://schemas.openxmlformats.org/officeDocument/2006/math">
                    <m:sSub>
                      <m:sSubPr>
                        <m:ctrlPr>
                          <a:rPr lang="es-MX" sz="2000" b="1" i="1" smtClean="0">
                            <a:latin typeface="Cambria Math" panose="02040503050406030204" pitchFamily="18" charset="0"/>
                            <a:ea typeface="Roboto" panose="02000000000000000000" pitchFamily="2" charset="0"/>
                          </a:rPr>
                        </m:ctrlPr>
                      </m:sSubPr>
                      <m:e>
                        <m:r>
                          <a:rPr lang="es-MX" sz="2000" b="1" i="1" smtClean="0">
                            <a:latin typeface="Cambria Math" panose="02040503050406030204" pitchFamily="18" charset="0"/>
                            <a:ea typeface="Roboto" panose="02000000000000000000" pitchFamily="2" charset="0"/>
                          </a:rPr>
                          <m:t>𝒑</m:t>
                        </m:r>
                      </m:e>
                      <m:sub>
                        <m:r>
                          <a:rPr lang="es-MX" sz="2000" b="1" i="1" smtClean="0">
                            <a:latin typeface="Cambria Math" panose="02040503050406030204" pitchFamily="18" charset="0"/>
                            <a:ea typeface="Roboto" panose="02000000000000000000" pitchFamily="2" charset="0"/>
                          </a:rPr>
                          <m:t>𝟏</m:t>
                        </m:r>
                      </m:sub>
                    </m:sSub>
                  </m:oMath>
                </a14:m>
                <a:r>
                  <a:rPr lang="es-MX" sz="2000" dirty="0">
                    <a:latin typeface="Roboto" panose="02000000000000000000" pitchFamily="2" charset="0"/>
                    <a:ea typeface="Roboto" panose="02000000000000000000" pitchFamily="2" charset="0"/>
                  </a:rPr>
                  <a:t>: El plato principal se acompaña con sopa.</a:t>
                </a:r>
              </a:p>
              <a:p>
                <a:pPr marL="342900" indent="-342900">
                  <a:buFont typeface="Arial" panose="020B0604020202020204" pitchFamily="34" charset="0"/>
                  <a:buChar char="•"/>
                </a:pPr>
                <a14:m>
                  <m:oMath xmlns:m="http://schemas.openxmlformats.org/officeDocument/2006/math">
                    <m:sSub>
                      <m:sSubPr>
                        <m:ctrlPr>
                          <a:rPr lang="es-MX" sz="2000" b="1" i="1" smtClean="0">
                            <a:latin typeface="Cambria Math" panose="02040503050406030204" pitchFamily="18" charset="0"/>
                            <a:ea typeface="Roboto" panose="02000000000000000000" pitchFamily="2" charset="0"/>
                          </a:rPr>
                        </m:ctrlPr>
                      </m:sSubPr>
                      <m:e>
                        <m:r>
                          <a:rPr lang="es-MX" sz="2000" b="1" i="1" smtClean="0">
                            <a:latin typeface="Cambria Math" panose="02040503050406030204" pitchFamily="18" charset="0"/>
                            <a:ea typeface="Roboto" panose="02000000000000000000" pitchFamily="2" charset="0"/>
                          </a:rPr>
                          <m:t>𝒑</m:t>
                        </m:r>
                      </m:e>
                      <m:sub>
                        <m:r>
                          <a:rPr lang="es-MX" sz="2000" b="1" i="1" smtClean="0">
                            <a:latin typeface="Cambria Math" panose="02040503050406030204" pitchFamily="18" charset="0"/>
                            <a:ea typeface="Roboto" panose="02000000000000000000" pitchFamily="2" charset="0"/>
                          </a:rPr>
                          <m:t>𝟐</m:t>
                        </m:r>
                      </m:sub>
                    </m:sSub>
                  </m:oMath>
                </a14:m>
                <a:r>
                  <a:rPr lang="es-MX" sz="2000" dirty="0">
                    <a:latin typeface="Roboto" panose="02000000000000000000" pitchFamily="2" charset="0"/>
                    <a:ea typeface="Roboto" panose="02000000000000000000" pitchFamily="2" charset="0"/>
                  </a:rPr>
                  <a:t>: El plato principal se acompaña con ensalada.</a:t>
                </a:r>
              </a:p>
              <a:p>
                <a:endParaRPr lang="es-MX" sz="2000" dirty="0">
                  <a:latin typeface="Roboto" panose="02000000000000000000" pitchFamily="2" charset="0"/>
                  <a:ea typeface="Roboto" panose="02000000000000000000" pitchFamily="2" charset="0"/>
                </a:endParaRPr>
              </a:p>
              <a:p>
                <a:r>
                  <a:rPr lang="es-MX" sz="2000" dirty="0">
                    <a:latin typeface="Roboto" panose="02000000000000000000" pitchFamily="2" charset="0"/>
                    <a:ea typeface="Roboto" panose="02000000000000000000" pitchFamily="2" charset="0"/>
                  </a:rPr>
                  <a:t>Escriba la expresión asociada a la siguiente proposición compuesta teniendo en cuenta las proposiciones simples anteriormente mencionadas.</a:t>
                </a:r>
              </a:p>
              <a:p>
                <a:endParaRPr lang="es-MX" sz="2000" dirty="0">
                  <a:latin typeface="Roboto" panose="02000000000000000000" pitchFamily="2" charset="0"/>
                  <a:ea typeface="Roboto" panose="02000000000000000000" pitchFamily="2" charset="0"/>
                </a:endParaRPr>
              </a:p>
              <a:p>
                <a:pPr algn="ctr"/>
                <a:r>
                  <a:rPr lang="es-MX" sz="2000" dirty="0">
                    <a:latin typeface="Roboto" panose="02000000000000000000" pitchFamily="2" charset="0"/>
                    <a:ea typeface="Roboto" panose="02000000000000000000" pitchFamily="2" charset="0"/>
                  </a:rPr>
                  <a:t>Este plato principal se acompaña con sopa o ensalada.</a:t>
                </a:r>
              </a:p>
            </p:txBody>
          </p:sp>
        </mc:Choice>
        <mc:Fallback xmlns="">
          <p:sp>
            <p:nvSpPr>
              <p:cNvPr id="28" name="CuadroTexto 27">
                <a:extLst>
                  <a:ext uri="{FF2B5EF4-FFF2-40B4-BE49-F238E27FC236}">
                    <a16:creationId xmlns:a16="http://schemas.microsoft.com/office/drawing/2014/main" id="{36E66917-BCE6-4B33-9C33-49BD726FAFE5}"/>
                  </a:ext>
                </a:extLst>
              </p:cNvPr>
              <p:cNvSpPr txBox="1">
                <a:spLocks noRot="1" noChangeAspect="1" noMove="1" noResize="1" noEditPoints="1" noAdjustHandles="1" noChangeArrowheads="1" noChangeShapeType="1" noTextEdit="1"/>
              </p:cNvSpPr>
              <p:nvPr/>
            </p:nvSpPr>
            <p:spPr>
              <a:xfrm>
                <a:off x="916648" y="1466737"/>
                <a:ext cx="11044292" cy="2554545"/>
              </a:xfrm>
              <a:prstGeom prst="rect">
                <a:avLst/>
              </a:prstGeom>
              <a:blipFill>
                <a:blip r:embed="rId3"/>
                <a:stretch>
                  <a:fillRect l="-552" t="-1193" b="-3580"/>
                </a:stretch>
              </a:blipFill>
            </p:spPr>
            <p:txBody>
              <a:bodyPr/>
              <a:lstStyle/>
              <a:p>
                <a:r>
                  <a:rPr lang="es-CO">
                    <a:noFill/>
                  </a:rPr>
                  <a:t> </a:t>
                </a:r>
              </a:p>
            </p:txBody>
          </p:sp>
        </mc:Fallback>
      </mc:AlternateContent>
      <p:sp>
        <p:nvSpPr>
          <p:cNvPr id="11" name="CuadroTexto 10">
            <a:extLst>
              <a:ext uri="{FF2B5EF4-FFF2-40B4-BE49-F238E27FC236}">
                <a16:creationId xmlns:a16="http://schemas.microsoft.com/office/drawing/2014/main" id="{55ECBABA-DB58-4864-9BDB-E4481E3E6BF6}"/>
              </a:ext>
            </a:extLst>
          </p:cNvPr>
          <p:cNvSpPr txBox="1"/>
          <p:nvPr/>
        </p:nvSpPr>
        <p:spPr>
          <a:xfrm>
            <a:off x="916648" y="4349697"/>
            <a:ext cx="10469107" cy="2246769"/>
          </a:xfrm>
          <a:prstGeom prst="rect">
            <a:avLst/>
          </a:prstGeom>
          <a:noFill/>
        </p:spPr>
        <p:txBody>
          <a:bodyPr wrap="square" rtlCol="0">
            <a:spAutoFit/>
          </a:bodyPr>
          <a:lstStyle/>
          <a:p>
            <a:r>
              <a:rPr lang="es-MX" sz="2000" b="1" dirty="0">
                <a:latin typeface="Roboto" panose="02000000000000000000" pitchFamily="2" charset="0"/>
                <a:ea typeface="Roboto" panose="02000000000000000000" pitchFamily="2" charset="0"/>
              </a:rPr>
              <a:t>Ejemplo 2</a:t>
            </a:r>
            <a:r>
              <a:rPr lang="es-MX" sz="2000" dirty="0">
                <a:latin typeface="Roboto" panose="02000000000000000000" pitchFamily="2" charset="0"/>
                <a:ea typeface="Roboto" panose="02000000000000000000" pitchFamily="2" charset="0"/>
              </a:rPr>
              <a:t>: Dada la proposición compuesta:</a:t>
            </a:r>
          </a:p>
          <a:p>
            <a:endParaRPr lang="es-MX" sz="2000" dirty="0">
              <a:latin typeface="Roboto" panose="02000000000000000000" pitchFamily="2" charset="0"/>
              <a:ea typeface="Roboto" panose="02000000000000000000" pitchFamily="2" charset="0"/>
            </a:endParaRPr>
          </a:p>
          <a:p>
            <a:pPr algn="ctr"/>
            <a:r>
              <a:rPr lang="es-MX" sz="2000" dirty="0">
                <a:latin typeface="Roboto" panose="02000000000000000000" pitchFamily="2" charset="0"/>
                <a:ea typeface="Roboto" panose="02000000000000000000" pitchFamily="2" charset="0"/>
              </a:rPr>
              <a:t>Puedes elegir entre un portátil Dell o un HP.</a:t>
            </a:r>
          </a:p>
          <a:p>
            <a:pPr marL="342900" lvl="2" indent="-342900">
              <a:buFont typeface="Arial" panose="020B0604020202020204" pitchFamily="34" charset="0"/>
              <a:buChar char="•"/>
            </a:pPr>
            <a:endParaRPr lang="es-MX" sz="2000" dirty="0">
              <a:latin typeface="Roboto" panose="02000000000000000000" pitchFamily="2" charset="0"/>
              <a:ea typeface="Roboto" panose="02000000000000000000" pitchFamily="2" charset="0"/>
            </a:endParaRPr>
          </a:p>
          <a:p>
            <a:pPr marL="457200" lvl="2" indent="-457200">
              <a:buFont typeface="+mj-lt"/>
              <a:buAutoNum type="arabicPeriod"/>
            </a:pPr>
            <a:r>
              <a:rPr lang="es-MX" sz="2000" dirty="0">
                <a:latin typeface="Roboto" panose="02000000000000000000" pitchFamily="2" charset="0"/>
                <a:ea typeface="Roboto" panose="02000000000000000000" pitchFamily="2" charset="0"/>
              </a:rPr>
              <a:t>Determine las proposiciones simples</a:t>
            </a:r>
          </a:p>
          <a:p>
            <a:pPr marL="457200" lvl="2" indent="-457200">
              <a:buFont typeface="+mj-lt"/>
              <a:buAutoNum type="arabicPeriod"/>
            </a:pPr>
            <a:r>
              <a:rPr lang="es-MX" sz="2000" dirty="0">
                <a:latin typeface="Roboto" panose="02000000000000000000" pitchFamily="2" charset="0"/>
                <a:ea typeface="Roboto" panose="02000000000000000000" pitchFamily="2" charset="0"/>
              </a:rPr>
              <a:t>Escriba la proposición compuesta con base en las proposiciones simples previamente definidas.</a:t>
            </a:r>
          </a:p>
        </p:txBody>
      </p:sp>
    </p:spTree>
    <p:extLst>
      <p:ext uri="{BB962C8B-B14F-4D97-AF65-F5344CB8AC3E}">
        <p14:creationId xmlns:p14="http://schemas.microsoft.com/office/powerpoint/2010/main" val="20990712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7"/>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Conectores lógicos – Parte I</a:t>
            </a:r>
            <a:endParaRPr dirty="0"/>
          </a:p>
        </p:txBody>
      </p:sp>
      <p:sp>
        <p:nvSpPr>
          <p:cNvPr id="24" name="CuadroTexto 23">
            <a:extLst>
              <a:ext uri="{FF2B5EF4-FFF2-40B4-BE49-F238E27FC236}">
                <a16:creationId xmlns:a16="http://schemas.microsoft.com/office/drawing/2014/main" id="{56528687-85B1-4CEE-A444-E2F774570C64}"/>
              </a:ext>
            </a:extLst>
          </p:cNvPr>
          <p:cNvSpPr txBox="1"/>
          <p:nvPr/>
        </p:nvSpPr>
        <p:spPr>
          <a:xfrm>
            <a:off x="916648" y="867229"/>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Disyunción - Diciéndolo de otro modo  </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34F86D10-8866-4F10-B4DF-8A60047BB0EC}"/>
                  </a:ext>
                </a:extLst>
              </p:cNvPr>
              <p:cNvSpPr txBox="1"/>
              <p:nvPr/>
            </p:nvSpPr>
            <p:spPr>
              <a:xfrm>
                <a:off x="916648" y="1361422"/>
                <a:ext cx="10778823" cy="430887"/>
              </a:xfrm>
              <a:prstGeom prst="rect">
                <a:avLst/>
              </a:prstGeom>
              <a:noFill/>
            </p:spPr>
            <p:txBody>
              <a:bodyPr wrap="square" rtlCol="0">
                <a:spAutoFit/>
              </a:bodyPr>
              <a:lstStyle/>
              <a:p>
                <a:r>
                  <a:rPr lang="es-MX" sz="2200" dirty="0">
                    <a:latin typeface="Roboto" panose="02000000000000000000" pitchFamily="2" charset="0"/>
                    <a:ea typeface="Roboto" panose="02000000000000000000" pitchFamily="2" charset="0"/>
                  </a:rPr>
                  <a:t>A continuación, se muestran otras maneras de expresar la disyunción </a:t>
                </a:r>
                <a14:m>
                  <m:oMath xmlns:m="http://schemas.openxmlformats.org/officeDocument/2006/math">
                    <m:r>
                      <a:rPr lang="es-MX" sz="2200" b="1" i="1" smtClean="0">
                        <a:latin typeface="Cambria Math" panose="02040503050406030204" pitchFamily="18" charset="0"/>
                        <a:ea typeface="Roboto" panose="02000000000000000000" pitchFamily="2" charset="0"/>
                      </a:rPr>
                      <m:t>𝒑</m:t>
                    </m:r>
                    <m:r>
                      <a:rPr lang="es-MX" sz="2200" b="1" i="1" smtClean="0">
                        <a:latin typeface="Cambria Math" panose="02040503050406030204" pitchFamily="18" charset="0"/>
                        <a:ea typeface="Cambria Math" panose="02040503050406030204" pitchFamily="18" charset="0"/>
                      </a:rPr>
                      <m:t>∨</m:t>
                    </m:r>
                    <m:r>
                      <a:rPr lang="es-MX" sz="2200" b="1" i="1" smtClean="0">
                        <a:latin typeface="Cambria Math" panose="02040503050406030204" pitchFamily="18" charset="0"/>
                        <a:ea typeface="Cambria Math" panose="02040503050406030204" pitchFamily="18" charset="0"/>
                      </a:rPr>
                      <m:t>𝒒</m:t>
                    </m:r>
                  </m:oMath>
                </a14:m>
                <a:r>
                  <a:rPr lang="es-MX" sz="2200" dirty="0">
                    <a:latin typeface="Roboto" panose="02000000000000000000" pitchFamily="2" charset="0"/>
                    <a:ea typeface="Roboto" panose="02000000000000000000" pitchFamily="2" charset="0"/>
                  </a:rPr>
                  <a:t>.</a:t>
                </a:r>
              </a:p>
            </p:txBody>
          </p:sp>
        </mc:Choice>
        <mc:Fallback xmlns="">
          <p:sp>
            <p:nvSpPr>
              <p:cNvPr id="9" name="CuadroTexto 8">
                <a:extLst>
                  <a:ext uri="{FF2B5EF4-FFF2-40B4-BE49-F238E27FC236}">
                    <a16:creationId xmlns:a16="http://schemas.microsoft.com/office/drawing/2014/main" id="{34F86D10-8866-4F10-B4DF-8A60047BB0EC}"/>
                  </a:ext>
                </a:extLst>
              </p:cNvPr>
              <p:cNvSpPr txBox="1">
                <a:spLocks noRot="1" noChangeAspect="1" noMove="1" noResize="1" noEditPoints="1" noAdjustHandles="1" noChangeArrowheads="1" noChangeShapeType="1" noTextEdit="1"/>
              </p:cNvSpPr>
              <p:nvPr/>
            </p:nvSpPr>
            <p:spPr>
              <a:xfrm>
                <a:off x="916648" y="1361422"/>
                <a:ext cx="10778823" cy="430887"/>
              </a:xfrm>
              <a:prstGeom prst="rect">
                <a:avLst/>
              </a:prstGeom>
              <a:blipFill>
                <a:blip r:embed="rId3"/>
                <a:stretch>
                  <a:fillRect l="-735" t="-7042" b="-29577"/>
                </a:stretch>
              </a:blipFill>
            </p:spPr>
            <p:txBody>
              <a:bodyPr/>
              <a:lstStyle/>
              <a:p>
                <a:r>
                  <a:rPr lang="es-CO">
                    <a:noFill/>
                  </a:rPr>
                  <a:t> </a:t>
                </a:r>
              </a:p>
            </p:txBody>
          </p:sp>
        </mc:Fallback>
      </mc:AlternateContent>
      <p:sp>
        <p:nvSpPr>
          <p:cNvPr id="10" name="CuadroTexto 9">
            <a:extLst>
              <a:ext uri="{FF2B5EF4-FFF2-40B4-BE49-F238E27FC236}">
                <a16:creationId xmlns:a16="http://schemas.microsoft.com/office/drawing/2014/main" id="{AD665BED-D02C-484B-9970-EDD90DAFA21B}"/>
              </a:ext>
            </a:extLst>
          </p:cNvPr>
          <p:cNvSpPr txBox="1"/>
          <p:nvPr/>
        </p:nvSpPr>
        <p:spPr>
          <a:xfrm>
            <a:off x="916648" y="1816729"/>
            <a:ext cx="6098458" cy="707886"/>
          </a:xfrm>
          <a:prstGeom prst="rect">
            <a:avLst/>
          </a:prstGeom>
          <a:noFill/>
        </p:spPr>
        <p:txBody>
          <a:bodyPr wrap="square">
            <a:spAutoFit/>
          </a:bodyPr>
          <a:lstStyle/>
          <a:p>
            <a:pPr marL="285750" indent="-285750" algn="l">
              <a:buFont typeface="Arial" panose="020B0604020202020204" pitchFamily="34" charset="0"/>
              <a:buChar char="•"/>
            </a:pPr>
            <a:r>
              <a:rPr lang="es-MX" sz="2000" b="1" i="1" u="none" strike="noStrike" baseline="0" dirty="0">
                <a:solidFill>
                  <a:schemeClr val="tx1"/>
                </a:solidFill>
                <a:latin typeface="Roboto" panose="02000000000000000000" pitchFamily="2" charset="0"/>
                <a:ea typeface="Roboto" panose="02000000000000000000" pitchFamily="2" charset="0"/>
              </a:rPr>
              <a:t>p</a:t>
            </a:r>
            <a:r>
              <a:rPr lang="es-MX" sz="2000" b="0" i="0" u="none" strike="noStrike" baseline="0" dirty="0">
                <a:solidFill>
                  <a:schemeClr val="tx1"/>
                </a:solidFill>
                <a:latin typeface="Roboto" panose="02000000000000000000" pitchFamily="2" charset="0"/>
                <a:ea typeface="Roboto" panose="02000000000000000000" pitchFamily="2" charset="0"/>
              </a:rPr>
              <a:t> </a:t>
            </a:r>
            <a:r>
              <a:rPr lang="es-MX" sz="2000" b="0" i="0" u="none" strike="noStrike" baseline="0" dirty="0">
                <a:solidFill>
                  <a:srgbClr val="FF0000"/>
                </a:solidFill>
                <a:latin typeface="Roboto" panose="02000000000000000000" pitchFamily="2" charset="0"/>
                <a:ea typeface="Roboto" panose="02000000000000000000" pitchFamily="2" charset="0"/>
              </a:rPr>
              <a:t>o</a:t>
            </a:r>
            <a:r>
              <a:rPr lang="es-MX" sz="2000" b="0" i="0" u="none" strike="noStrike" baseline="0" dirty="0">
                <a:solidFill>
                  <a:schemeClr val="tx1"/>
                </a:solidFill>
                <a:latin typeface="Roboto" panose="02000000000000000000" pitchFamily="2" charset="0"/>
                <a:ea typeface="Roboto" panose="02000000000000000000" pitchFamily="2" charset="0"/>
              </a:rPr>
              <a:t> </a:t>
            </a:r>
            <a:r>
              <a:rPr lang="es-MX" sz="2000" b="1" i="1" u="none" strike="noStrike" baseline="0" dirty="0">
                <a:solidFill>
                  <a:schemeClr val="tx1"/>
                </a:solidFill>
                <a:latin typeface="Roboto" panose="02000000000000000000" pitchFamily="2" charset="0"/>
                <a:ea typeface="Roboto" panose="02000000000000000000" pitchFamily="2" charset="0"/>
              </a:rPr>
              <a:t>q </a:t>
            </a:r>
            <a:r>
              <a:rPr lang="es-MX" sz="2000" u="none" strike="noStrike" baseline="0" dirty="0">
                <a:solidFill>
                  <a:schemeClr val="tx1"/>
                </a:solidFill>
                <a:latin typeface="Roboto" panose="02000000000000000000" pitchFamily="2" charset="0"/>
                <a:ea typeface="Roboto" panose="02000000000000000000" pitchFamily="2" charset="0"/>
              </a:rPr>
              <a:t>(Caso or inclusivo)</a:t>
            </a:r>
          </a:p>
          <a:p>
            <a:pPr marL="285750" indent="-285750" algn="l">
              <a:buFont typeface="Arial" panose="020B0604020202020204" pitchFamily="34" charset="0"/>
              <a:buChar char="•"/>
            </a:pPr>
            <a:r>
              <a:rPr lang="es-MX" sz="2000" b="1" i="1" u="none" strike="noStrike" baseline="0" dirty="0">
                <a:solidFill>
                  <a:schemeClr val="tx1"/>
                </a:solidFill>
                <a:latin typeface="Roboto" panose="02000000000000000000" pitchFamily="2" charset="0"/>
                <a:ea typeface="Roboto" panose="02000000000000000000" pitchFamily="2" charset="0"/>
              </a:rPr>
              <a:t>p</a:t>
            </a:r>
            <a:r>
              <a:rPr lang="es-MX" sz="2000" b="0" i="0" u="none" strike="noStrike" baseline="0" dirty="0">
                <a:solidFill>
                  <a:schemeClr val="tx1"/>
                </a:solidFill>
                <a:latin typeface="Roboto" panose="02000000000000000000" pitchFamily="2" charset="0"/>
                <a:ea typeface="Roboto" panose="02000000000000000000" pitchFamily="2" charset="0"/>
              </a:rPr>
              <a:t>, </a:t>
            </a:r>
            <a:r>
              <a:rPr lang="es-MX" sz="2000" b="0" i="0" u="none" strike="noStrike" baseline="0" dirty="0">
                <a:solidFill>
                  <a:srgbClr val="FF0000"/>
                </a:solidFill>
                <a:latin typeface="Roboto" panose="02000000000000000000" pitchFamily="2" charset="0"/>
                <a:ea typeface="Roboto" panose="02000000000000000000" pitchFamily="2" charset="0"/>
              </a:rPr>
              <a:t>a menos que</a:t>
            </a:r>
            <a:r>
              <a:rPr lang="es-MX" sz="2000" b="0" i="0" u="none" strike="noStrike" baseline="0" dirty="0">
                <a:solidFill>
                  <a:schemeClr val="tx1"/>
                </a:solidFill>
                <a:latin typeface="Roboto" panose="02000000000000000000" pitchFamily="2" charset="0"/>
                <a:ea typeface="Roboto" panose="02000000000000000000" pitchFamily="2" charset="0"/>
              </a:rPr>
              <a:t> </a:t>
            </a:r>
            <a:r>
              <a:rPr lang="es-MX" sz="2000" b="1" i="1" u="none" strike="noStrike" baseline="0" dirty="0">
                <a:solidFill>
                  <a:schemeClr val="tx1"/>
                </a:solidFill>
                <a:latin typeface="Roboto" panose="02000000000000000000" pitchFamily="2" charset="0"/>
                <a:ea typeface="Roboto" panose="02000000000000000000" pitchFamily="2" charset="0"/>
              </a:rPr>
              <a:t>q </a:t>
            </a:r>
            <a:r>
              <a:rPr lang="es-MX" sz="2000" u="none" strike="noStrike" baseline="0" dirty="0">
                <a:solidFill>
                  <a:schemeClr val="tx1"/>
                </a:solidFill>
                <a:latin typeface="Roboto" panose="02000000000000000000" pitchFamily="2" charset="0"/>
                <a:ea typeface="Roboto" panose="02000000000000000000" pitchFamily="2" charset="0"/>
              </a:rPr>
              <a:t>(Caso or exclusivo)</a:t>
            </a:r>
          </a:p>
        </p:txBody>
      </p:sp>
    </p:spTree>
    <p:extLst>
      <p:ext uri="{BB962C8B-B14F-4D97-AF65-F5344CB8AC3E}">
        <p14:creationId xmlns:p14="http://schemas.microsoft.com/office/powerpoint/2010/main" val="1815009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0"/>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1E5C"/>
              </a:buClr>
              <a:buSzPts val="3200"/>
              <a:buFont typeface="Roboto Slab"/>
              <a:buNone/>
            </a:pPr>
            <a:r>
              <a:rPr lang="es-ES"/>
              <a:t>Agenda</a:t>
            </a:r>
            <a:endParaRPr sz="3200" b="1">
              <a:solidFill>
                <a:srgbClr val="701E5C"/>
              </a:solidFill>
              <a:latin typeface="Roboto Slab"/>
              <a:ea typeface="Roboto Slab"/>
              <a:cs typeface="Roboto Slab"/>
              <a:sym typeface="Roboto Slab"/>
            </a:endParaRPr>
          </a:p>
        </p:txBody>
      </p:sp>
      <p:sp>
        <p:nvSpPr>
          <p:cNvPr id="660" name="Google Shape;660;p60"/>
          <p:cNvSpPr txBox="1">
            <a:spLocks noGrp="1"/>
          </p:cNvSpPr>
          <p:nvPr>
            <p:ph type="body" idx="1"/>
          </p:nvPr>
        </p:nvSpPr>
        <p:spPr>
          <a:xfrm>
            <a:off x="838200" y="1318001"/>
            <a:ext cx="10515600" cy="4859100"/>
          </a:xfrm>
          <a:prstGeom prst="rect">
            <a:avLst/>
          </a:prstGeom>
        </p:spPr>
        <p:txBody>
          <a:bodyPr spcFirstLastPara="1" wrap="square" lIns="91425" tIns="45700" rIns="91425" bIns="45700" anchor="t" anchorCtr="0">
            <a:noAutofit/>
          </a:bodyPr>
          <a:lstStyle/>
          <a:p>
            <a:pPr indent="-400050">
              <a:spcBef>
                <a:spcPts val="0"/>
              </a:spcBef>
              <a:buSzPts val="2700"/>
            </a:pPr>
            <a:r>
              <a:rPr lang="es-MX" sz="2700" dirty="0"/>
              <a:t>¿Qué es la lógica?</a:t>
            </a:r>
          </a:p>
          <a:p>
            <a:pPr marL="457200" lvl="0" indent="-400050" algn="l" rtl="0">
              <a:spcBef>
                <a:spcPts val="0"/>
              </a:spcBef>
              <a:spcAft>
                <a:spcPts val="0"/>
              </a:spcAft>
              <a:buSzPts val="2700"/>
              <a:buChar char="●"/>
            </a:pPr>
            <a:r>
              <a:rPr lang="es-MX" sz="2700" dirty="0">
                <a:solidFill>
                  <a:schemeClr val="tx1"/>
                </a:solidFill>
              </a:rPr>
              <a:t>Lógica proposicional</a:t>
            </a:r>
          </a:p>
          <a:p>
            <a:pPr marL="457200" lvl="0" indent="-400050" algn="l" rtl="0">
              <a:spcBef>
                <a:spcPts val="0"/>
              </a:spcBef>
              <a:spcAft>
                <a:spcPts val="0"/>
              </a:spcAft>
              <a:buSzPts val="2700"/>
              <a:buChar char="●"/>
            </a:pPr>
            <a:r>
              <a:rPr lang="es-MX" sz="2700" dirty="0">
                <a:solidFill>
                  <a:schemeClr val="tx1"/>
                </a:solidFill>
              </a:rPr>
              <a:t>Proposiciones compuestas</a:t>
            </a:r>
          </a:p>
          <a:p>
            <a:pPr marL="457200" lvl="0" indent="-400050" algn="l" rtl="0">
              <a:spcBef>
                <a:spcPts val="0"/>
              </a:spcBef>
              <a:spcAft>
                <a:spcPts val="0"/>
              </a:spcAft>
              <a:buSzPts val="2700"/>
              <a:buChar char="●"/>
            </a:pPr>
            <a:r>
              <a:rPr lang="es-MX" sz="2700" dirty="0">
                <a:solidFill>
                  <a:schemeClr val="tx1"/>
                </a:solidFill>
              </a:rPr>
              <a:t>Conectores lógicos – Parte I</a:t>
            </a:r>
          </a:p>
          <a:p>
            <a:pPr indent="-400050">
              <a:spcBef>
                <a:spcPts val="0"/>
              </a:spcBef>
              <a:buSzPts val="2700"/>
            </a:pPr>
            <a:r>
              <a:rPr lang="es-MX" sz="2700" b="1" dirty="0">
                <a:solidFill>
                  <a:schemeClr val="accent2"/>
                </a:solidFill>
              </a:rPr>
              <a:t>Conectores lógicos – Parte II</a:t>
            </a:r>
          </a:p>
          <a:p>
            <a:pPr marL="457200" lvl="0" indent="-400050" algn="l" rtl="0">
              <a:spcBef>
                <a:spcPts val="0"/>
              </a:spcBef>
              <a:spcAft>
                <a:spcPts val="0"/>
              </a:spcAft>
              <a:buSzPts val="2700"/>
              <a:buChar char="●"/>
            </a:pPr>
            <a:r>
              <a:rPr lang="es-MX" sz="2700" dirty="0"/>
              <a:t>Traducción de enunciado</a:t>
            </a:r>
          </a:p>
          <a:p>
            <a:pPr indent="-400050">
              <a:spcBef>
                <a:spcPts val="0"/>
              </a:spcBef>
              <a:buSzPts val="2700"/>
            </a:pPr>
            <a:r>
              <a:rPr lang="es-MX" sz="2700" dirty="0">
                <a:solidFill>
                  <a:schemeClr val="tx1"/>
                </a:solidFill>
              </a:rPr>
              <a:t>Reglas de prioridad</a:t>
            </a:r>
            <a:endParaRPr lang="es-MX" sz="2700" dirty="0"/>
          </a:p>
          <a:p>
            <a:pPr marL="457200" lvl="0" indent="-400050" algn="l" rtl="0">
              <a:spcBef>
                <a:spcPts val="0"/>
              </a:spcBef>
              <a:spcAft>
                <a:spcPts val="0"/>
              </a:spcAft>
              <a:buSzPts val="2700"/>
              <a:buChar char="●"/>
            </a:pPr>
            <a:endParaRPr lang="es-CO" sz="1400" dirty="0">
              <a:solidFill>
                <a:srgbClr val="000000"/>
              </a:solidFill>
              <a:latin typeface="Arial"/>
              <a:ea typeface="Arial"/>
              <a:cs typeface="Arial"/>
              <a:sym typeface="Arial"/>
            </a:endParaRPr>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1"/>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1E5C"/>
              </a:buClr>
              <a:buSzPts val="3200"/>
              <a:buFont typeface="Roboto Slab"/>
              <a:buNone/>
            </a:pPr>
            <a:r>
              <a:rPr lang="es-ES" dirty="0"/>
              <a:t>Conectores lógicos – Parte II</a:t>
            </a:r>
            <a:endParaRPr sz="3200" b="1" dirty="0">
              <a:solidFill>
                <a:srgbClr val="701E5C"/>
              </a:solidFill>
              <a:latin typeface="Roboto Slab"/>
              <a:ea typeface="Roboto Slab"/>
              <a:cs typeface="Roboto Slab"/>
              <a:sym typeface="Roboto Slab"/>
            </a:endParaRPr>
          </a:p>
        </p:txBody>
      </p:sp>
      <mc:AlternateContent xmlns:mc="http://schemas.openxmlformats.org/markup-compatibility/2006" xmlns:a14="http://schemas.microsoft.com/office/drawing/2010/main">
        <mc:Choice Requires="a14">
          <p:graphicFrame>
            <p:nvGraphicFramePr>
              <p:cNvPr id="7" name="Tabla 4">
                <a:extLst>
                  <a:ext uri="{FF2B5EF4-FFF2-40B4-BE49-F238E27FC236}">
                    <a16:creationId xmlns:a16="http://schemas.microsoft.com/office/drawing/2014/main" id="{0CC13636-5E99-4359-B137-5AE4690F6ECF}"/>
                  </a:ext>
                </a:extLst>
              </p:cNvPr>
              <p:cNvGraphicFramePr>
                <a:graphicFrameLocks noGrp="1"/>
              </p:cNvGraphicFramePr>
              <p:nvPr>
                <p:extLst>
                  <p:ext uri="{D42A27DB-BD31-4B8C-83A1-F6EECF244321}">
                    <p14:modId xmlns:p14="http://schemas.microsoft.com/office/powerpoint/2010/main" val="1876216240"/>
                  </p:ext>
                </p:extLst>
              </p:nvPr>
            </p:nvGraphicFramePr>
            <p:xfrm>
              <a:off x="4234059" y="1683337"/>
              <a:ext cx="7378008" cy="3931920"/>
            </p:xfrm>
            <a:graphic>
              <a:graphicData uri="http://schemas.openxmlformats.org/drawingml/2006/table">
                <a:tbl>
                  <a:tblPr firstRow="1" bandRow="1">
                    <a:tableStyleId>{AD6A3598-7CB8-4345-8D95-17CE05F158A0}</a:tableStyleId>
                  </a:tblPr>
                  <a:tblGrid>
                    <a:gridCol w="3313020">
                      <a:extLst>
                        <a:ext uri="{9D8B030D-6E8A-4147-A177-3AD203B41FA5}">
                          <a16:colId xmlns:a16="http://schemas.microsoft.com/office/drawing/2014/main" val="384604534"/>
                        </a:ext>
                      </a:extLst>
                    </a:gridCol>
                    <a:gridCol w="1375495">
                      <a:extLst>
                        <a:ext uri="{9D8B030D-6E8A-4147-A177-3AD203B41FA5}">
                          <a16:colId xmlns:a16="http://schemas.microsoft.com/office/drawing/2014/main" val="79869298"/>
                        </a:ext>
                      </a:extLst>
                    </a:gridCol>
                    <a:gridCol w="2689493">
                      <a:extLst>
                        <a:ext uri="{9D8B030D-6E8A-4147-A177-3AD203B41FA5}">
                          <a16:colId xmlns:a16="http://schemas.microsoft.com/office/drawing/2014/main" val="1115628222"/>
                        </a:ext>
                      </a:extLst>
                    </a:gridCol>
                  </a:tblGrid>
                  <a:tr h="370840">
                    <a:tc>
                      <a:txBody>
                        <a:bodyPr/>
                        <a:lstStyle/>
                        <a:p>
                          <a:r>
                            <a:rPr lang="es-CO" sz="2400" b="1" dirty="0">
                              <a:latin typeface="Roboto" panose="02000000000000000000" pitchFamily="2" charset="0"/>
                              <a:ea typeface="Roboto" panose="02000000000000000000" pitchFamily="2" charset="0"/>
                            </a:rPr>
                            <a:t>Operador</a:t>
                          </a:r>
                        </a:p>
                      </a:txBody>
                      <a:tcPr/>
                    </a:tc>
                    <a:tc>
                      <a:txBody>
                        <a:bodyPr/>
                        <a:lstStyle/>
                        <a:p>
                          <a:r>
                            <a:rPr lang="es-CO" sz="2400" b="1" dirty="0">
                              <a:latin typeface="Roboto" panose="02000000000000000000" pitchFamily="2" charset="0"/>
                              <a:ea typeface="Roboto" panose="02000000000000000000" pitchFamily="2" charset="0"/>
                            </a:rPr>
                            <a:t>Símbolo</a:t>
                          </a:r>
                        </a:p>
                      </a:txBody>
                      <a:tcPr/>
                    </a:tc>
                    <a:tc>
                      <a:txBody>
                        <a:bodyPr/>
                        <a:lstStyle/>
                        <a:p>
                          <a:r>
                            <a:rPr lang="es-CO" sz="2400" b="1" dirty="0">
                              <a:latin typeface="Roboto" panose="02000000000000000000" pitchFamily="2" charset="0"/>
                              <a:ea typeface="Roboto" panose="02000000000000000000" pitchFamily="2" charset="0"/>
                            </a:rPr>
                            <a:t>Conectivo</a:t>
                          </a:r>
                        </a:p>
                      </a:txBody>
                      <a:tcPr/>
                    </a:tc>
                    <a:extLst>
                      <a:ext uri="{0D108BD9-81ED-4DB2-BD59-A6C34878D82A}">
                        <a16:rowId xmlns:a16="http://schemas.microsoft.com/office/drawing/2014/main" val="113670299"/>
                      </a:ext>
                    </a:extLst>
                  </a:tr>
                  <a:tr h="370840">
                    <a:tc>
                      <a:txBody>
                        <a:bodyPr/>
                        <a:lstStyle/>
                        <a:p>
                          <a:r>
                            <a:rPr lang="es-CO" sz="2400" dirty="0">
                              <a:latin typeface="Roboto" panose="02000000000000000000" pitchFamily="2" charset="0"/>
                              <a:ea typeface="Roboto" panose="02000000000000000000" pitchFamily="2" charset="0"/>
                            </a:rPr>
                            <a:t>Negación</a:t>
                          </a:r>
                        </a:p>
                      </a:txBody>
                      <a:tcPr>
                        <a:noFill/>
                      </a:tcPr>
                    </a:tc>
                    <a:tc>
                      <a:txBody>
                        <a:bodyPr/>
                        <a:lstStyle/>
                        <a:p>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ea typeface="Roboto" panose="02000000000000000000" pitchFamily="2" charset="0"/>
                                  </a:rPr>
                                  <m:t>¬</m:t>
                                </m:r>
                              </m:oMath>
                            </m:oMathPara>
                          </a14:m>
                          <a:endParaRPr lang="es-CO" sz="2400" dirty="0">
                            <a:latin typeface="Roboto" panose="02000000000000000000" pitchFamily="2" charset="0"/>
                            <a:ea typeface="Roboto" panose="02000000000000000000" pitchFamily="2" charset="0"/>
                          </a:endParaRPr>
                        </a:p>
                      </a:txBody>
                      <a:tcPr>
                        <a:noFill/>
                      </a:tcPr>
                    </a:tc>
                    <a:tc>
                      <a:txBody>
                        <a:bodyPr/>
                        <a:lstStyle/>
                        <a:p>
                          <a:r>
                            <a:rPr lang="es-CO" sz="2400" dirty="0">
                              <a:latin typeface="Roboto" panose="02000000000000000000" pitchFamily="2" charset="0"/>
                              <a:ea typeface="Roboto" panose="02000000000000000000" pitchFamily="2" charset="0"/>
                            </a:rPr>
                            <a:t>No</a:t>
                          </a:r>
                        </a:p>
                      </a:txBody>
                      <a:tcPr>
                        <a:noFill/>
                      </a:tcPr>
                    </a:tc>
                    <a:extLst>
                      <a:ext uri="{0D108BD9-81ED-4DB2-BD59-A6C34878D82A}">
                        <a16:rowId xmlns:a16="http://schemas.microsoft.com/office/drawing/2014/main" val="1805549228"/>
                      </a:ext>
                    </a:extLst>
                  </a:tr>
                  <a:tr h="370840">
                    <a:tc>
                      <a:txBody>
                        <a:bodyPr/>
                        <a:lstStyle/>
                        <a:p>
                          <a:r>
                            <a:rPr lang="es-CO" sz="2400" dirty="0">
                              <a:latin typeface="Roboto" panose="02000000000000000000" pitchFamily="2" charset="0"/>
                              <a:ea typeface="Roboto" panose="02000000000000000000" pitchFamily="2" charset="0"/>
                            </a:rPr>
                            <a:t>Conjunción</a:t>
                          </a:r>
                        </a:p>
                      </a:txBody>
                      <a:tcP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CO" sz="2400" i="1" smtClean="0">
                                    <a:latin typeface="Cambria Math" panose="02040503050406030204" pitchFamily="18" charset="0"/>
                                    <a:ea typeface="Cambria Math" panose="02040503050406030204" pitchFamily="18" charset="0"/>
                                  </a:rPr>
                                  <m:t>∧</m:t>
                                </m:r>
                              </m:oMath>
                            </m:oMathPara>
                          </a14:m>
                          <a:endParaRPr lang="es-CO" sz="2400" dirty="0">
                            <a:latin typeface="Roboto" panose="02000000000000000000" pitchFamily="2" charset="0"/>
                            <a:ea typeface="Roboto" panose="02000000000000000000" pitchFamily="2" charset="0"/>
                          </a:endParaRPr>
                        </a:p>
                      </a:txBody>
                      <a:tcPr>
                        <a:noFill/>
                      </a:tcPr>
                    </a:tc>
                    <a:tc>
                      <a:txBody>
                        <a:bodyPr/>
                        <a:lstStyle/>
                        <a:p>
                          <a:r>
                            <a:rPr lang="es-CO" sz="2400" dirty="0">
                              <a:latin typeface="Roboto" panose="02000000000000000000" pitchFamily="2" charset="0"/>
                              <a:ea typeface="Roboto" panose="02000000000000000000" pitchFamily="2" charset="0"/>
                            </a:rPr>
                            <a:t>y / pero</a:t>
                          </a:r>
                        </a:p>
                      </a:txBody>
                      <a:tcPr>
                        <a:noFill/>
                      </a:tcPr>
                    </a:tc>
                    <a:extLst>
                      <a:ext uri="{0D108BD9-81ED-4DB2-BD59-A6C34878D82A}">
                        <a16:rowId xmlns:a16="http://schemas.microsoft.com/office/drawing/2014/main" val="2353127006"/>
                      </a:ext>
                    </a:extLst>
                  </a:tr>
                  <a:tr h="370840">
                    <a:tc>
                      <a:txBody>
                        <a:bodyPr/>
                        <a:lstStyle/>
                        <a:p>
                          <a:r>
                            <a:rPr lang="es-CO" sz="2400" dirty="0">
                              <a:latin typeface="Roboto" panose="02000000000000000000" pitchFamily="2" charset="0"/>
                              <a:ea typeface="Roboto" panose="02000000000000000000" pitchFamily="2" charset="0"/>
                            </a:rPr>
                            <a:t>Disyunción, o inclusivo</a:t>
                          </a:r>
                        </a:p>
                      </a:txBody>
                      <a:tcPr>
                        <a:noFill/>
                      </a:tcPr>
                    </a:tc>
                    <a:tc>
                      <a:txBody>
                        <a:bodyPr/>
                        <a:lstStyle/>
                        <a:p>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ea typeface="Cambria Math" panose="02040503050406030204" pitchFamily="18" charset="0"/>
                                  </a:rPr>
                                  <m:t>∨</m:t>
                                </m:r>
                              </m:oMath>
                            </m:oMathPara>
                          </a14:m>
                          <a:endParaRPr lang="es-CO" sz="2400" dirty="0">
                            <a:latin typeface="Roboto" panose="02000000000000000000" pitchFamily="2" charset="0"/>
                            <a:ea typeface="Roboto" panose="02000000000000000000" pitchFamily="2" charset="0"/>
                          </a:endParaRPr>
                        </a:p>
                      </a:txBody>
                      <a:tcPr>
                        <a:noFill/>
                      </a:tcPr>
                    </a:tc>
                    <a:tc>
                      <a:txBody>
                        <a:bodyPr/>
                        <a:lstStyle/>
                        <a:p>
                          <a:r>
                            <a:rPr lang="es-CO" sz="2400" dirty="0">
                              <a:latin typeface="Roboto" panose="02000000000000000000" pitchFamily="2" charset="0"/>
                              <a:ea typeface="Roboto" panose="02000000000000000000" pitchFamily="2" charset="0"/>
                            </a:rPr>
                            <a:t>o</a:t>
                          </a:r>
                        </a:p>
                      </a:txBody>
                      <a:tcPr>
                        <a:noFill/>
                      </a:tcPr>
                    </a:tc>
                    <a:extLst>
                      <a:ext uri="{0D108BD9-81ED-4DB2-BD59-A6C34878D82A}">
                        <a16:rowId xmlns:a16="http://schemas.microsoft.com/office/drawing/2014/main" val="1174464090"/>
                      </a:ext>
                    </a:extLst>
                  </a:tr>
                  <a:tr h="370840">
                    <a:tc>
                      <a:txBody>
                        <a:bodyPr/>
                        <a:lstStyle/>
                        <a:p>
                          <a:r>
                            <a:rPr lang="es-CO" sz="2400" dirty="0">
                              <a:latin typeface="Roboto" panose="02000000000000000000" pitchFamily="2" charset="0"/>
                              <a:ea typeface="Roboto" panose="02000000000000000000" pitchFamily="2" charset="0"/>
                            </a:rPr>
                            <a:t>Exclusión, o exclusivo</a:t>
                          </a:r>
                        </a:p>
                      </a:txBody>
                      <a:tcP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ea typeface="Cambria Math" panose="02040503050406030204" pitchFamily="18" charset="0"/>
                                  </a:rPr>
                                  <m:t>⊕</m:t>
                                </m:r>
                              </m:oMath>
                            </m:oMathPara>
                          </a14:m>
                          <a:endParaRPr lang="es-CO" sz="2400" dirty="0">
                            <a:latin typeface="Roboto" panose="02000000000000000000" pitchFamily="2" charset="0"/>
                            <a:ea typeface="Roboto" panose="02000000000000000000" pitchFamily="2" charset="0"/>
                          </a:endParaRPr>
                        </a:p>
                      </a:txBody>
                      <a:tcPr>
                        <a:noFill/>
                      </a:tcPr>
                    </a:tc>
                    <a:tc>
                      <a:txBody>
                        <a:bodyPr/>
                        <a:lstStyle/>
                        <a:p>
                          <a:r>
                            <a:rPr lang="es-CO" sz="2400" dirty="0">
                              <a:latin typeface="Roboto" panose="02000000000000000000" pitchFamily="2" charset="0"/>
                              <a:ea typeface="Roboto" panose="02000000000000000000" pitchFamily="2" charset="0"/>
                            </a:rPr>
                            <a:t>o</a:t>
                          </a:r>
                        </a:p>
                      </a:txBody>
                      <a:tcPr>
                        <a:noFill/>
                      </a:tcPr>
                    </a:tc>
                    <a:extLst>
                      <a:ext uri="{0D108BD9-81ED-4DB2-BD59-A6C34878D82A}">
                        <a16:rowId xmlns:a16="http://schemas.microsoft.com/office/drawing/2014/main" val="1016003203"/>
                      </a:ext>
                    </a:extLst>
                  </a:tr>
                  <a:tr h="370840">
                    <a:tc>
                      <a:txBody>
                        <a:bodyPr/>
                        <a:lstStyle/>
                        <a:p>
                          <a:r>
                            <a:rPr lang="es-CO" sz="2400" dirty="0">
                              <a:latin typeface="Roboto" panose="02000000000000000000" pitchFamily="2" charset="0"/>
                              <a:ea typeface="Roboto" panose="02000000000000000000" pitchFamily="2" charset="0"/>
                            </a:rPr>
                            <a:t>Implicación, condicional</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ea typeface="Cambria Math" panose="02040503050406030204" pitchFamily="18" charset="0"/>
                                  </a:rPr>
                                  <m:t>→</m:t>
                                </m:r>
                              </m:oMath>
                            </m:oMathPara>
                          </a14:m>
                          <a:endParaRPr lang="es-CO" sz="2400" dirty="0">
                            <a:latin typeface="Roboto" panose="02000000000000000000" pitchFamily="2" charset="0"/>
                            <a:ea typeface="Roboto" panose="02000000000000000000" pitchFamily="2" charset="0"/>
                          </a:endParaRPr>
                        </a:p>
                      </a:txBody>
                      <a:tcPr>
                        <a:solidFill>
                          <a:schemeClr val="accent6">
                            <a:lumMod val="20000"/>
                            <a:lumOff val="80000"/>
                          </a:schemeClr>
                        </a:solidFill>
                      </a:tcPr>
                    </a:tc>
                    <a:tc>
                      <a:txBody>
                        <a:bodyPr/>
                        <a:lstStyle/>
                        <a:p>
                          <a:r>
                            <a:rPr lang="es-CO" sz="2400" dirty="0">
                              <a:latin typeface="Roboto" panose="02000000000000000000" pitchFamily="2" charset="0"/>
                              <a:ea typeface="Roboto" panose="02000000000000000000" pitchFamily="2" charset="0"/>
                            </a:rPr>
                            <a:t>Si … entonces …</a:t>
                          </a:r>
                        </a:p>
                      </a:txBody>
                      <a:tcPr>
                        <a:solidFill>
                          <a:schemeClr val="accent6">
                            <a:lumMod val="20000"/>
                            <a:lumOff val="80000"/>
                          </a:schemeClr>
                        </a:solidFill>
                      </a:tcPr>
                    </a:tc>
                    <a:extLst>
                      <a:ext uri="{0D108BD9-81ED-4DB2-BD59-A6C34878D82A}">
                        <a16:rowId xmlns:a16="http://schemas.microsoft.com/office/drawing/2014/main" val="2181278308"/>
                      </a:ext>
                    </a:extLst>
                  </a:tr>
                  <a:tr h="370840">
                    <a:tc>
                      <a:txBody>
                        <a:bodyPr/>
                        <a:lstStyle/>
                        <a:p>
                          <a:r>
                            <a:rPr lang="es-CO" sz="2400" dirty="0">
                              <a:latin typeface="Roboto" panose="02000000000000000000" pitchFamily="2" charset="0"/>
                              <a:ea typeface="Roboto" panose="02000000000000000000" pitchFamily="2" charset="0"/>
                            </a:rPr>
                            <a:t>Equivalencia, bicondicional</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CO" sz="2400" i="1" smtClean="0">
                                    <a:latin typeface="Cambria Math" panose="02040503050406030204" pitchFamily="18" charset="0"/>
                                    <a:ea typeface="Cambria Math" panose="02040503050406030204" pitchFamily="18" charset="0"/>
                                  </a:rPr>
                                  <m:t>↔</m:t>
                                </m:r>
                              </m:oMath>
                            </m:oMathPara>
                          </a14:m>
                          <a:endParaRPr lang="es-CO" sz="2400" dirty="0">
                            <a:latin typeface="Roboto" panose="02000000000000000000" pitchFamily="2" charset="0"/>
                            <a:ea typeface="Roboto" panose="02000000000000000000" pitchFamily="2" charset="0"/>
                          </a:endParaRPr>
                        </a:p>
                      </a:txBody>
                      <a:tcPr>
                        <a:solidFill>
                          <a:schemeClr val="accent6">
                            <a:lumMod val="20000"/>
                            <a:lumOff val="80000"/>
                          </a:schemeClr>
                        </a:solidFill>
                      </a:tcPr>
                    </a:tc>
                    <a:tc>
                      <a:txBody>
                        <a:bodyPr/>
                        <a:lstStyle/>
                        <a:p>
                          <a:r>
                            <a:rPr lang="es-CO" sz="2400" dirty="0">
                              <a:latin typeface="Roboto" panose="02000000000000000000" pitchFamily="2" charset="0"/>
                              <a:ea typeface="Roboto" panose="02000000000000000000" pitchFamily="2" charset="0"/>
                            </a:rPr>
                            <a:t>… si, y solo si …</a:t>
                          </a:r>
                        </a:p>
                      </a:txBody>
                      <a:tcPr>
                        <a:solidFill>
                          <a:schemeClr val="accent6">
                            <a:lumMod val="20000"/>
                            <a:lumOff val="80000"/>
                          </a:schemeClr>
                        </a:solidFill>
                      </a:tcPr>
                    </a:tc>
                    <a:extLst>
                      <a:ext uri="{0D108BD9-81ED-4DB2-BD59-A6C34878D82A}">
                        <a16:rowId xmlns:a16="http://schemas.microsoft.com/office/drawing/2014/main" val="2121514626"/>
                      </a:ext>
                    </a:extLst>
                  </a:tr>
                </a:tbl>
              </a:graphicData>
            </a:graphic>
          </p:graphicFrame>
        </mc:Choice>
        <mc:Fallback xmlns="">
          <p:graphicFrame>
            <p:nvGraphicFramePr>
              <p:cNvPr id="7" name="Tabla 4">
                <a:extLst>
                  <a:ext uri="{FF2B5EF4-FFF2-40B4-BE49-F238E27FC236}">
                    <a16:creationId xmlns:a16="http://schemas.microsoft.com/office/drawing/2014/main" id="{0CC13636-5E99-4359-B137-5AE4690F6ECF}"/>
                  </a:ext>
                </a:extLst>
              </p:cNvPr>
              <p:cNvGraphicFramePr>
                <a:graphicFrameLocks noGrp="1"/>
              </p:cNvGraphicFramePr>
              <p:nvPr>
                <p:extLst>
                  <p:ext uri="{D42A27DB-BD31-4B8C-83A1-F6EECF244321}">
                    <p14:modId xmlns:p14="http://schemas.microsoft.com/office/powerpoint/2010/main" val="1876216240"/>
                  </p:ext>
                </p:extLst>
              </p:nvPr>
            </p:nvGraphicFramePr>
            <p:xfrm>
              <a:off x="4234059" y="1683337"/>
              <a:ext cx="7378008" cy="3931920"/>
            </p:xfrm>
            <a:graphic>
              <a:graphicData uri="http://schemas.openxmlformats.org/drawingml/2006/table">
                <a:tbl>
                  <a:tblPr firstRow="1" bandRow="1">
                    <a:tableStyleId>{AD6A3598-7CB8-4345-8D95-17CE05F158A0}</a:tableStyleId>
                  </a:tblPr>
                  <a:tblGrid>
                    <a:gridCol w="3313020">
                      <a:extLst>
                        <a:ext uri="{9D8B030D-6E8A-4147-A177-3AD203B41FA5}">
                          <a16:colId xmlns:a16="http://schemas.microsoft.com/office/drawing/2014/main" val="384604534"/>
                        </a:ext>
                      </a:extLst>
                    </a:gridCol>
                    <a:gridCol w="1375495">
                      <a:extLst>
                        <a:ext uri="{9D8B030D-6E8A-4147-A177-3AD203B41FA5}">
                          <a16:colId xmlns:a16="http://schemas.microsoft.com/office/drawing/2014/main" val="79869298"/>
                        </a:ext>
                      </a:extLst>
                    </a:gridCol>
                    <a:gridCol w="2689493">
                      <a:extLst>
                        <a:ext uri="{9D8B030D-6E8A-4147-A177-3AD203B41FA5}">
                          <a16:colId xmlns:a16="http://schemas.microsoft.com/office/drawing/2014/main" val="1115628222"/>
                        </a:ext>
                      </a:extLst>
                    </a:gridCol>
                  </a:tblGrid>
                  <a:tr h="457200">
                    <a:tc>
                      <a:txBody>
                        <a:bodyPr/>
                        <a:lstStyle/>
                        <a:p>
                          <a:r>
                            <a:rPr lang="es-CO" sz="2400" b="1" dirty="0">
                              <a:latin typeface="Roboto" panose="02000000000000000000" pitchFamily="2" charset="0"/>
                              <a:ea typeface="Roboto" panose="02000000000000000000" pitchFamily="2" charset="0"/>
                            </a:rPr>
                            <a:t>Operador</a:t>
                          </a:r>
                        </a:p>
                      </a:txBody>
                      <a:tcPr/>
                    </a:tc>
                    <a:tc>
                      <a:txBody>
                        <a:bodyPr/>
                        <a:lstStyle/>
                        <a:p>
                          <a:r>
                            <a:rPr lang="es-CO" sz="2400" b="1" dirty="0">
                              <a:latin typeface="Roboto" panose="02000000000000000000" pitchFamily="2" charset="0"/>
                              <a:ea typeface="Roboto" panose="02000000000000000000" pitchFamily="2" charset="0"/>
                            </a:rPr>
                            <a:t>Símbolo</a:t>
                          </a:r>
                        </a:p>
                      </a:txBody>
                      <a:tcPr/>
                    </a:tc>
                    <a:tc>
                      <a:txBody>
                        <a:bodyPr/>
                        <a:lstStyle/>
                        <a:p>
                          <a:r>
                            <a:rPr lang="es-CO" sz="2400" b="1" dirty="0">
                              <a:latin typeface="Roboto" panose="02000000000000000000" pitchFamily="2" charset="0"/>
                              <a:ea typeface="Roboto" panose="02000000000000000000" pitchFamily="2" charset="0"/>
                            </a:rPr>
                            <a:t>Conectivo</a:t>
                          </a:r>
                        </a:p>
                      </a:txBody>
                      <a:tcPr/>
                    </a:tc>
                    <a:extLst>
                      <a:ext uri="{0D108BD9-81ED-4DB2-BD59-A6C34878D82A}">
                        <a16:rowId xmlns:a16="http://schemas.microsoft.com/office/drawing/2014/main" val="113670299"/>
                      </a:ext>
                    </a:extLst>
                  </a:tr>
                  <a:tr h="457200">
                    <a:tc>
                      <a:txBody>
                        <a:bodyPr/>
                        <a:lstStyle/>
                        <a:p>
                          <a:r>
                            <a:rPr lang="es-CO" sz="2400" dirty="0">
                              <a:latin typeface="Roboto" panose="02000000000000000000" pitchFamily="2" charset="0"/>
                              <a:ea typeface="Roboto" panose="02000000000000000000" pitchFamily="2" charset="0"/>
                            </a:rPr>
                            <a:t>Negación</a:t>
                          </a:r>
                        </a:p>
                      </a:txBody>
                      <a:tcPr>
                        <a:noFill/>
                      </a:tcPr>
                    </a:tc>
                    <a:tc>
                      <a:txBody>
                        <a:bodyPr/>
                        <a:lstStyle/>
                        <a:p>
                          <a:endParaRPr lang="es-CO"/>
                        </a:p>
                      </a:txBody>
                      <a:tcPr>
                        <a:blipFill>
                          <a:blip r:embed="rId3"/>
                          <a:stretch>
                            <a:fillRect l="-241150" t="-109333" r="-196018" b="-692000"/>
                          </a:stretch>
                        </a:blipFill>
                      </a:tcPr>
                    </a:tc>
                    <a:tc>
                      <a:txBody>
                        <a:bodyPr/>
                        <a:lstStyle/>
                        <a:p>
                          <a:r>
                            <a:rPr lang="es-CO" sz="2400" dirty="0">
                              <a:latin typeface="Roboto" panose="02000000000000000000" pitchFamily="2" charset="0"/>
                              <a:ea typeface="Roboto" panose="02000000000000000000" pitchFamily="2" charset="0"/>
                            </a:rPr>
                            <a:t>No</a:t>
                          </a:r>
                        </a:p>
                      </a:txBody>
                      <a:tcPr>
                        <a:noFill/>
                      </a:tcPr>
                    </a:tc>
                    <a:extLst>
                      <a:ext uri="{0D108BD9-81ED-4DB2-BD59-A6C34878D82A}">
                        <a16:rowId xmlns:a16="http://schemas.microsoft.com/office/drawing/2014/main" val="1805549228"/>
                      </a:ext>
                    </a:extLst>
                  </a:tr>
                  <a:tr h="457200">
                    <a:tc>
                      <a:txBody>
                        <a:bodyPr/>
                        <a:lstStyle/>
                        <a:p>
                          <a:r>
                            <a:rPr lang="es-CO" sz="2400" dirty="0">
                              <a:latin typeface="Roboto" panose="02000000000000000000" pitchFamily="2" charset="0"/>
                              <a:ea typeface="Roboto" panose="02000000000000000000" pitchFamily="2" charset="0"/>
                            </a:rPr>
                            <a:t>Conjunción</a:t>
                          </a:r>
                        </a:p>
                      </a:txBody>
                      <a:tcPr>
                        <a:noFill/>
                      </a:tcPr>
                    </a:tc>
                    <a:tc>
                      <a:txBody>
                        <a:bodyPr/>
                        <a:lstStyle/>
                        <a:p>
                          <a:endParaRPr lang="es-CO"/>
                        </a:p>
                      </a:txBody>
                      <a:tcPr>
                        <a:blipFill>
                          <a:blip r:embed="rId3"/>
                          <a:stretch>
                            <a:fillRect l="-241150" t="-209333" r="-196018" b="-592000"/>
                          </a:stretch>
                        </a:blipFill>
                      </a:tcPr>
                    </a:tc>
                    <a:tc>
                      <a:txBody>
                        <a:bodyPr/>
                        <a:lstStyle/>
                        <a:p>
                          <a:r>
                            <a:rPr lang="es-CO" sz="2400" dirty="0">
                              <a:latin typeface="Roboto" panose="02000000000000000000" pitchFamily="2" charset="0"/>
                              <a:ea typeface="Roboto" panose="02000000000000000000" pitchFamily="2" charset="0"/>
                            </a:rPr>
                            <a:t>y / pero</a:t>
                          </a:r>
                        </a:p>
                      </a:txBody>
                      <a:tcPr>
                        <a:noFill/>
                      </a:tcPr>
                    </a:tc>
                    <a:extLst>
                      <a:ext uri="{0D108BD9-81ED-4DB2-BD59-A6C34878D82A}">
                        <a16:rowId xmlns:a16="http://schemas.microsoft.com/office/drawing/2014/main" val="2353127006"/>
                      </a:ext>
                    </a:extLst>
                  </a:tr>
                  <a:tr h="457200">
                    <a:tc>
                      <a:txBody>
                        <a:bodyPr/>
                        <a:lstStyle/>
                        <a:p>
                          <a:r>
                            <a:rPr lang="es-CO" sz="2400" dirty="0">
                              <a:latin typeface="Roboto" panose="02000000000000000000" pitchFamily="2" charset="0"/>
                              <a:ea typeface="Roboto" panose="02000000000000000000" pitchFamily="2" charset="0"/>
                            </a:rPr>
                            <a:t>Disyunción, o inclusivo</a:t>
                          </a:r>
                        </a:p>
                      </a:txBody>
                      <a:tcPr>
                        <a:noFill/>
                      </a:tcPr>
                    </a:tc>
                    <a:tc>
                      <a:txBody>
                        <a:bodyPr/>
                        <a:lstStyle/>
                        <a:p>
                          <a:endParaRPr lang="es-CO"/>
                        </a:p>
                      </a:txBody>
                      <a:tcPr>
                        <a:blipFill>
                          <a:blip r:embed="rId3"/>
                          <a:stretch>
                            <a:fillRect l="-241150" t="-309333" r="-196018" b="-492000"/>
                          </a:stretch>
                        </a:blipFill>
                      </a:tcPr>
                    </a:tc>
                    <a:tc>
                      <a:txBody>
                        <a:bodyPr/>
                        <a:lstStyle/>
                        <a:p>
                          <a:r>
                            <a:rPr lang="es-CO" sz="2400" dirty="0">
                              <a:latin typeface="Roboto" panose="02000000000000000000" pitchFamily="2" charset="0"/>
                              <a:ea typeface="Roboto" panose="02000000000000000000" pitchFamily="2" charset="0"/>
                            </a:rPr>
                            <a:t>o</a:t>
                          </a:r>
                        </a:p>
                      </a:txBody>
                      <a:tcPr>
                        <a:noFill/>
                      </a:tcPr>
                    </a:tc>
                    <a:extLst>
                      <a:ext uri="{0D108BD9-81ED-4DB2-BD59-A6C34878D82A}">
                        <a16:rowId xmlns:a16="http://schemas.microsoft.com/office/drawing/2014/main" val="1174464090"/>
                      </a:ext>
                    </a:extLst>
                  </a:tr>
                  <a:tr h="457200">
                    <a:tc>
                      <a:txBody>
                        <a:bodyPr/>
                        <a:lstStyle/>
                        <a:p>
                          <a:r>
                            <a:rPr lang="es-CO" sz="2400" dirty="0">
                              <a:latin typeface="Roboto" panose="02000000000000000000" pitchFamily="2" charset="0"/>
                              <a:ea typeface="Roboto" panose="02000000000000000000" pitchFamily="2" charset="0"/>
                            </a:rPr>
                            <a:t>Exclusión, o exclusivo</a:t>
                          </a:r>
                        </a:p>
                      </a:txBody>
                      <a:tcPr>
                        <a:noFill/>
                      </a:tcPr>
                    </a:tc>
                    <a:tc>
                      <a:txBody>
                        <a:bodyPr/>
                        <a:lstStyle/>
                        <a:p>
                          <a:endParaRPr lang="es-CO"/>
                        </a:p>
                      </a:txBody>
                      <a:tcPr>
                        <a:blipFill>
                          <a:blip r:embed="rId3"/>
                          <a:stretch>
                            <a:fillRect l="-241150" t="-403947" r="-196018" b="-385526"/>
                          </a:stretch>
                        </a:blipFill>
                      </a:tcPr>
                    </a:tc>
                    <a:tc>
                      <a:txBody>
                        <a:bodyPr/>
                        <a:lstStyle/>
                        <a:p>
                          <a:r>
                            <a:rPr lang="es-CO" sz="2400" dirty="0">
                              <a:latin typeface="Roboto" panose="02000000000000000000" pitchFamily="2" charset="0"/>
                              <a:ea typeface="Roboto" panose="02000000000000000000" pitchFamily="2" charset="0"/>
                            </a:rPr>
                            <a:t>o</a:t>
                          </a:r>
                        </a:p>
                      </a:txBody>
                      <a:tcPr>
                        <a:noFill/>
                      </a:tcPr>
                    </a:tc>
                    <a:extLst>
                      <a:ext uri="{0D108BD9-81ED-4DB2-BD59-A6C34878D82A}">
                        <a16:rowId xmlns:a16="http://schemas.microsoft.com/office/drawing/2014/main" val="1016003203"/>
                      </a:ext>
                    </a:extLst>
                  </a:tr>
                  <a:tr h="822960">
                    <a:tc>
                      <a:txBody>
                        <a:bodyPr/>
                        <a:lstStyle/>
                        <a:p>
                          <a:r>
                            <a:rPr lang="es-CO" sz="2400" dirty="0">
                              <a:latin typeface="Roboto" panose="02000000000000000000" pitchFamily="2" charset="0"/>
                              <a:ea typeface="Roboto" panose="02000000000000000000" pitchFamily="2" charset="0"/>
                            </a:rPr>
                            <a:t>Implicación, condicional</a:t>
                          </a:r>
                        </a:p>
                      </a:txBody>
                      <a:tcPr>
                        <a:solidFill>
                          <a:schemeClr val="accent6">
                            <a:lumMod val="20000"/>
                            <a:lumOff val="80000"/>
                          </a:schemeClr>
                        </a:solidFill>
                      </a:tcPr>
                    </a:tc>
                    <a:tc>
                      <a:txBody>
                        <a:bodyPr/>
                        <a:lstStyle/>
                        <a:p>
                          <a:endParaRPr lang="es-CO"/>
                        </a:p>
                      </a:txBody>
                      <a:tcPr>
                        <a:blipFill>
                          <a:blip r:embed="rId3"/>
                          <a:stretch>
                            <a:fillRect l="-241150" t="-283704" r="-196018" b="-117037"/>
                          </a:stretch>
                        </a:blipFill>
                      </a:tcPr>
                    </a:tc>
                    <a:tc>
                      <a:txBody>
                        <a:bodyPr/>
                        <a:lstStyle/>
                        <a:p>
                          <a:r>
                            <a:rPr lang="es-CO" sz="2400" dirty="0">
                              <a:latin typeface="Roboto" panose="02000000000000000000" pitchFamily="2" charset="0"/>
                              <a:ea typeface="Roboto" panose="02000000000000000000" pitchFamily="2" charset="0"/>
                            </a:rPr>
                            <a:t>Si … entonces …</a:t>
                          </a:r>
                        </a:p>
                      </a:txBody>
                      <a:tcPr>
                        <a:solidFill>
                          <a:schemeClr val="accent6">
                            <a:lumMod val="20000"/>
                            <a:lumOff val="80000"/>
                          </a:schemeClr>
                        </a:solidFill>
                      </a:tcPr>
                    </a:tc>
                    <a:extLst>
                      <a:ext uri="{0D108BD9-81ED-4DB2-BD59-A6C34878D82A}">
                        <a16:rowId xmlns:a16="http://schemas.microsoft.com/office/drawing/2014/main" val="2181278308"/>
                      </a:ext>
                    </a:extLst>
                  </a:tr>
                  <a:tr h="822960">
                    <a:tc>
                      <a:txBody>
                        <a:bodyPr/>
                        <a:lstStyle/>
                        <a:p>
                          <a:r>
                            <a:rPr lang="es-CO" sz="2400" dirty="0">
                              <a:latin typeface="Roboto" panose="02000000000000000000" pitchFamily="2" charset="0"/>
                              <a:ea typeface="Roboto" panose="02000000000000000000" pitchFamily="2" charset="0"/>
                            </a:rPr>
                            <a:t>Equivalencia, bicondicional</a:t>
                          </a:r>
                        </a:p>
                      </a:txBody>
                      <a:tcPr>
                        <a:solidFill>
                          <a:schemeClr val="accent6">
                            <a:lumMod val="20000"/>
                            <a:lumOff val="80000"/>
                          </a:schemeClr>
                        </a:solidFill>
                      </a:tcPr>
                    </a:tc>
                    <a:tc>
                      <a:txBody>
                        <a:bodyPr/>
                        <a:lstStyle/>
                        <a:p>
                          <a:endParaRPr lang="es-CO"/>
                        </a:p>
                      </a:txBody>
                      <a:tcPr>
                        <a:blipFill>
                          <a:blip r:embed="rId3"/>
                          <a:stretch>
                            <a:fillRect l="-241150" t="-383704" r="-196018" b="-17037"/>
                          </a:stretch>
                        </a:blipFill>
                      </a:tcPr>
                    </a:tc>
                    <a:tc>
                      <a:txBody>
                        <a:bodyPr/>
                        <a:lstStyle/>
                        <a:p>
                          <a:r>
                            <a:rPr lang="es-CO" sz="2400" dirty="0">
                              <a:latin typeface="Roboto" panose="02000000000000000000" pitchFamily="2" charset="0"/>
                              <a:ea typeface="Roboto" panose="02000000000000000000" pitchFamily="2" charset="0"/>
                            </a:rPr>
                            <a:t>… si, y solo si …</a:t>
                          </a:r>
                        </a:p>
                      </a:txBody>
                      <a:tcPr>
                        <a:solidFill>
                          <a:schemeClr val="accent6">
                            <a:lumMod val="20000"/>
                            <a:lumOff val="80000"/>
                          </a:schemeClr>
                        </a:solidFill>
                      </a:tcPr>
                    </a:tc>
                    <a:extLst>
                      <a:ext uri="{0D108BD9-81ED-4DB2-BD59-A6C34878D82A}">
                        <a16:rowId xmlns:a16="http://schemas.microsoft.com/office/drawing/2014/main" val="2121514626"/>
                      </a:ext>
                    </a:extLst>
                  </a:tr>
                </a:tbl>
              </a:graphicData>
            </a:graphic>
          </p:graphicFrame>
        </mc:Fallback>
      </mc:AlternateContent>
      <p:pic>
        <p:nvPicPr>
          <p:cNvPr id="8" name="Picture 2" descr="Bender Doblador Rodríguez | Futurama Wiki | Fandom">
            <a:extLst>
              <a:ext uri="{FF2B5EF4-FFF2-40B4-BE49-F238E27FC236}">
                <a16:creationId xmlns:a16="http://schemas.microsoft.com/office/drawing/2014/main" id="{26DA78B1-439E-430D-B5E4-2C9C9499A2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2284" y="1820497"/>
            <a:ext cx="25146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9254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1"/>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1E5C"/>
              </a:buClr>
              <a:buSzPts val="3200"/>
              <a:buFont typeface="Roboto Slab"/>
              <a:buNone/>
            </a:pPr>
            <a:r>
              <a:rPr lang="es-ES" dirty="0"/>
              <a:t>Conectores lógicos – Parte II</a:t>
            </a:r>
            <a:endParaRPr sz="3200" b="1" dirty="0">
              <a:solidFill>
                <a:srgbClr val="701E5C"/>
              </a:solidFill>
              <a:latin typeface="Roboto Slab"/>
              <a:ea typeface="Roboto Slab"/>
              <a:cs typeface="Roboto Slab"/>
              <a:sym typeface="Roboto Slab"/>
            </a:endParaRPr>
          </a:p>
        </p:txBody>
      </p:sp>
      <p:sp>
        <p:nvSpPr>
          <p:cNvPr id="19" name="CuadroTexto 18">
            <a:extLst>
              <a:ext uri="{FF2B5EF4-FFF2-40B4-BE49-F238E27FC236}">
                <a16:creationId xmlns:a16="http://schemas.microsoft.com/office/drawing/2014/main" id="{67C2BF52-F71C-427F-B673-CAE89836ED0C}"/>
              </a:ext>
            </a:extLst>
          </p:cNvPr>
          <p:cNvSpPr txBox="1"/>
          <p:nvPr/>
        </p:nvSpPr>
        <p:spPr>
          <a:xfrm>
            <a:off x="916650" y="1045538"/>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Implicación – Enunciado condicional</a:t>
            </a:r>
          </a:p>
        </p:txBody>
      </p:sp>
      <p:sp>
        <p:nvSpPr>
          <p:cNvPr id="20" name="CuadroTexto 19">
            <a:extLst>
              <a:ext uri="{FF2B5EF4-FFF2-40B4-BE49-F238E27FC236}">
                <a16:creationId xmlns:a16="http://schemas.microsoft.com/office/drawing/2014/main" id="{04D515DF-2196-4700-B139-0F29F293DD59}"/>
              </a:ext>
            </a:extLst>
          </p:cNvPr>
          <p:cNvSpPr txBox="1"/>
          <p:nvPr/>
        </p:nvSpPr>
        <p:spPr>
          <a:xfrm>
            <a:off x="916650" y="1537981"/>
            <a:ext cx="10778823" cy="1446550"/>
          </a:xfrm>
          <a:prstGeom prst="rect">
            <a:avLst/>
          </a:prstGeom>
          <a:noFill/>
        </p:spPr>
        <p:txBody>
          <a:bodyPr wrap="square" rtlCol="0">
            <a:spAutoFit/>
          </a:bodyPr>
          <a:lstStyle/>
          <a:p>
            <a:r>
              <a:rPr lang="es-MX" sz="2200" dirty="0">
                <a:latin typeface="Roboto" panose="02000000000000000000" pitchFamily="2" charset="0"/>
                <a:ea typeface="Roboto" panose="02000000000000000000" pitchFamily="2" charset="0"/>
              </a:rPr>
              <a:t>Cuando se hace una inferencia lógica o una deducción, se razona partiendo de una hipótesis para llega a una conclusión. En este caso, el objetivo es ser capaz de decir: </a:t>
            </a:r>
          </a:p>
          <a:p>
            <a:endParaRPr lang="es-MX" sz="2200" dirty="0">
              <a:latin typeface="Roboto" panose="02000000000000000000" pitchFamily="2" charset="0"/>
              <a:ea typeface="Roboto" panose="02000000000000000000" pitchFamily="2" charset="0"/>
            </a:endParaRPr>
          </a:p>
          <a:p>
            <a:pPr algn="ctr"/>
            <a:r>
              <a:rPr lang="es-MX" sz="2200" b="1" dirty="0">
                <a:latin typeface="Roboto" panose="02000000000000000000" pitchFamily="2" charset="0"/>
                <a:ea typeface="Roboto" panose="02000000000000000000" pitchFamily="2" charset="0"/>
              </a:rPr>
              <a:t>Si </a:t>
            </a:r>
            <a:r>
              <a:rPr lang="es-MX" sz="2200" dirty="0">
                <a:latin typeface="Roboto" panose="02000000000000000000" pitchFamily="2" charset="0"/>
                <a:ea typeface="Roboto" panose="02000000000000000000" pitchFamily="2" charset="0"/>
              </a:rPr>
              <a:t>primer enunciado lógico, </a:t>
            </a:r>
            <a:r>
              <a:rPr lang="es-MX" sz="2200" b="1" dirty="0">
                <a:latin typeface="Roboto" panose="02000000000000000000" pitchFamily="2" charset="0"/>
                <a:ea typeface="Roboto" panose="02000000000000000000" pitchFamily="2" charset="0"/>
              </a:rPr>
              <a:t>entonces</a:t>
            </a:r>
            <a:r>
              <a:rPr lang="es-MX" sz="2200" dirty="0">
                <a:latin typeface="Roboto" panose="02000000000000000000" pitchFamily="2" charset="0"/>
                <a:ea typeface="Roboto" panose="02000000000000000000" pitchFamily="2" charset="0"/>
              </a:rPr>
              <a:t> segundo enunciado lógico</a:t>
            </a:r>
          </a:p>
        </p:txBody>
      </p:sp>
      <p:pic>
        <p:nvPicPr>
          <p:cNvPr id="2" name="Elementos multimedia en línea 1" title="Homero + cerveza = PRESIDENTE">
            <a:hlinkClick r:id="" action="ppaction://media"/>
            <a:extLst>
              <a:ext uri="{FF2B5EF4-FFF2-40B4-BE49-F238E27FC236}">
                <a16:creationId xmlns:a16="http://schemas.microsoft.com/office/drawing/2014/main" id="{21BF2B62-181E-4A9E-B67D-CBF3A75267CB}"/>
              </a:ext>
            </a:extLst>
          </p:cNvPr>
          <p:cNvPicPr>
            <a:picLocks noRot="1" noChangeAspect="1"/>
          </p:cNvPicPr>
          <p:nvPr>
            <a:videoFile r:link="rId1"/>
          </p:nvPr>
        </p:nvPicPr>
        <p:blipFill>
          <a:blip r:embed="rId4"/>
          <a:stretch>
            <a:fillRect/>
          </a:stretch>
        </p:blipFill>
        <p:spPr>
          <a:xfrm>
            <a:off x="1217413" y="3409555"/>
            <a:ext cx="3988768" cy="2991576"/>
          </a:xfrm>
          <a:prstGeom prst="rect">
            <a:avLst/>
          </a:prstGeom>
        </p:spPr>
      </p:pic>
      <p:sp>
        <p:nvSpPr>
          <p:cNvPr id="9" name="CuadroTexto 8">
            <a:extLst>
              <a:ext uri="{FF2B5EF4-FFF2-40B4-BE49-F238E27FC236}">
                <a16:creationId xmlns:a16="http://schemas.microsoft.com/office/drawing/2014/main" id="{27A76012-1F16-4EED-A627-ACAD867C7476}"/>
              </a:ext>
            </a:extLst>
          </p:cNvPr>
          <p:cNvSpPr txBox="1"/>
          <p:nvPr/>
        </p:nvSpPr>
        <p:spPr>
          <a:xfrm>
            <a:off x="5597015" y="4676761"/>
            <a:ext cx="6098458" cy="707886"/>
          </a:xfrm>
          <a:prstGeom prst="rect">
            <a:avLst/>
          </a:prstGeom>
          <a:noFill/>
        </p:spPr>
        <p:txBody>
          <a:bodyPr wrap="square">
            <a:spAutoFit/>
          </a:bodyPr>
          <a:lstStyle/>
          <a:p>
            <a:pPr algn="ctr"/>
            <a:r>
              <a:rPr lang="es-MX" sz="2000" b="1" dirty="0">
                <a:solidFill>
                  <a:srgbClr val="FF0000"/>
                </a:solidFill>
                <a:latin typeface="Roboto" panose="02000000000000000000" pitchFamily="2" charset="0"/>
                <a:ea typeface="Roboto" panose="02000000000000000000" pitchFamily="2" charset="0"/>
              </a:rPr>
              <a:t>Si</a:t>
            </a:r>
            <a:r>
              <a:rPr lang="es-MX" sz="2000" b="1" dirty="0">
                <a:latin typeface="Roboto" panose="02000000000000000000" pitchFamily="2" charset="0"/>
                <a:ea typeface="Roboto" panose="02000000000000000000" pitchFamily="2" charset="0"/>
              </a:rPr>
              <a:t> </a:t>
            </a:r>
            <a:r>
              <a:rPr lang="es-MX" sz="2000" dirty="0">
                <a:latin typeface="Roboto" panose="02000000000000000000" pitchFamily="2" charset="0"/>
                <a:ea typeface="Roboto" panose="02000000000000000000" pitchFamily="2" charset="0"/>
              </a:rPr>
              <a:t>Homero toma cerveza, </a:t>
            </a:r>
            <a:r>
              <a:rPr lang="es-MX" sz="2000" b="1" dirty="0">
                <a:solidFill>
                  <a:srgbClr val="FF0000"/>
                </a:solidFill>
                <a:latin typeface="Roboto" panose="02000000000000000000" pitchFamily="2" charset="0"/>
                <a:ea typeface="Roboto" panose="02000000000000000000" pitchFamily="2" charset="0"/>
              </a:rPr>
              <a:t>entonces</a:t>
            </a:r>
            <a:r>
              <a:rPr lang="es-MX" sz="2000" dirty="0">
                <a:latin typeface="Roboto" panose="02000000000000000000" pitchFamily="2" charset="0"/>
                <a:ea typeface="Roboto" panose="02000000000000000000" pitchFamily="2" charset="0"/>
              </a:rPr>
              <a:t> Homero va ser presidente</a:t>
            </a:r>
            <a:endParaRPr lang="es-CO" sz="2000" dirty="0"/>
          </a:p>
        </p:txBody>
      </p:sp>
      <p:sp>
        <p:nvSpPr>
          <p:cNvPr id="7" name="CuadroTexto 6">
            <a:extLst>
              <a:ext uri="{FF2B5EF4-FFF2-40B4-BE49-F238E27FC236}">
                <a16:creationId xmlns:a16="http://schemas.microsoft.com/office/drawing/2014/main" id="{13A70AC5-14D4-46D6-9DF8-5366C2156880}"/>
              </a:ext>
            </a:extLst>
          </p:cNvPr>
          <p:cNvSpPr txBox="1"/>
          <p:nvPr/>
        </p:nvSpPr>
        <p:spPr>
          <a:xfrm>
            <a:off x="1217413" y="6401131"/>
            <a:ext cx="3310522" cy="307777"/>
          </a:xfrm>
          <a:prstGeom prst="rect">
            <a:avLst/>
          </a:prstGeom>
          <a:noFill/>
        </p:spPr>
        <p:txBody>
          <a:bodyPr wrap="none" rtlCol="0">
            <a:spAutoFit/>
          </a:bodyPr>
          <a:lstStyle/>
          <a:p>
            <a:r>
              <a:rPr lang="es-CO" b="1" dirty="0">
                <a:latin typeface="Roboto" panose="02000000000000000000" pitchFamily="2" charset="0"/>
                <a:ea typeface="Roboto" panose="02000000000000000000" pitchFamily="2" charset="0"/>
              </a:rPr>
              <a:t>Homero + Cerveza = Presidente </a:t>
            </a:r>
            <a:r>
              <a:rPr lang="es-CO" dirty="0">
                <a:latin typeface="Roboto" panose="02000000000000000000" pitchFamily="2" charset="0"/>
                <a:ea typeface="Roboto" panose="02000000000000000000" pitchFamily="2" charset="0"/>
              </a:rPr>
              <a:t>(</a:t>
            </a:r>
            <a:r>
              <a:rPr lang="es-CO" dirty="0">
                <a:latin typeface="Roboto" panose="02000000000000000000" pitchFamily="2" charset="0"/>
                <a:ea typeface="Roboto" panose="02000000000000000000" pitchFamily="2" charset="0"/>
                <a:hlinkClick r:id="rId5"/>
              </a:rPr>
              <a:t>link</a:t>
            </a:r>
            <a:r>
              <a:rPr lang="es-CO" dirty="0">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337735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1"/>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1E5C"/>
              </a:buClr>
              <a:buSzPts val="3200"/>
              <a:buFont typeface="Roboto Slab"/>
              <a:buNone/>
            </a:pPr>
            <a:r>
              <a:rPr lang="es-ES" dirty="0"/>
              <a:t>Conectores lógicos – Parte II</a:t>
            </a:r>
            <a:endParaRPr sz="3200" b="1" dirty="0">
              <a:solidFill>
                <a:srgbClr val="701E5C"/>
              </a:solidFill>
              <a:latin typeface="Roboto Slab"/>
              <a:ea typeface="Roboto Slab"/>
              <a:cs typeface="Roboto Slab"/>
              <a:sym typeface="Roboto Slab"/>
            </a:endParaRPr>
          </a:p>
        </p:txBody>
      </p:sp>
      <p:sp>
        <p:nvSpPr>
          <p:cNvPr id="19" name="CuadroTexto 18">
            <a:extLst>
              <a:ext uri="{FF2B5EF4-FFF2-40B4-BE49-F238E27FC236}">
                <a16:creationId xmlns:a16="http://schemas.microsoft.com/office/drawing/2014/main" id="{67C2BF52-F71C-427F-B673-CAE89836ED0C}"/>
              </a:ext>
            </a:extLst>
          </p:cNvPr>
          <p:cNvSpPr txBox="1"/>
          <p:nvPr/>
        </p:nvSpPr>
        <p:spPr>
          <a:xfrm>
            <a:off x="980320" y="814291"/>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Implicación – Enunciado condicional</a:t>
            </a:r>
          </a:p>
        </p:txBody>
      </p:sp>
      <p:sp>
        <p:nvSpPr>
          <p:cNvPr id="28" name="CuadroTexto 27">
            <a:extLst>
              <a:ext uri="{FF2B5EF4-FFF2-40B4-BE49-F238E27FC236}">
                <a16:creationId xmlns:a16="http://schemas.microsoft.com/office/drawing/2014/main" id="{183F43B2-2CB0-4F6C-9DBA-86D04AE172B9}"/>
              </a:ext>
            </a:extLst>
          </p:cNvPr>
          <p:cNvSpPr txBox="1"/>
          <p:nvPr/>
        </p:nvSpPr>
        <p:spPr>
          <a:xfrm>
            <a:off x="916650" y="1301040"/>
            <a:ext cx="10778823" cy="1107996"/>
          </a:xfrm>
          <a:prstGeom prst="rect">
            <a:avLst/>
          </a:prstGeom>
          <a:noFill/>
        </p:spPr>
        <p:txBody>
          <a:bodyPr wrap="square" rtlCol="0">
            <a:spAutoFit/>
          </a:bodyPr>
          <a:lstStyle/>
          <a:p>
            <a:r>
              <a:rPr lang="es-MX" sz="2200" dirty="0">
                <a:latin typeface="Roboto" panose="02000000000000000000" pitchFamily="2" charset="0"/>
                <a:ea typeface="Roboto" panose="02000000000000000000" pitchFamily="2" charset="0"/>
              </a:rPr>
              <a:t>Cuando la unión de dos enunciados lógicos (</a:t>
            </a:r>
            <a:r>
              <a:rPr lang="es-MX" sz="2200" b="1" i="1" dirty="0">
                <a:latin typeface="Roboto" panose="02000000000000000000" pitchFamily="2" charset="0"/>
                <a:ea typeface="Roboto" panose="02000000000000000000" pitchFamily="2" charset="0"/>
              </a:rPr>
              <a:t>p </a:t>
            </a:r>
            <a:r>
              <a:rPr lang="es-MX" sz="2200" i="1" dirty="0">
                <a:latin typeface="Roboto" panose="02000000000000000000" pitchFamily="2" charset="0"/>
                <a:ea typeface="Roboto" panose="02000000000000000000" pitchFamily="2" charset="0"/>
              </a:rPr>
              <a:t>y </a:t>
            </a:r>
            <a:r>
              <a:rPr lang="es-MX" sz="2200" b="1" i="1" dirty="0">
                <a:latin typeface="Roboto" panose="02000000000000000000" pitchFamily="2" charset="0"/>
                <a:ea typeface="Roboto" panose="02000000000000000000" pitchFamily="2" charset="0"/>
              </a:rPr>
              <a:t>q</a:t>
            </a:r>
            <a:r>
              <a:rPr lang="es-MX" sz="2200" dirty="0">
                <a:latin typeface="Roboto" panose="02000000000000000000" pitchFamily="2" charset="0"/>
                <a:ea typeface="Roboto" panose="02000000000000000000" pitchFamily="2" charset="0"/>
              </a:rPr>
              <a:t>) resulta de la unión mediante la expresión de la forma “Si … entonces …” la proposición compuesta formada se conoce como </a:t>
            </a:r>
            <a:r>
              <a:rPr lang="es-MX" sz="2200" b="1" dirty="0">
                <a:latin typeface="Roboto" panose="02000000000000000000" pitchFamily="2" charset="0"/>
                <a:ea typeface="Roboto" panose="02000000000000000000" pitchFamily="2" charset="0"/>
              </a:rPr>
              <a:t>implicación </a:t>
            </a:r>
            <a:r>
              <a:rPr lang="es-MX" sz="2200" dirty="0">
                <a:latin typeface="Roboto" panose="02000000000000000000" pitchFamily="2" charset="0"/>
                <a:ea typeface="Roboto" panose="02000000000000000000" pitchFamily="2" charset="0"/>
              </a:rPr>
              <a:t>o </a:t>
            </a:r>
            <a:r>
              <a:rPr lang="es-MX" sz="2200" b="1" dirty="0">
                <a:latin typeface="Roboto" panose="02000000000000000000" pitchFamily="2" charset="0"/>
                <a:ea typeface="Roboto" panose="02000000000000000000" pitchFamily="2" charset="0"/>
              </a:rPr>
              <a:t>enunciado condicional</a:t>
            </a:r>
            <a:r>
              <a:rPr lang="es-MX" sz="2200" dirty="0">
                <a:latin typeface="Roboto" panose="02000000000000000000" pitchFamily="2" charset="0"/>
                <a:ea typeface="Roboto" panose="02000000000000000000" pitchFamily="2" charset="0"/>
              </a:rPr>
              <a:t>.</a:t>
            </a:r>
          </a:p>
        </p:txBody>
      </p:sp>
      <mc:AlternateContent xmlns:mc="http://schemas.openxmlformats.org/markup-compatibility/2006" xmlns:a14="http://schemas.microsoft.com/office/drawing/2010/main">
        <mc:Choice Requires="a14">
          <p:graphicFrame>
            <p:nvGraphicFramePr>
              <p:cNvPr id="32" name="Tabla 4">
                <a:extLst>
                  <a:ext uri="{FF2B5EF4-FFF2-40B4-BE49-F238E27FC236}">
                    <a16:creationId xmlns:a16="http://schemas.microsoft.com/office/drawing/2014/main" id="{E9F4E97D-5A83-4EA3-8CD8-E86338CA0515}"/>
                  </a:ext>
                </a:extLst>
              </p:cNvPr>
              <p:cNvGraphicFramePr>
                <a:graphicFrameLocks noGrp="1"/>
              </p:cNvGraphicFramePr>
              <p:nvPr>
                <p:extLst>
                  <p:ext uri="{D42A27DB-BD31-4B8C-83A1-F6EECF244321}">
                    <p14:modId xmlns:p14="http://schemas.microsoft.com/office/powerpoint/2010/main" val="632063551"/>
                  </p:ext>
                </p:extLst>
              </p:nvPr>
            </p:nvGraphicFramePr>
            <p:xfrm>
              <a:off x="1194686" y="2860608"/>
              <a:ext cx="2602515" cy="1981200"/>
            </p:xfrm>
            <a:graphic>
              <a:graphicData uri="http://schemas.openxmlformats.org/drawingml/2006/table">
                <a:tbl>
                  <a:tblPr firstRow="1" bandRow="1">
                    <a:tableStyleId>{AD6A3598-7CB8-4345-8D95-17CE05F158A0}</a:tableStyleId>
                  </a:tblPr>
                  <a:tblGrid>
                    <a:gridCol w="867505">
                      <a:extLst>
                        <a:ext uri="{9D8B030D-6E8A-4147-A177-3AD203B41FA5}">
                          <a16:colId xmlns:a16="http://schemas.microsoft.com/office/drawing/2014/main" val="776375974"/>
                        </a:ext>
                      </a:extLst>
                    </a:gridCol>
                    <a:gridCol w="867505">
                      <a:extLst>
                        <a:ext uri="{9D8B030D-6E8A-4147-A177-3AD203B41FA5}">
                          <a16:colId xmlns:a16="http://schemas.microsoft.com/office/drawing/2014/main" val="384604534"/>
                        </a:ext>
                      </a:extLst>
                    </a:gridCol>
                    <a:gridCol w="867505">
                      <a:extLst>
                        <a:ext uri="{9D8B030D-6E8A-4147-A177-3AD203B41FA5}">
                          <a16:colId xmlns:a16="http://schemas.microsoft.com/office/drawing/2014/main" val="79869298"/>
                        </a:ext>
                      </a:extLst>
                    </a:gridCol>
                  </a:tblGrid>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1" i="1" smtClean="0">
                                    <a:latin typeface="Cambria Math" panose="02040503050406030204" pitchFamily="18" charset="0"/>
                                    <a:ea typeface="Roboto" panose="02000000000000000000" pitchFamily="2" charset="0"/>
                                  </a:rPr>
                                  <m:t>𝒑</m:t>
                                </m:r>
                              </m:oMath>
                            </m:oMathPara>
                          </a14:m>
                          <a:endParaRPr lang="es-CO" sz="2000" b="1"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2000" b="1" i="1" smtClean="0">
                                    <a:latin typeface="Cambria Math" panose="02040503050406030204" pitchFamily="18" charset="0"/>
                                    <a:ea typeface="Roboto" panose="02000000000000000000" pitchFamily="2" charset="0"/>
                                  </a:rPr>
                                  <m:t>𝒒</m:t>
                                </m:r>
                              </m:oMath>
                            </m:oMathPara>
                          </a14:m>
                          <a:endParaRPr lang="es-CO" sz="2000" b="1"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2000" b="1" i="1" smtClean="0">
                                    <a:latin typeface="Cambria Math" panose="02040503050406030204" pitchFamily="18" charset="0"/>
                                    <a:ea typeface="Roboto" panose="02000000000000000000" pitchFamily="2" charset="0"/>
                                  </a:rPr>
                                  <m:t>𝒑</m:t>
                                </m:r>
                                <m:r>
                                  <a:rPr lang="es-MX" sz="2000" b="1" i="1" smtClean="0">
                                    <a:latin typeface="Cambria Math" panose="02040503050406030204" pitchFamily="18" charset="0"/>
                                    <a:ea typeface="Cambria Math" panose="02040503050406030204" pitchFamily="18" charset="0"/>
                                  </a:rPr>
                                  <m:t>→</m:t>
                                </m:r>
                                <m:r>
                                  <a:rPr lang="es-MX" sz="2000" b="1" i="1" smtClean="0">
                                    <a:latin typeface="Cambria Math" panose="02040503050406030204" pitchFamily="18" charset="0"/>
                                    <a:ea typeface="Cambria Math" panose="02040503050406030204" pitchFamily="18" charset="0"/>
                                  </a:rPr>
                                  <m:t>𝒒</m:t>
                                </m:r>
                              </m:oMath>
                            </m:oMathPara>
                          </a14:m>
                          <a:endParaRPr lang="es-CO" sz="2000" b="1"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13670299"/>
                      </a:ext>
                    </a:extLst>
                  </a:tr>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805549228"/>
                      </a:ext>
                    </a:extLst>
                  </a:tr>
                  <a:tr h="286174">
                    <a:tc>
                      <a:txBody>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Cambria Math" panose="02040503050406030204" pitchFamily="18" charset="0"/>
                                  </a:rPr>
                                  <m:t>𝑉</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353127006"/>
                      </a:ext>
                    </a:extLst>
                  </a:tr>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4184868107"/>
                      </a:ext>
                    </a:extLst>
                  </a:tr>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889136403"/>
                      </a:ext>
                    </a:extLst>
                  </a:tr>
                </a:tbl>
              </a:graphicData>
            </a:graphic>
          </p:graphicFrame>
        </mc:Choice>
        <mc:Fallback xmlns="">
          <p:graphicFrame>
            <p:nvGraphicFramePr>
              <p:cNvPr id="32" name="Tabla 4">
                <a:extLst>
                  <a:ext uri="{FF2B5EF4-FFF2-40B4-BE49-F238E27FC236}">
                    <a16:creationId xmlns:a16="http://schemas.microsoft.com/office/drawing/2014/main" id="{E9F4E97D-5A83-4EA3-8CD8-E86338CA0515}"/>
                  </a:ext>
                </a:extLst>
              </p:cNvPr>
              <p:cNvGraphicFramePr>
                <a:graphicFrameLocks noGrp="1"/>
              </p:cNvGraphicFramePr>
              <p:nvPr>
                <p:extLst>
                  <p:ext uri="{D42A27DB-BD31-4B8C-83A1-F6EECF244321}">
                    <p14:modId xmlns:p14="http://schemas.microsoft.com/office/powerpoint/2010/main" val="632063551"/>
                  </p:ext>
                </p:extLst>
              </p:nvPr>
            </p:nvGraphicFramePr>
            <p:xfrm>
              <a:off x="1194686" y="2860608"/>
              <a:ext cx="2602515" cy="1981200"/>
            </p:xfrm>
            <a:graphic>
              <a:graphicData uri="http://schemas.openxmlformats.org/drawingml/2006/table">
                <a:tbl>
                  <a:tblPr firstRow="1" bandRow="1">
                    <a:tableStyleId>{AD6A3598-7CB8-4345-8D95-17CE05F158A0}</a:tableStyleId>
                  </a:tblPr>
                  <a:tblGrid>
                    <a:gridCol w="867505">
                      <a:extLst>
                        <a:ext uri="{9D8B030D-6E8A-4147-A177-3AD203B41FA5}">
                          <a16:colId xmlns:a16="http://schemas.microsoft.com/office/drawing/2014/main" val="776375974"/>
                        </a:ext>
                      </a:extLst>
                    </a:gridCol>
                    <a:gridCol w="867505">
                      <a:extLst>
                        <a:ext uri="{9D8B030D-6E8A-4147-A177-3AD203B41FA5}">
                          <a16:colId xmlns:a16="http://schemas.microsoft.com/office/drawing/2014/main" val="384604534"/>
                        </a:ext>
                      </a:extLst>
                    </a:gridCol>
                    <a:gridCol w="867505">
                      <a:extLst>
                        <a:ext uri="{9D8B030D-6E8A-4147-A177-3AD203B41FA5}">
                          <a16:colId xmlns:a16="http://schemas.microsoft.com/office/drawing/2014/main" val="79869298"/>
                        </a:ext>
                      </a:extLst>
                    </a:gridCol>
                  </a:tblGrid>
                  <a:tr h="396240">
                    <a:tc>
                      <a:txBody>
                        <a:bodyPr/>
                        <a:lstStyle/>
                        <a:p>
                          <a:endParaRPr lang="es-CO"/>
                        </a:p>
                      </a:txBody>
                      <a:tcPr>
                        <a:blipFill>
                          <a:blip r:embed="rId3"/>
                          <a:stretch>
                            <a:fillRect t="-1538" r="-200699" b="-403077"/>
                          </a:stretch>
                        </a:blipFill>
                      </a:tcPr>
                    </a:tc>
                    <a:tc>
                      <a:txBody>
                        <a:bodyPr/>
                        <a:lstStyle/>
                        <a:p>
                          <a:endParaRPr lang="es-CO"/>
                        </a:p>
                      </a:txBody>
                      <a:tcPr>
                        <a:blipFill>
                          <a:blip r:embed="rId3"/>
                          <a:stretch>
                            <a:fillRect l="-100704" t="-1538" r="-102113" b="-403077"/>
                          </a:stretch>
                        </a:blipFill>
                      </a:tcPr>
                    </a:tc>
                    <a:tc>
                      <a:txBody>
                        <a:bodyPr/>
                        <a:lstStyle/>
                        <a:p>
                          <a:endParaRPr lang="es-CO"/>
                        </a:p>
                      </a:txBody>
                      <a:tcPr>
                        <a:blipFill>
                          <a:blip r:embed="rId3"/>
                          <a:stretch>
                            <a:fillRect l="-199301" t="-1538" r="-1399" b="-403077"/>
                          </a:stretch>
                        </a:blipFill>
                      </a:tcPr>
                    </a:tc>
                    <a:extLst>
                      <a:ext uri="{0D108BD9-81ED-4DB2-BD59-A6C34878D82A}">
                        <a16:rowId xmlns:a16="http://schemas.microsoft.com/office/drawing/2014/main" val="113670299"/>
                      </a:ext>
                    </a:extLst>
                  </a:tr>
                  <a:tr h="396240">
                    <a:tc>
                      <a:txBody>
                        <a:bodyPr/>
                        <a:lstStyle/>
                        <a:p>
                          <a:endParaRPr lang="es-CO"/>
                        </a:p>
                      </a:txBody>
                      <a:tcPr>
                        <a:blipFill>
                          <a:blip r:embed="rId3"/>
                          <a:stretch>
                            <a:fillRect t="-101538" r="-200699" b="-303077"/>
                          </a:stretch>
                        </a:blipFill>
                      </a:tcPr>
                    </a:tc>
                    <a:tc>
                      <a:txBody>
                        <a:bodyPr/>
                        <a:lstStyle/>
                        <a:p>
                          <a:endParaRPr lang="es-CO"/>
                        </a:p>
                      </a:txBody>
                      <a:tcPr>
                        <a:blipFill>
                          <a:blip r:embed="rId3"/>
                          <a:stretch>
                            <a:fillRect l="-100704" t="-101538" r="-102113" b="-303077"/>
                          </a:stretch>
                        </a:blipFill>
                      </a:tcPr>
                    </a:tc>
                    <a:tc>
                      <a:txBody>
                        <a:bodyPr/>
                        <a:lstStyle/>
                        <a:p>
                          <a:endParaRPr lang="es-CO"/>
                        </a:p>
                      </a:txBody>
                      <a:tcPr>
                        <a:blipFill>
                          <a:blip r:embed="rId3"/>
                          <a:stretch>
                            <a:fillRect l="-199301" t="-101538" r="-1399" b="-303077"/>
                          </a:stretch>
                        </a:blipFill>
                      </a:tcPr>
                    </a:tc>
                    <a:extLst>
                      <a:ext uri="{0D108BD9-81ED-4DB2-BD59-A6C34878D82A}">
                        <a16:rowId xmlns:a16="http://schemas.microsoft.com/office/drawing/2014/main" val="1805549228"/>
                      </a:ext>
                    </a:extLst>
                  </a:tr>
                  <a:tr h="396240">
                    <a:tc>
                      <a:txBody>
                        <a:bodyPr/>
                        <a:lstStyle/>
                        <a:p>
                          <a:endParaRPr lang="es-CO"/>
                        </a:p>
                      </a:txBody>
                      <a:tcPr>
                        <a:blipFill>
                          <a:blip r:embed="rId3"/>
                          <a:stretch>
                            <a:fillRect t="-198485" r="-200699" b="-198485"/>
                          </a:stretch>
                        </a:blipFill>
                      </a:tcPr>
                    </a:tc>
                    <a:tc>
                      <a:txBody>
                        <a:bodyPr/>
                        <a:lstStyle/>
                        <a:p>
                          <a:endParaRPr lang="es-CO"/>
                        </a:p>
                      </a:txBody>
                      <a:tcPr>
                        <a:blipFill>
                          <a:blip r:embed="rId3"/>
                          <a:stretch>
                            <a:fillRect l="-100704" t="-198485" r="-102113" b="-198485"/>
                          </a:stretch>
                        </a:blipFill>
                      </a:tcPr>
                    </a:tc>
                    <a:tc>
                      <a:txBody>
                        <a:bodyPr/>
                        <a:lstStyle/>
                        <a:p>
                          <a:endParaRPr lang="es-CO"/>
                        </a:p>
                      </a:txBody>
                      <a:tcPr>
                        <a:blipFill>
                          <a:blip r:embed="rId3"/>
                          <a:stretch>
                            <a:fillRect l="-199301" t="-198485" r="-1399" b="-198485"/>
                          </a:stretch>
                        </a:blipFill>
                      </a:tcPr>
                    </a:tc>
                    <a:extLst>
                      <a:ext uri="{0D108BD9-81ED-4DB2-BD59-A6C34878D82A}">
                        <a16:rowId xmlns:a16="http://schemas.microsoft.com/office/drawing/2014/main" val="2353127006"/>
                      </a:ext>
                    </a:extLst>
                  </a:tr>
                  <a:tr h="396240">
                    <a:tc>
                      <a:txBody>
                        <a:bodyPr/>
                        <a:lstStyle/>
                        <a:p>
                          <a:endParaRPr lang="es-CO"/>
                        </a:p>
                      </a:txBody>
                      <a:tcPr>
                        <a:blipFill>
                          <a:blip r:embed="rId3"/>
                          <a:stretch>
                            <a:fillRect t="-303077" r="-200699" b="-101538"/>
                          </a:stretch>
                        </a:blipFill>
                      </a:tcPr>
                    </a:tc>
                    <a:tc>
                      <a:txBody>
                        <a:bodyPr/>
                        <a:lstStyle/>
                        <a:p>
                          <a:endParaRPr lang="es-CO"/>
                        </a:p>
                      </a:txBody>
                      <a:tcPr>
                        <a:blipFill>
                          <a:blip r:embed="rId3"/>
                          <a:stretch>
                            <a:fillRect l="-100704" t="-303077" r="-102113" b="-101538"/>
                          </a:stretch>
                        </a:blipFill>
                      </a:tcPr>
                    </a:tc>
                    <a:tc>
                      <a:txBody>
                        <a:bodyPr/>
                        <a:lstStyle/>
                        <a:p>
                          <a:endParaRPr lang="es-CO"/>
                        </a:p>
                      </a:txBody>
                      <a:tcPr>
                        <a:blipFill>
                          <a:blip r:embed="rId3"/>
                          <a:stretch>
                            <a:fillRect l="-199301" t="-303077" r="-1399" b="-101538"/>
                          </a:stretch>
                        </a:blipFill>
                      </a:tcPr>
                    </a:tc>
                    <a:extLst>
                      <a:ext uri="{0D108BD9-81ED-4DB2-BD59-A6C34878D82A}">
                        <a16:rowId xmlns:a16="http://schemas.microsoft.com/office/drawing/2014/main" val="4184868107"/>
                      </a:ext>
                    </a:extLst>
                  </a:tr>
                  <a:tr h="396240">
                    <a:tc>
                      <a:txBody>
                        <a:bodyPr/>
                        <a:lstStyle/>
                        <a:p>
                          <a:endParaRPr lang="es-CO"/>
                        </a:p>
                      </a:txBody>
                      <a:tcPr>
                        <a:blipFill>
                          <a:blip r:embed="rId3"/>
                          <a:stretch>
                            <a:fillRect t="-403077" r="-200699" b="-1538"/>
                          </a:stretch>
                        </a:blipFill>
                      </a:tcPr>
                    </a:tc>
                    <a:tc>
                      <a:txBody>
                        <a:bodyPr/>
                        <a:lstStyle/>
                        <a:p>
                          <a:endParaRPr lang="es-CO"/>
                        </a:p>
                      </a:txBody>
                      <a:tcPr>
                        <a:blipFill>
                          <a:blip r:embed="rId3"/>
                          <a:stretch>
                            <a:fillRect l="-100704" t="-403077" r="-102113" b="-1538"/>
                          </a:stretch>
                        </a:blipFill>
                      </a:tcPr>
                    </a:tc>
                    <a:tc>
                      <a:txBody>
                        <a:bodyPr/>
                        <a:lstStyle/>
                        <a:p>
                          <a:endParaRPr lang="es-CO"/>
                        </a:p>
                      </a:txBody>
                      <a:tcPr>
                        <a:blipFill>
                          <a:blip r:embed="rId3"/>
                          <a:stretch>
                            <a:fillRect l="-199301" t="-403077" r="-1399" b="-1538"/>
                          </a:stretch>
                        </a:blipFill>
                      </a:tcPr>
                    </a:tc>
                    <a:extLst>
                      <a:ext uri="{0D108BD9-81ED-4DB2-BD59-A6C34878D82A}">
                        <a16:rowId xmlns:a16="http://schemas.microsoft.com/office/drawing/2014/main" val="889136403"/>
                      </a:ext>
                    </a:extLst>
                  </a:tr>
                </a:tbl>
              </a:graphicData>
            </a:graphic>
          </p:graphicFrame>
        </mc:Fallback>
      </mc:AlternateContent>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9F2B6EC4-C7E3-456E-B1F7-CB11024C24A1}"/>
                  </a:ext>
                </a:extLst>
              </p:cNvPr>
              <p:cNvSpPr txBox="1"/>
              <p:nvPr/>
            </p:nvSpPr>
            <p:spPr>
              <a:xfrm>
                <a:off x="4126850" y="2582801"/>
                <a:ext cx="7897761" cy="1323439"/>
              </a:xfrm>
              <a:prstGeom prst="rect">
                <a:avLst/>
              </a:prstGeom>
              <a:noFill/>
            </p:spPr>
            <p:txBody>
              <a:bodyPr wrap="square" rtlCol="0">
                <a:spAutoFit/>
              </a:bodyPr>
              <a:lstStyle/>
              <a:p>
                <a:pPr marL="342900" indent="-342900">
                  <a:buFont typeface="Arial" panose="020B0604020202020204" pitchFamily="34" charset="0"/>
                  <a:buChar char="•"/>
                </a:pPr>
                <a:r>
                  <a:rPr lang="es-MX" sz="2000" b="1" dirty="0">
                    <a:latin typeface="Roboto" panose="02000000000000000000" pitchFamily="2" charset="0"/>
                    <a:ea typeface="Roboto" panose="02000000000000000000" pitchFamily="2" charset="0"/>
                  </a:rPr>
                  <a:t>Símbolos de la implicación</a:t>
                </a:r>
                <a:r>
                  <a:rPr lang="es-MX" sz="2000" dirty="0">
                    <a:latin typeface="Roboto" panose="02000000000000000000" pitchFamily="2" charset="0"/>
                    <a:ea typeface="Roboto" panose="02000000000000000000" pitchFamily="2" charset="0"/>
                  </a:rPr>
                  <a:t>: </a:t>
                </a:r>
                <a14:m>
                  <m:oMath xmlns:m="http://schemas.openxmlformats.org/officeDocument/2006/math">
                    <m:r>
                      <a:rPr lang="es-MX" sz="2000" b="0" i="1" smtClean="0">
                        <a:latin typeface="Cambria Math" panose="02040503050406030204" pitchFamily="18" charset="0"/>
                        <a:ea typeface="Cambria Math" panose="02040503050406030204" pitchFamily="18" charset="0"/>
                      </a:rPr>
                      <m:t>→</m:t>
                    </m:r>
                  </m:oMath>
                </a14:m>
                <a:endParaRPr lang="es-MX" sz="2000" b="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s-MX" sz="2000" dirty="0">
                    <a:latin typeface="Roboto" panose="02000000000000000000" pitchFamily="2" charset="0"/>
                    <a:ea typeface="Roboto" panose="02000000000000000000" pitchFamily="2" charset="0"/>
                  </a:rPr>
                  <a:t>En el enunciado condicional </a:t>
                </a:r>
                <a14:m>
                  <m:oMath xmlns:m="http://schemas.openxmlformats.org/officeDocument/2006/math">
                    <m:r>
                      <a:rPr lang="es-MX" sz="2000" b="1" i="1" smtClean="0">
                        <a:latin typeface="Cambria Math" panose="02040503050406030204" pitchFamily="18" charset="0"/>
                        <a:ea typeface="Roboto" panose="02000000000000000000" pitchFamily="2" charset="0"/>
                      </a:rPr>
                      <m:t>𝒑</m:t>
                    </m:r>
                    <m:r>
                      <a:rPr lang="es-MX" sz="2000" b="1" i="1" smtClean="0">
                        <a:latin typeface="Cambria Math" panose="02040503050406030204" pitchFamily="18" charset="0"/>
                        <a:ea typeface="Cambria Math" panose="02040503050406030204" pitchFamily="18" charset="0"/>
                      </a:rPr>
                      <m:t>→</m:t>
                    </m:r>
                    <m:r>
                      <a:rPr lang="es-MX" sz="2000" b="1" i="1" smtClean="0">
                        <a:latin typeface="Cambria Math" panose="02040503050406030204" pitchFamily="18" charset="0"/>
                        <a:ea typeface="Cambria Math" panose="02040503050406030204" pitchFamily="18" charset="0"/>
                      </a:rPr>
                      <m:t>𝒒</m:t>
                    </m:r>
                  </m:oMath>
                </a14:m>
                <a:r>
                  <a:rPr lang="es-MX" sz="2000" dirty="0">
                    <a:latin typeface="Roboto" panose="02000000000000000000" pitchFamily="2" charset="0"/>
                    <a:ea typeface="Roboto" panose="02000000000000000000" pitchFamily="2" charset="0"/>
                  </a:rPr>
                  <a:t> la proposición </a:t>
                </a:r>
                <a14:m>
                  <m:oMath xmlns:m="http://schemas.openxmlformats.org/officeDocument/2006/math">
                    <m:r>
                      <a:rPr lang="es-MX" sz="2000" b="1" i="1">
                        <a:latin typeface="Cambria Math" panose="02040503050406030204" pitchFamily="18" charset="0"/>
                        <a:ea typeface="Roboto" panose="02000000000000000000" pitchFamily="2" charset="0"/>
                      </a:rPr>
                      <m:t>𝒑</m:t>
                    </m:r>
                  </m:oMath>
                </a14:m>
                <a:r>
                  <a:rPr lang="es-MX" sz="2000" i="1" dirty="0">
                    <a:latin typeface="Roboto" panose="02000000000000000000" pitchFamily="2" charset="0"/>
                    <a:ea typeface="Roboto" panose="02000000000000000000" pitchFamily="2" charset="0"/>
                  </a:rPr>
                  <a:t> </a:t>
                </a:r>
                <a:r>
                  <a:rPr lang="es-MX" sz="2000" dirty="0">
                    <a:latin typeface="Roboto" panose="02000000000000000000" pitchFamily="2" charset="0"/>
                    <a:ea typeface="Roboto" panose="02000000000000000000" pitchFamily="2" charset="0"/>
                  </a:rPr>
                  <a:t>se conoce como </a:t>
                </a:r>
                <a:r>
                  <a:rPr lang="es-MX" sz="2000" b="1" dirty="0">
                    <a:latin typeface="Roboto" panose="02000000000000000000" pitchFamily="2" charset="0"/>
                    <a:ea typeface="Roboto" panose="02000000000000000000" pitchFamily="2" charset="0"/>
                  </a:rPr>
                  <a:t>hipótesis (antecedente </a:t>
                </a:r>
                <a:r>
                  <a:rPr lang="es-MX" sz="2000" dirty="0">
                    <a:latin typeface="Roboto" panose="02000000000000000000" pitchFamily="2" charset="0"/>
                    <a:ea typeface="Roboto" panose="02000000000000000000" pitchFamily="2" charset="0"/>
                  </a:rPr>
                  <a:t>o</a:t>
                </a:r>
                <a:r>
                  <a:rPr lang="es-MX" sz="2000" b="1" dirty="0">
                    <a:latin typeface="Roboto" panose="02000000000000000000" pitchFamily="2" charset="0"/>
                    <a:ea typeface="Roboto" panose="02000000000000000000" pitchFamily="2" charset="0"/>
                  </a:rPr>
                  <a:t> premisa)</a:t>
                </a:r>
                <a:r>
                  <a:rPr lang="es-MX" sz="2000" dirty="0">
                    <a:latin typeface="Roboto" panose="02000000000000000000" pitchFamily="2" charset="0"/>
                    <a:ea typeface="Roboto" panose="02000000000000000000" pitchFamily="2" charset="0"/>
                  </a:rPr>
                  <a:t> y la proposición </a:t>
                </a:r>
                <a14:m>
                  <m:oMath xmlns:m="http://schemas.openxmlformats.org/officeDocument/2006/math">
                    <m:r>
                      <a:rPr lang="es-MX" sz="2000" b="1" i="1" smtClean="0">
                        <a:latin typeface="Cambria Math" panose="02040503050406030204" pitchFamily="18" charset="0"/>
                        <a:ea typeface="Roboto" panose="02000000000000000000" pitchFamily="2" charset="0"/>
                      </a:rPr>
                      <m:t>𝒒</m:t>
                    </m:r>
                  </m:oMath>
                </a14:m>
                <a:r>
                  <a:rPr lang="es-MX" sz="2000" dirty="0">
                    <a:latin typeface="Roboto" panose="02000000000000000000" pitchFamily="2" charset="0"/>
                    <a:ea typeface="Roboto" panose="02000000000000000000" pitchFamily="2" charset="0"/>
                  </a:rPr>
                  <a:t> se conoce como </a:t>
                </a:r>
                <a:r>
                  <a:rPr lang="es-MX" sz="2000" b="1" dirty="0">
                    <a:latin typeface="Roboto" panose="02000000000000000000" pitchFamily="2" charset="0"/>
                    <a:ea typeface="Roboto" panose="02000000000000000000" pitchFamily="2" charset="0"/>
                  </a:rPr>
                  <a:t>tesis (consecuente </a:t>
                </a:r>
                <a:r>
                  <a:rPr lang="es-MX" sz="2000" dirty="0">
                    <a:latin typeface="Roboto" panose="02000000000000000000" pitchFamily="2" charset="0"/>
                    <a:ea typeface="Roboto" panose="02000000000000000000" pitchFamily="2" charset="0"/>
                  </a:rPr>
                  <a:t>o</a:t>
                </a:r>
                <a:r>
                  <a:rPr lang="es-MX" sz="2000" b="1" dirty="0">
                    <a:latin typeface="Roboto" panose="02000000000000000000" pitchFamily="2" charset="0"/>
                    <a:ea typeface="Roboto" panose="02000000000000000000" pitchFamily="2" charset="0"/>
                  </a:rPr>
                  <a:t> conclusión)</a:t>
                </a:r>
                <a:r>
                  <a:rPr lang="es-MX" sz="2000" dirty="0">
                    <a:latin typeface="Roboto" panose="02000000000000000000" pitchFamily="2" charset="0"/>
                    <a:ea typeface="Roboto" panose="02000000000000000000" pitchFamily="2" charset="0"/>
                  </a:rPr>
                  <a:t>.</a:t>
                </a:r>
              </a:p>
            </p:txBody>
          </p:sp>
        </mc:Choice>
        <mc:Fallback xmlns="">
          <p:sp>
            <p:nvSpPr>
              <p:cNvPr id="33" name="CuadroTexto 32">
                <a:extLst>
                  <a:ext uri="{FF2B5EF4-FFF2-40B4-BE49-F238E27FC236}">
                    <a16:creationId xmlns:a16="http://schemas.microsoft.com/office/drawing/2014/main" id="{9F2B6EC4-C7E3-456E-B1F7-CB11024C24A1}"/>
                  </a:ext>
                </a:extLst>
              </p:cNvPr>
              <p:cNvSpPr txBox="1">
                <a:spLocks noRot="1" noChangeAspect="1" noMove="1" noResize="1" noEditPoints="1" noAdjustHandles="1" noChangeArrowheads="1" noChangeShapeType="1" noTextEdit="1"/>
              </p:cNvSpPr>
              <p:nvPr/>
            </p:nvSpPr>
            <p:spPr>
              <a:xfrm>
                <a:off x="4126850" y="2582801"/>
                <a:ext cx="7897761" cy="1323439"/>
              </a:xfrm>
              <a:prstGeom prst="rect">
                <a:avLst/>
              </a:prstGeom>
              <a:blipFill>
                <a:blip r:embed="rId4"/>
                <a:stretch>
                  <a:fillRect l="-694" t="-2304" b="-7834"/>
                </a:stretch>
              </a:blipFill>
            </p:spPr>
            <p:txBody>
              <a:bodyPr/>
              <a:lstStyle/>
              <a:p>
                <a:r>
                  <a:rPr lang="es-CO">
                    <a:noFill/>
                  </a:rPr>
                  <a:t> </a:t>
                </a:r>
              </a:p>
            </p:txBody>
          </p:sp>
        </mc:Fallback>
      </mc:AlternateContent>
      <p:grpSp>
        <p:nvGrpSpPr>
          <p:cNvPr id="11" name="Grupo 10">
            <a:extLst>
              <a:ext uri="{FF2B5EF4-FFF2-40B4-BE49-F238E27FC236}">
                <a16:creationId xmlns:a16="http://schemas.microsoft.com/office/drawing/2014/main" id="{9B359FE8-560C-4BA4-A1B7-715C5431C947}"/>
              </a:ext>
            </a:extLst>
          </p:cNvPr>
          <p:cNvGrpSpPr/>
          <p:nvPr/>
        </p:nvGrpSpPr>
        <p:grpSpPr>
          <a:xfrm>
            <a:off x="4358148" y="4036889"/>
            <a:ext cx="7337325" cy="901911"/>
            <a:chOff x="2853812" y="5390715"/>
            <a:chExt cx="7337325" cy="901911"/>
          </a:xfrm>
        </p:grpSpPr>
        <p:sp>
          <p:nvSpPr>
            <p:cNvPr id="35" name="CuadroTexto 34">
              <a:extLst>
                <a:ext uri="{FF2B5EF4-FFF2-40B4-BE49-F238E27FC236}">
                  <a16:creationId xmlns:a16="http://schemas.microsoft.com/office/drawing/2014/main" id="{CB77897A-3D9A-4C33-9D4C-56903C943A90}"/>
                </a:ext>
              </a:extLst>
            </p:cNvPr>
            <p:cNvSpPr txBox="1"/>
            <p:nvPr/>
          </p:nvSpPr>
          <p:spPr>
            <a:xfrm>
              <a:off x="2853812" y="5390715"/>
              <a:ext cx="7337325" cy="400110"/>
            </a:xfrm>
            <a:prstGeom prst="rect">
              <a:avLst/>
            </a:prstGeom>
            <a:noFill/>
          </p:spPr>
          <p:txBody>
            <a:bodyPr wrap="square">
              <a:spAutoFit/>
            </a:bodyPr>
            <a:lstStyle/>
            <a:p>
              <a:r>
                <a:rPr lang="es-MX" sz="2000" b="1" dirty="0">
                  <a:solidFill>
                    <a:srgbClr val="FF0000"/>
                  </a:solidFill>
                  <a:latin typeface="Roboto" panose="02000000000000000000" pitchFamily="2" charset="0"/>
                  <a:ea typeface="Roboto" panose="02000000000000000000" pitchFamily="2" charset="0"/>
                </a:rPr>
                <a:t>Si</a:t>
              </a:r>
              <a:r>
                <a:rPr lang="es-MX" sz="2000" dirty="0">
                  <a:latin typeface="Roboto" panose="02000000000000000000" pitchFamily="2" charset="0"/>
                  <a:ea typeface="Roboto" panose="02000000000000000000" pitchFamily="2" charset="0"/>
                </a:rPr>
                <a:t> 4686 es divisible entre 6, </a:t>
              </a:r>
              <a:r>
                <a:rPr lang="es-MX" sz="2000" b="1" dirty="0">
                  <a:solidFill>
                    <a:srgbClr val="FF0000"/>
                  </a:solidFill>
                  <a:latin typeface="Roboto" panose="02000000000000000000" pitchFamily="2" charset="0"/>
                  <a:ea typeface="Roboto" panose="02000000000000000000" pitchFamily="2" charset="0"/>
                </a:rPr>
                <a:t>entonces</a:t>
              </a:r>
              <a:r>
                <a:rPr lang="es-MX" sz="2000" dirty="0">
                  <a:latin typeface="Roboto" panose="02000000000000000000" pitchFamily="2" charset="0"/>
                  <a:ea typeface="Roboto" panose="02000000000000000000" pitchFamily="2" charset="0"/>
                </a:rPr>
                <a:t> 4686 es divisible entre 3</a:t>
              </a:r>
              <a:endParaRPr lang="es-CO" sz="2000" dirty="0">
                <a:latin typeface="Roboto" panose="02000000000000000000" pitchFamily="2" charset="0"/>
                <a:ea typeface="Roboto" panose="02000000000000000000" pitchFamily="2" charset="0"/>
              </a:endParaRPr>
            </a:p>
          </p:txBody>
        </p:sp>
        <p:grpSp>
          <p:nvGrpSpPr>
            <p:cNvPr id="10" name="Grupo 9">
              <a:extLst>
                <a:ext uri="{FF2B5EF4-FFF2-40B4-BE49-F238E27FC236}">
                  <a16:creationId xmlns:a16="http://schemas.microsoft.com/office/drawing/2014/main" id="{4BCABF07-F335-4AFB-9104-5072C0421A12}"/>
                </a:ext>
              </a:extLst>
            </p:cNvPr>
            <p:cNvGrpSpPr/>
            <p:nvPr/>
          </p:nvGrpSpPr>
          <p:grpSpPr>
            <a:xfrm>
              <a:off x="3229897" y="5664711"/>
              <a:ext cx="6799006" cy="627915"/>
              <a:chOff x="3229897" y="5664711"/>
              <a:chExt cx="6799006" cy="627915"/>
            </a:xfrm>
          </p:grpSpPr>
          <p:sp>
            <p:nvSpPr>
              <p:cNvPr id="7" name="Abrir llave 6">
                <a:extLst>
                  <a:ext uri="{FF2B5EF4-FFF2-40B4-BE49-F238E27FC236}">
                    <a16:creationId xmlns:a16="http://schemas.microsoft.com/office/drawing/2014/main" id="{8579999C-D26E-4CC8-8DC3-F96BE14A64D0}"/>
                  </a:ext>
                </a:extLst>
              </p:cNvPr>
              <p:cNvSpPr/>
              <p:nvPr/>
            </p:nvSpPr>
            <p:spPr>
              <a:xfrm rot="16200000">
                <a:off x="4522723" y="4426985"/>
                <a:ext cx="172299" cy="2757951"/>
              </a:xfrm>
              <a:prstGeom prst="leftBrace">
                <a:avLst>
                  <a:gd name="adj1" fmla="val 35606"/>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37" name="Abrir llave 36">
                <a:extLst>
                  <a:ext uri="{FF2B5EF4-FFF2-40B4-BE49-F238E27FC236}">
                    <a16:creationId xmlns:a16="http://schemas.microsoft.com/office/drawing/2014/main" id="{F836C06D-EE13-4C8D-8B8D-0D42BA8E17F9}"/>
                  </a:ext>
                </a:extLst>
              </p:cNvPr>
              <p:cNvSpPr/>
              <p:nvPr/>
            </p:nvSpPr>
            <p:spPr>
              <a:xfrm rot="16200000">
                <a:off x="8447374" y="4384499"/>
                <a:ext cx="301318" cy="2861741"/>
              </a:xfrm>
              <a:prstGeom prst="leftBrace">
                <a:avLst>
                  <a:gd name="adj1" fmla="val 35606"/>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8329373-8DBA-470A-A091-DAE00AEB4A8F}"/>
                      </a:ext>
                    </a:extLst>
                  </p:cNvPr>
                  <p:cNvSpPr txBox="1"/>
                  <p:nvPr/>
                </p:nvSpPr>
                <p:spPr>
                  <a:xfrm>
                    <a:off x="3924646" y="5966030"/>
                    <a:ext cx="136845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000" b="1" i="1" smtClean="0">
                              <a:solidFill>
                                <a:schemeClr val="accent5"/>
                              </a:solidFill>
                              <a:latin typeface="Cambria Math" panose="02040503050406030204" pitchFamily="18" charset="0"/>
                            </a:rPr>
                            <m:t>𝒑</m:t>
                          </m:r>
                          <m:r>
                            <a:rPr lang="es-MX" sz="2000" b="1" i="1" smtClean="0">
                              <a:solidFill>
                                <a:schemeClr val="accent5"/>
                              </a:solidFill>
                              <a:latin typeface="Cambria Math" panose="02040503050406030204" pitchFamily="18" charset="0"/>
                            </a:rPr>
                            <m:t>:</m:t>
                          </m:r>
                          <m:r>
                            <m:rPr>
                              <m:sty m:val="p"/>
                            </m:rPr>
                            <a:rPr lang="es-MX" sz="2000" b="0" i="0" smtClean="0">
                              <a:solidFill>
                                <a:schemeClr val="accent5"/>
                              </a:solidFill>
                              <a:latin typeface="Cambria Math" panose="02040503050406030204" pitchFamily="18" charset="0"/>
                            </a:rPr>
                            <m:t>Hipotesis</m:t>
                          </m:r>
                        </m:oMath>
                      </m:oMathPara>
                    </a14:m>
                    <a:endParaRPr lang="es-CO" dirty="0">
                      <a:solidFill>
                        <a:schemeClr val="accent5"/>
                      </a:solidFill>
                    </a:endParaRPr>
                  </a:p>
                </p:txBody>
              </p:sp>
            </mc:Choice>
            <mc:Fallback xmlns="">
              <p:sp>
                <p:nvSpPr>
                  <p:cNvPr id="9" name="CuadroTexto 8">
                    <a:extLst>
                      <a:ext uri="{FF2B5EF4-FFF2-40B4-BE49-F238E27FC236}">
                        <a16:creationId xmlns:a16="http://schemas.microsoft.com/office/drawing/2014/main" id="{28329373-8DBA-470A-A091-DAE00AEB4A8F}"/>
                      </a:ext>
                    </a:extLst>
                  </p:cNvPr>
                  <p:cNvSpPr txBox="1">
                    <a:spLocks noRot="1" noChangeAspect="1" noMove="1" noResize="1" noEditPoints="1" noAdjustHandles="1" noChangeArrowheads="1" noChangeShapeType="1" noTextEdit="1"/>
                  </p:cNvSpPr>
                  <p:nvPr/>
                </p:nvSpPr>
                <p:spPr>
                  <a:xfrm>
                    <a:off x="3924646" y="5966030"/>
                    <a:ext cx="1368452" cy="307777"/>
                  </a:xfrm>
                  <a:prstGeom prst="rect">
                    <a:avLst/>
                  </a:prstGeom>
                  <a:blipFill>
                    <a:blip r:embed="rId5"/>
                    <a:stretch>
                      <a:fillRect l="-4018" r="-5804" b="-3800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4DC72938-FBBC-48D3-AA08-B2118BD2BA73}"/>
                      </a:ext>
                    </a:extLst>
                  </p:cNvPr>
                  <p:cNvSpPr txBox="1"/>
                  <p:nvPr/>
                </p:nvSpPr>
                <p:spPr>
                  <a:xfrm>
                    <a:off x="8145441" y="5984849"/>
                    <a:ext cx="90518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000" b="1" i="1" smtClean="0">
                              <a:solidFill>
                                <a:schemeClr val="accent5"/>
                              </a:solidFill>
                              <a:latin typeface="Cambria Math" panose="02040503050406030204" pitchFamily="18" charset="0"/>
                            </a:rPr>
                            <m:t>𝒒</m:t>
                          </m:r>
                          <m:r>
                            <a:rPr lang="es-MX" sz="2000" b="1" i="1" smtClean="0">
                              <a:solidFill>
                                <a:schemeClr val="accent5"/>
                              </a:solidFill>
                              <a:latin typeface="Cambria Math" panose="02040503050406030204" pitchFamily="18" charset="0"/>
                            </a:rPr>
                            <m:t>:</m:t>
                          </m:r>
                          <m:r>
                            <m:rPr>
                              <m:sty m:val="p"/>
                            </m:rPr>
                            <a:rPr lang="es-MX" sz="2000" b="0" i="0" smtClean="0">
                              <a:solidFill>
                                <a:schemeClr val="accent5"/>
                              </a:solidFill>
                              <a:latin typeface="Cambria Math" panose="02040503050406030204" pitchFamily="18" charset="0"/>
                            </a:rPr>
                            <m:t>Tesis</m:t>
                          </m:r>
                        </m:oMath>
                      </m:oMathPara>
                    </a14:m>
                    <a:endParaRPr lang="es-CO" dirty="0">
                      <a:solidFill>
                        <a:schemeClr val="accent5"/>
                      </a:solidFill>
                    </a:endParaRPr>
                  </a:p>
                </p:txBody>
              </p:sp>
            </mc:Choice>
            <mc:Fallback xmlns="">
              <p:sp>
                <p:nvSpPr>
                  <p:cNvPr id="41" name="CuadroTexto 40">
                    <a:extLst>
                      <a:ext uri="{FF2B5EF4-FFF2-40B4-BE49-F238E27FC236}">
                        <a16:creationId xmlns:a16="http://schemas.microsoft.com/office/drawing/2014/main" id="{4DC72938-FBBC-48D3-AA08-B2118BD2BA73}"/>
                      </a:ext>
                    </a:extLst>
                  </p:cNvPr>
                  <p:cNvSpPr txBox="1">
                    <a:spLocks noRot="1" noChangeAspect="1" noMove="1" noResize="1" noEditPoints="1" noAdjustHandles="1" noChangeArrowheads="1" noChangeShapeType="1" noTextEdit="1"/>
                  </p:cNvSpPr>
                  <p:nvPr/>
                </p:nvSpPr>
                <p:spPr>
                  <a:xfrm>
                    <a:off x="8145441" y="5984849"/>
                    <a:ext cx="905184" cy="307777"/>
                  </a:xfrm>
                  <a:prstGeom prst="rect">
                    <a:avLst/>
                  </a:prstGeom>
                  <a:blipFill>
                    <a:blip r:embed="rId6"/>
                    <a:stretch>
                      <a:fillRect l="-6757" r="-6081" b="-30000"/>
                    </a:stretch>
                  </a:blipFill>
                </p:spPr>
                <p:txBody>
                  <a:bodyPr/>
                  <a:lstStyle/>
                  <a:p>
                    <a:r>
                      <a:rPr lang="es-CO">
                        <a:noFill/>
                      </a:rPr>
                      <a:t> </a:t>
                    </a:r>
                  </a:p>
                </p:txBody>
              </p:sp>
            </mc:Fallback>
          </mc:AlternateContent>
        </p:grpSp>
      </p:grpSp>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E6197806-4BDB-428D-9715-CE71A40479AF}"/>
                  </a:ext>
                </a:extLst>
              </p:cNvPr>
              <p:cNvSpPr txBox="1"/>
              <p:nvPr/>
            </p:nvSpPr>
            <p:spPr>
              <a:xfrm>
                <a:off x="980320" y="5227150"/>
                <a:ext cx="10778823" cy="1323439"/>
              </a:xfrm>
              <a:prstGeom prst="rect">
                <a:avLst/>
              </a:prstGeom>
              <a:noFill/>
            </p:spPr>
            <p:txBody>
              <a:bodyPr wrap="square" rtlCol="0">
                <a:spAutoFit/>
              </a:bodyPr>
              <a:lstStyle/>
              <a:p>
                <a:r>
                  <a:rPr lang="es-MX" sz="2000" b="1" dirty="0">
                    <a:latin typeface="Roboto" panose="02000000000000000000" pitchFamily="2" charset="0"/>
                    <a:ea typeface="Roboto" panose="02000000000000000000" pitchFamily="2" charset="0"/>
                  </a:rPr>
                  <a:t>Ejemplo</a:t>
                </a:r>
                <a:r>
                  <a:rPr lang="es-MX" sz="2000" dirty="0">
                    <a:latin typeface="Roboto" panose="02000000000000000000" pitchFamily="2" charset="0"/>
                    <a:ea typeface="Roboto" panose="02000000000000000000" pitchFamily="2" charset="0"/>
                  </a:rPr>
                  <a:t>: Si </a:t>
                </a:r>
                <a14:m>
                  <m:oMath xmlns:m="http://schemas.openxmlformats.org/officeDocument/2006/math">
                    <m:r>
                      <a:rPr lang="es-MX" sz="2000" b="0" i="1" smtClean="0">
                        <a:latin typeface="Cambria Math" panose="02040503050406030204" pitchFamily="18" charset="0"/>
                        <a:ea typeface="Roboto" panose="02000000000000000000" pitchFamily="2" charset="0"/>
                      </a:rPr>
                      <m:t>𝑝</m:t>
                    </m:r>
                  </m:oMath>
                </a14:m>
                <a:r>
                  <a:rPr lang="es-MX" sz="2000" dirty="0">
                    <a:latin typeface="Roboto" panose="02000000000000000000" pitchFamily="2" charset="0"/>
                    <a:ea typeface="Roboto" panose="02000000000000000000" pitchFamily="2" charset="0"/>
                  </a:rPr>
                  <a:t> denota </a:t>
                </a:r>
                <a:r>
                  <a:rPr lang="es-MX" sz="2000" u="sng" dirty="0">
                    <a:latin typeface="Roboto" panose="02000000000000000000" pitchFamily="2" charset="0"/>
                    <a:ea typeface="Roboto" panose="02000000000000000000" pitchFamily="2" charset="0"/>
                  </a:rPr>
                  <a:t>Estoy en casa</a:t>
                </a:r>
                <a:r>
                  <a:rPr lang="es-MX" sz="2000" dirty="0">
                    <a:latin typeface="Roboto" panose="02000000000000000000" pitchFamily="2" charset="0"/>
                    <a:ea typeface="Roboto" panose="02000000000000000000" pitchFamily="2" charset="0"/>
                  </a:rPr>
                  <a:t> y </a:t>
                </a:r>
                <a14:m>
                  <m:oMath xmlns:m="http://schemas.openxmlformats.org/officeDocument/2006/math">
                    <m:r>
                      <a:rPr lang="es-MX" sz="2000" b="0" i="1" smtClean="0">
                        <a:latin typeface="Cambria Math" panose="02040503050406030204" pitchFamily="18" charset="0"/>
                        <a:ea typeface="Roboto" panose="02000000000000000000" pitchFamily="2" charset="0"/>
                      </a:rPr>
                      <m:t>𝑞</m:t>
                    </m:r>
                  </m:oMath>
                </a14:m>
                <a:r>
                  <a:rPr lang="es-MX" sz="2000" dirty="0">
                    <a:latin typeface="Roboto" panose="02000000000000000000" pitchFamily="2" charset="0"/>
                    <a:ea typeface="Roboto" panose="02000000000000000000" pitchFamily="2" charset="0"/>
                  </a:rPr>
                  <a:t> </a:t>
                </a:r>
                <a:r>
                  <a:rPr lang="es-MX" sz="2000" u="sng" dirty="0">
                    <a:latin typeface="Roboto" panose="02000000000000000000" pitchFamily="2" charset="0"/>
                    <a:ea typeface="Roboto" panose="02000000000000000000" pitchFamily="2" charset="0"/>
                  </a:rPr>
                  <a:t>esta lloviendo</a:t>
                </a:r>
                <a:r>
                  <a:rPr lang="es-MX" sz="2000" dirty="0">
                    <a:latin typeface="Roboto" panose="02000000000000000000" pitchFamily="2" charset="0"/>
                    <a:ea typeface="Roboto" panose="02000000000000000000" pitchFamily="2" charset="0"/>
                  </a:rPr>
                  <a:t>. La enunciado condicional es </a:t>
                </a:r>
                <a14:m>
                  <m:oMath xmlns:m="http://schemas.openxmlformats.org/officeDocument/2006/math">
                    <m:r>
                      <a:rPr lang="es-MX" sz="2000" b="1" i="1" smtClean="0">
                        <a:latin typeface="Cambria Math" panose="02040503050406030204" pitchFamily="18" charset="0"/>
                        <a:ea typeface="Roboto" panose="02000000000000000000" pitchFamily="2" charset="0"/>
                      </a:rPr>
                      <m:t>𝒑</m:t>
                    </m:r>
                    <m:r>
                      <a:rPr lang="es-MX" sz="2000" b="1" i="1" smtClean="0">
                        <a:solidFill>
                          <a:srgbClr val="FF0000"/>
                        </a:solidFill>
                        <a:latin typeface="Cambria Math" panose="02040503050406030204" pitchFamily="18" charset="0"/>
                        <a:ea typeface="Cambria Math" panose="02040503050406030204" pitchFamily="18" charset="0"/>
                      </a:rPr>
                      <m:t>→</m:t>
                    </m:r>
                    <m:r>
                      <a:rPr lang="es-MX" sz="2000" b="1" i="1" smtClean="0">
                        <a:latin typeface="Cambria Math" panose="02040503050406030204" pitchFamily="18" charset="0"/>
                        <a:ea typeface="Roboto" panose="02000000000000000000" pitchFamily="2" charset="0"/>
                      </a:rPr>
                      <m:t>𝒒</m:t>
                    </m:r>
                  </m:oMath>
                </a14:m>
                <a:r>
                  <a:rPr lang="es-MX" sz="2000" b="1" dirty="0">
                    <a:latin typeface="Roboto" panose="02000000000000000000" pitchFamily="2" charset="0"/>
                    <a:ea typeface="Roboto" panose="02000000000000000000" pitchFamily="2" charset="0"/>
                  </a:rPr>
                  <a:t> </a:t>
                </a:r>
                <a:r>
                  <a:rPr lang="es-MX" sz="2000" dirty="0">
                    <a:latin typeface="Roboto" panose="02000000000000000000" pitchFamily="2" charset="0"/>
                    <a:ea typeface="Roboto" panose="02000000000000000000" pitchFamily="2" charset="0"/>
                  </a:rPr>
                  <a:t>denota:</a:t>
                </a:r>
              </a:p>
              <a:p>
                <a:endParaRPr lang="es-MX" sz="2000" dirty="0">
                  <a:latin typeface="Roboto" panose="02000000000000000000" pitchFamily="2" charset="0"/>
                  <a:ea typeface="Roboto" panose="02000000000000000000" pitchFamily="2" charset="0"/>
                </a:endParaRPr>
              </a:p>
              <a:p>
                <a:pPr algn="ctr"/>
                <a14:m>
                  <m:oMath xmlns:m="http://schemas.openxmlformats.org/officeDocument/2006/math">
                    <m:r>
                      <a:rPr lang="es-MX" sz="2000" b="1" i="1">
                        <a:latin typeface="Cambria Math" panose="02040503050406030204" pitchFamily="18" charset="0"/>
                        <a:ea typeface="Roboto" panose="02000000000000000000" pitchFamily="2" charset="0"/>
                      </a:rPr>
                      <m:t>𝒑</m:t>
                    </m:r>
                    <m:r>
                      <a:rPr lang="es-MX" sz="2000" b="1" i="1" smtClean="0">
                        <a:solidFill>
                          <a:schemeClr val="tx1"/>
                        </a:solidFill>
                        <a:latin typeface="Cambria Math" panose="02040503050406030204" pitchFamily="18" charset="0"/>
                        <a:ea typeface="Cambria Math" panose="02040503050406030204" pitchFamily="18" charset="0"/>
                      </a:rPr>
                      <m:t>→</m:t>
                    </m:r>
                    <m:r>
                      <a:rPr lang="es-MX" sz="2000" b="1" i="1">
                        <a:latin typeface="Cambria Math" panose="02040503050406030204" pitchFamily="18" charset="0"/>
                        <a:ea typeface="Roboto" panose="02000000000000000000" pitchFamily="2" charset="0"/>
                      </a:rPr>
                      <m:t>𝒒</m:t>
                    </m:r>
                  </m:oMath>
                </a14:m>
                <a:r>
                  <a:rPr lang="es-MX" sz="2000" dirty="0">
                    <a:latin typeface="Roboto" panose="02000000000000000000" pitchFamily="2" charset="0"/>
                    <a:ea typeface="Roboto" panose="02000000000000000000" pitchFamily="2" charset="0"/>
                  </a:rPr>
                  <a:t>: </a:t>
                </a:r>
                <a:r>
                  <a:rPr lang="es-MX" sz="2000" u="sng" dirty="0">
                    <a:latin typeface="Roboto" panose="02000000000000000000" pitchFamily="2" charset="0"/>
                    <a:ea typeface="Roboto" panose="02000000000000000000" pitchFamily="2" charset="0"/>
                  </a:rPr>
                  <a:t>Si estoy en casa </a:t>
                </a:r>
                <a:r>
                  <a:rPr lang="es-MX" sz="2000" b="1" u="sng" dirty="0">
                    <a:solidFill>
                      <a:srgbClr val="FF0000"/>
                    </a:solidFill>
                    <a:latin typeface="Roboto" panose="02000000000000000000" pitchFamily="2" charset="0"/>
                    <a:ea typeface="Roboto" panose="02000000000000000000" pitchFamily="2" charset="0"/>
                  </a:rPr>
                  <a:t>entonces</a:t>
                </a:r>
                <a:r>
                  <a:rPr lang="es-MX" sz="2000" u="sng" dirty="0">
                    <a:latin typeface="Roboto" panose="02000000000000000000" pitchFamily="2" charset="0"/>
                    <a:ea typeface="Roboto" panose="02000000000000000000" pitchFamily="2" charset="0"/>
                  </a:rPr>
                  <a:t> esta lloviendo</a:t>
                </a:r>
                <a:endParaRPr lang="es-MX" sz="2000" b="1" u="sng" dirty="0">
                  <a:latin typeface="Roboto" panose="02000000000000000000" pitchFamily="2" charset="0"/>
                  <a:ea typeface="Roboto" panose="02000000000000000000" pitchFamily="2" charset="0"/>
                </a:endParaRPr>
              </a:p>
            </p:txBody>
          </p:sp>
        </mc:Choice>
        <mc:Fallback xmlns="">
          <p:sp>
            <p:nvSpPr>
              <p:cNvPr id="44" name="CuadroTexto 43">
                <a:extLst>
                  <a:ext uri="{FF2B5EF4-FFF2-40B4-BE49-F238E27FC236}">
                    <a16:creationId xmlns:a16="http://schemas.microsoft.com/office/drawing/2014/main" id="{E6197806-4BDB-428D-9715-CE71A40479AF}"/>
                  </a:ext>
                </a:extLst>
              </p:cNvPr>
              <p:cNvSpPr txBox="1">
                <a:spLocks noRot="1" noChangeAspect="1" noMove="1" noResize="1" noEditPoints="1" noAdjustHandles="1" noChangeArrowheads="1" noChangeShapeType="1" noTextEdit="1"/>
              </p:cNvSpPr>
              <p:nvPr/>
            </p:nvSpPr>
            <p:spPr>
              <a:xfrm>
                <a:off x="980320" y="5227150"/>
                <a:ext cx="10778823" cy="1323439"/>
              </a:xfrm>
              <a:prstGeom prst="rect">
                <a:avLst/>
              </a:prstGeom>
              <a:blipFill>
                <a:blip r:embed="rId7"/>
                <a:stretch>
                  <a:fillRect l="-622" t="-1835" b="-7339"/>
                </a:stretch>
              </a:blipFill>
            </p:spPr>
            <p:txBody>
              <a:bodyPr/>
              <a:lstStyle/>
              <a:p>
                <a:r>
                  <a:rPr lang="es-CO">
                    <a:noFill/>
                  </a:rPr>
                  <a:t> </a:t>
                </a:r>
              </a:p>
            </p:txBody>
          </p:sp>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1"/>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1E5C"/>
              </a:buClr>
              <a:buSzPts val="3200"/>
              <a:buFont typeface="Roboto Slab"/>
              <a:buNone/>
            </a:pPr>
            <a:r>
              <a:rPr lang="es-ES" dirty="0"/>
              <a:t>Conectores lógicos – Parte II</a:t>
            </a:r>
            <a:endParaRPr sz="3200" b="1" dirty="0">
              <a:solidFill>
                <a:srgbClr val="701E5C"/>
              </a:solidFill>
              <a:latin typeface="Roboto Slab"/>
              <a:ea typeface="Roboto Slab"/>
              <a:cs typeface="Roboto Slab"/>
              <a:sym typeface="Roboto Slab"/>
            </a:endParaRPr>
          </a:p>
        </p:txBody>
      </p:sp>
      <p:sp>
        <p:nvSpPr>
          <p:cNvPr id="19" name="CuadroTexto 18">
            <a:extLst>
              <a:ext uri="{FF2B5EF4-FFF2-40B4-BE49-F238E27FC236}">
                <a16:creationId xmlns:a16="http://schemas.microsoft.com/office/drawing/2014/main" id="{67C2BF52-F71C-427F-B673-CAE89836ED0C}"/>
              </a:ext>
            </a:extLst>
          </p:cNvPr>
          <p:cNvSpPr txBox="1"/>
          <p:nvPr/>
        </p:nvSpPr>
        <p:spPr>
          <a:xfrm>
            <a:off x="916650" y="1045538"/>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Implicación – Comprendiendo las implicaciones</a:t>
            </a:r>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04D515DF-2196-4700-B139-0F29F293DD59}"/>
                  </a:ext>
                </a:extLst>
              </p:cNvPr>
              <p:cNvSpPr txBox="1"/>
              <p:nvPr/>
            </p:nvSpPr>
            <p:spPr>
              <a:xfrm>
                <a:off x="916650" y="1580533"/>
                <a:ext cx="10778823" cy="1107996"/>
              </a:xfrm>
              <a:prstGeom prst="rect">
                <a:avLst/>
              </a:prstGeom>
              <a:noFill/>
            </p:spPr>
            <p:txBody>
              <a:bodyPr wrap="square" rtlCol="0">
                <a:spAutoFit/>
              </a:bodyPr>
              <a:lstStyle/>
              <a:p>
                <a:r>
                  <a:rPr lang="es-MX" sz="2200" dirty="0">
                    <a:latin typeface="Roboto" panose="02000000000000000000" pitchFamily="2" charset="0"/>
                    <a:ea typeface="Roboto" panose="02000000000000000000" pitchFamily="2" charset="0"/>
                  </a:rPr>
                  <a:t>En </a:t>
                </a:r>
                <a14:m>
                  <m:oMath xmlns:m="http://schemas.openxmlformats.org/officeDocument/2006/math">
                    <m:r>
                      <a:rPr lang="es-MX" sz="2200" b="1" i="1" smtClean="0">
                        <a:latin typeface="Cambria Math" panose="02040503050406030204" pitchFamily="18" charset="0"/>
                        <a:ea typeface="Roboto" panose="02000000000000000000" pitchFamily="2" charset="0"/>
                      </a:rPr>
                      <m:t>𝒑</m:t>
                    </m:r>
                    <m:r>
                      <a:rPr lang="es-MX" sz="2200" b="1" i="1" smtClean="0">
                        <a:latin typeface="Cambria Math" panose="02040503050406030204" pitchFamily="18" charset="0"/>
                        <a:ea typeface="Roboto" panose="02000000000000000000" pitchFamily="2" charset="0"/>
                      </a:rPr>
                      <m:t>→</m:t>
                    </m:r>
                    <m:r>
                      <a:rPr lang="es-MX" sz="2200" b="1" i="1" smtClean="0">
                        <a:latin typeface="Cambria Math" panose="02040503050406030204" pitchFamily="18" charset="0"/>
                        <a:ea typeface="Roboto" panose="02000000000000000000" pitchFamily="2" charset="0"/>
                      </a:rPr>
                      <m:t>𝒒</m:t>
                    </m:r>
                  </m:oMath>
                </a14:m>
                <a:r>
                  <a:rPr lang="es-MX" sz="2200" dirty="0">
                    <a:latin typeface="Roboto" panose="02000000000000000000" pitchFamily="2" charset="0"/>
                    <a:ea typeface="Roboto" panose="02000000000000000000" pitchFamily="2" charset="0"/>
                  </a:rPr>
                  <a:t> no es necesario que exista ninguna conexión entre el antecedente y el consecuente. El “significado” de </a:t>
                </a:r>
                <a14:m>
                  <m:oMath xmlns:m="http://schemas.openxmlformats.org/officeDocument/2006/math">
                    <m:r>
                      <a:rPr lang="es-MX" sz="2200" b="1" i="1">
                        <a:latin typeface="Cambria Math" panose="02040503050406030204" pitchFamily="18" charset="0"/>
                        <a:ea typeface="Roboto" panose="02000000000000000000" pitchFamily="2" charset="0"/>
                      </a:rPr>
                      <m:t>𝒑</m:t>
                    </m:r>
                    <m:r>
                      <a:rPr lang="es-MX" sz="2200" b="1" i="1">
                        <a:latin typeface="Cambria Math" panose="02040503050406030204" pitchFamily="18" charset="0"/>
                        <a:ea typeface="Roboto" panose="02000000000000000000" pitchFamily="2" charset="0"/>
                      </a:rPr>
                      <m:t>→</m:t>
                    </m:r>
                    <m:r>
                      <a:rPr lang="es-MX" sz="2200" b="1" i="1">
                        <a:latin typeface="Cambria Math" panose="02040503050406030204" pitchFamily="18" charset="0"/>
                        <a:ea typeface="Roboto" panose="02000000000000000000" pitchFamily="2" charset="0"/>
                      </a:rPr>
                      <m:t>𝒒</m:t>
                    </m:r>
                    <m:r>
                      <a:rPr lang="es-MX" sz="2200" b="1" i="1">
                        <a:latin typeface="Cambria Math" panose="02040503050406030204" pitchFamily="18" charset="0"/>
                        <a:ea typeface="Roboto" panose="02000000000000000000" pitchFamily="2" charset="0"/>
                      </a:rPr>
                      <m:t> </m:t>
                    </m:r>
                  </m:oMath>
                </a14:m>
                <a:r>
                  <a:rPr lang="es-MX" sz="2200" dirty="0">
                    <a:latin typeface="Roboto" panose="02000000000000000000" pitchFamily="2" charset="0"/>
                    <a:ea typeface="Roboto" panose="02000000000000000000" pitchFamily="2" charset="0"/>
                  </a:rPr>
                  <a:t>depende únicamente de los valores de verdad de </a:t>
                </a:r>
                <a14:m>
                  <m:oMath xmlns:m="http://schemas.openxmlformats.org/officeDocument/2006/math">
                    <m:r>
                      <a:rPr lang="es-MX" sz="2200" b="1" i="1">
                        <a:latin typeface="Cambria Math" panose="02040503050406030204" pitchFamily="18" charset="0"/>
                        <a:ea typeface="Roboto" panose="02000000000000000000" pitchFamily="2" charset="0"/>
                      </a:rPr>
                      <m:t>𝒑</m:t>
                    </m:r>
                  </m:oMath>
                </a14:m>
                <a:r>
                  <a:rPr lang="es-MX" sz="2200" dirty="0">
                    <a:latin typeface="Roboto" panose="02000000000000000000" pitchFamily="2" charset="0"/>
                    <a:ea typeface="Roboto" panose="02000000000000000000" pitchFamily="2" charset="0"/>
                  </a:rPr>
                  <a:t> y </a:t>
                </a:r>
                <a14:m>
                  <m:oMath xmlns:m="http://schemas.openxmlformats.org/officeDocument/2006/math">
                    <m:r>
                      <a:rPr lang="es-MX" sz="2200" b="1" i="1" smtClean="0">
                        <a:latin typeface="Cambria Math" panose="02040503050406030204" pitchFamily="18" charset="0"/>
                        <a:ea typeface="Roboto" panose="02000000000000000000" pitchFamily="2" charset="0"/>
                      </a:rPr>
                      <m:t>𝒒</m:t>
                    </m:r>
                  </m:oMath>
                </a14:m>
                <a:r>
                  <a:rPr lang="es-MX" sz="2200" dirty="0">
                    <a:latin typeface="Roboto" panose="02000000000000000000" pitchFamily="2" charset="0"/>
                    <a:ea typeface="Roboto" panose="02000000000000000000" pitchFamily="2" charset="0"/>
                  </a:rPr>
                  <a:t>.</a:t>
                </a:r>
              </a:p>
            </p:txBody>
          </p:sp>
        </mc:Choice>
        <mc:Fallback xmlns="">
          <p:sp>
            <p:nvSpPr>
              <p:cNvPr id="20" name="CuadroTexto 19">
                <a:extLst>
                  <a:ext uri="{FF2B5EF4-FFF2-40B4-BE49-F238E27FC236}">
                    <a16:creationId xmlns:a16="http://schemas.microsoft.com/office/drawing/2014/main" id="{04D515DF-2196-4700-B139-0F29F293DD59}"/>
                  </a:ext>
                </a:extLst>
              </p:cNvPr>
              <p:cNvSpPr txBox="1">
                <a:spLocks noRot="1" noChangeAspect="1" noMove="1" noResize="1" noEditPoints="1" noAdjustHandles="1" noChangeArrowheads="1" noChangeShapeType="1" noTextEdit="1"/>
              </p:cNvSpPr>
              <p:nvPr/>
            </p:nvSpPr>
            <p:spPr>
              <a:xfrm>
                <a:off x="916650" y="1580533"/>
                <a:ext cx="10778823" cy="1107996"/>
              </a:xfrm>
              <a:prstGeom prst="rect">
                <a:avLst/>
              </a:prstGeom>
              <a:blipFill>
                <a:blip r:embed="rId3"/>
                <a:stretch>
                  <a:fillRect l="-735" t="-2747" r="-565" b="-10989"/>
                </a:stretch>
              </a:blipFill>
            </p:spPr>
            <p:txBody>
              <a:bodyPr/>
              <a:lstStyle/>
              <a:p>
                <a:r>
                  <a:rPr lang="es-CO">
                    <a:noFill/>
                  </a:rPr>
                  <a:t> </a:t>
                </a:r>
              </a:p>
            </p:txBody>
          </p:sp>
        </mc:Fallback>
      </mc:AlternateContent>
      <p:sp>
        <p:nvSpPr>
          <p:cNvPr id="8" name="CuadroTexto 7">
            <a:extLst>
              <a:ext uri="{FF2B5EF4-FFF2-40B4-BE49-F238E27FC236}">
                <a16:creationId xmlns:a16="http://schemas.microsoft.com/office/drawing/2014/main" id="{B8A7FD58-D871-45C2-9E6B-2F1CF2132BCC}"/>
              </a:ext>
            </a:extLst>
          </p:cNvPr>
          <p:cNvSpPr txBox="1"/>
          <p:nvPr/>
        </p:nvSpPr>
        <p:spPr>
          <a:xfrm>
            <a:off x="1049383" y="2796251"/>
            <a:ext cx="10663087" cy="1785104"/>
          </a:xfrm>
          <a:prstGeom prst="rect">
            <a:avLst/>
          </a:prstGeom>
          <a:noFill/>
        </p:spPr>
        <p:txBody>
          <a:bodyPr wrap="square" rtlCol="0">
            <a:spAutoFit/>
          </a:bodyPr>
          <a:lstStyle/>
          <a:p>
            <a:r>
              <a:rPr lang="es-MX" sz="2200" dirty="0">
                <a:latin typeface="Roboto" panose="02000000000000000000" pitchFamily="2" charset="0"/>
                <a:ea typeface="Roboto" panose="02000000000000000000" pitchFamily="2" charset="0"/>
              </a:rPr>
              <a:t>Observe los siguientes enunciados:</a:t>
            </a:r>
          </a:p>
          <a:p>
            <a:pPr marL="342900" indent="-342900">
              <a:buFont typeface="Arial" panose="020B0604020202020204" pitchFamily="34" charset="0"/>
              <a:buChar char="•"/>
            </a:pPr>
            <a:r>
              <a:rPr lang="es-MX" sz="2200" dirty="0">
                <a:latin typeface="Roboto" panose="02000000000000000000" pitchFamily="2" charset="0"/>
                <a:ea typeface="Roboto" panose="02000000000000000000" pitchFamily="2" charset="0"/>
              </a:rPr>
              <a:t>Si la luna esta hecha de queso verde, entonces yo tengo mas dinero que Bill Gates.</a:t>
            </a:r>
          </a:p>
          <a:p>
            <a:pPr marL="342900" indent="-342900">
              <a:buFont typeface="Arial" panose="020B0604020202020204" pitchFamily="34" charset="0"/>
              <a:buChar char="•"/>
            </a:pPr>
            <a:r>
              <a:rPr lang="es-MX" sz="2200" dirty="0">
                <a:latin typeface="Roboto" panose="02000000000000000000" pitchFamily="2" charset="0"/>
                <a:ea typeface="Roboto" panose="02000000000000000000" pitchFamily="2" charset="0"/>
              </a:rPr>
              <a:t>Si nací en abril, entonces puedo volar.</a:t>
            </a:r>
          </a:p>
          <a:p>
            <a:pPr marL="342900" indent="-342900">
              <a:buFont typeface="Arial" panose="020B0604020202020204" pitchFamily="34" charset="0"/>
              <a:buChar char="•"/>
            </a:pPr>
            <a:r>
              <a:rPr lang="es-MX" sz="2200" dirty="0">
                <a:latin typeface="Roboto" panose="02000000000000000000" pitchFamily="2" charset="0"/>
                <a:ea typeface="Roboto" panose="02000000000000000000" pitchFamily="2" charset="0"/>
              </a:rPr>
              <a:t>Si 1 + 1 = 3, tu abuela usa botas de combate.</a:t>
            </a:r>
          </a:p>
        </p:txBody>
      </p:sp>
      <p:sp>
        <p:nvSpPr>
          <p:cNvPr id="10" name="CuadroTexto 9">
            <a:extLst>
              <a:ext uri="{FF2B5EF4-FFF2-40B4-BE49-F238E27FC236}">
                <a16:creationId xmlns:a16="http://schemas.microsoft.com/office/drawing/2014/main" id="{E88C2B3F-5518-414D-BFAA-8A14232DF44F}"/>
              </a:ext>
            </a:extLst>
          </p:cNvPr>
          <p:cNvSpPr txBox="1"/>
          <p:nvPr/>
        </p:nvSpPr>
        <p:spPr>
          <a:xfrm>
            <a:off x="1049383" y="4796799"/>
            <a:ext cx="10778823" cy="1015663"/>
          </a:xfrm>
          <a:prstGeom prst="rect">
            <a:avLst/>
          </a:prstGeom>
          <a:solidFill>
            <a:schemeClr val="accent6">
              <a:lumMod val="20000"/>
              <a:lumOff val="80000"/>
            </a:schemeClr>
          </a:solidFill>
        </p:spPr>
        <p:txBody>
          <a:bodyPr wrap="square">
            <a:spAutoFit/>
          </a:bodyPr>
          <a:lstStyle/>
          <a:p>
            <a:r>
              <a:rPr lang="es-MX" sz="2000" dirty="0">
                <a:latin typeface="Roboto" panose="02000000000000000000" pitchFamily="2" charset="0"/>
                <a:ea typeface="Roboto" panose="02000000000000000000" pitchFamily="2" charset="0"/>
              </a:rPr>
              <a:t>En el lenguaje diario, las personas esperan que exista una conexión real entre la condición y la conclusión. Decir algo como lo anterior en una conversación normal sonaría absurdo, ya que la premisa y la conclusión no tienen ninguna relación lógica en el sentido común.</a:t>
            </a:r>
            <a:endParaRPr lang="es-CO" sz="2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470753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1"/>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1E5C"/>
              </a:buClr>
              <a:buSzPts val="3200"/>
              <a:buFont typeface="Roboto Slab"/>
              <a:buNone/>
            </a:pPr>
            <a:r>
              <a:rPr lang="es-ES" dirty="0"/>
              <a:t>Conectores lógicos – Parte II</a:t>
            </a:r>
            <a:endParaRPr sz="3200" b="1" dirty="0">
              <a:solidFill>
                <a:srgbClr val="701E5C"/>
              </a:solidFill>
              <a:latin typeface="Roboto Slab"/>
              <a:ea typeface="Roboto Slab"/>
              <a:cs typeface="Roboto Slab"/>
              <a:sym typeface="Roboto Slab"/>
            </a:endParaRPr>
          </a:p>
        </p:txBody>
      </p:sp>
      <p:sp>
        <p:nvSpPr>
          <p:cNvPr id="19" name="CuadroTexto 18">
            <a:extLst>
              <a:ext uri="{FF2B5EF4-FFF2-40B4-BE49-F238E27FC236}">
                <a16:creationId xmlns:a16="http://schemas.microsoft.com/office/drawing/2014/main" id="{67C2BF52-F71C-427F-B673-CAE89836ED0C}"/>
              </a:ext>
            </a:extLst>
          </p:cNvPr>
          <p:cNvSpPr txBox="1"/>
          <p:nvPr/>
        </p:nvSpPr>
        <p:spPr>
          <a:xfrm>
            <a:off x="916650" y="877989"/>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Implicación – Comprendiendo las implicaciones</a:t>
            </a:r>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04D515DF-2196-4700-B139-0F29F293DD59}"/>
                  </a:ext>
                </a:extLst>
              </p:cNvPr>
              <p:cNvSpPr txBox="1"/>
              <p:nvPr/>
            </p:nvSpPr>
            <p:spPr>
              <a:xfrm>
                <a:off x="916650" y="1430188"/>
                <a:ext cx="10778823" cy="1107996"/>
              </a:xfrm>
              <a:prstGeom prst="rect">
                <a:avLst/>
              </a:prstGeom>
              <a:noFill/>
            </p:spPr>
            <p:txBody>
              <a:bodyPr wrap="square" rtlCol="0">
                <a:spAutoFit/>
              </a:bodyPr>
              <a:lstStyle/>
              <a:p>
                <a:pPr marL="342900" indent="-342900">
                  <a:buFont typeface="Arial" panose="020B0604020202020204" pitchFamily="34" charset="0"/>
                  <a:buChar char="•"/>
                </a:pPr>
                <a:r>
                  <a:rPr lang="es-MX" sz="2200" dirty="0">
                    <a:latin typeface="Roboto" panose="02000000000000000000" pitchFamily="2" charset="0"/>
                    <a:ea typeface="Roboto" panose="02000000000000000000" pitchFamily="2" charset="0"/>
                  </a:rPr>
                  <a:t>La implicación </a:t>
                </a:r>
                <a14:m>
                  <m:oMath xmlns:m="http://schemas.openxmlformats.org/officeDocument/2006/math">
                    <m:r>
                      <a:rPr lang="es-MX" sz="2200" b="1" i="1" smtClean="0">
                        <a:latin typeface="Cambria Math" panose="02040503050406030204" pitchFamily="18" charset="0"/>
                        <a:ea typeface="Roboto" panose="02000000000000000000" pitchFamily="2" charset="0"/>
                      </a:rPr>
                      <m:t>𝒑</m:t>
                    </m:r>
                    <m:r>
                      <a:rPr lang="es-MX" sz="2200" b="1" i="1" smtClean="0">
                        <a:latin typeface="Cambria Math" panose="02040503050406030204" pitchFamily="18" charset="0"/>
                        <a:ea typeface="Roboto" panose="02000000000000000000" pitchFamily="2" charset="0"/>
                      </a:rPr>
                      <m:t>→</m:t>
                    </m:r>
                    <m:r>
                      <a:rPr lang="es-MX" sz="2200" b="1" i="1" smtClean="0">
                        <a:latin typeface="Cambria Math" panose="02040503050406030204" pitchFamily="18" charset="0"/>
                        <a:ea typeface="Roboto" panose="02000000000000000000" pitchFamily="2" charset="0"/>
                      </a:rPr>
                      <m:t>𝒒</m:t>
                    </m:r>
                  </m:oMath>
                </a14:m>
                <a:r>
                  <a:rPr lang="es-MX" sz="2200" dirty="0">
                    <a:latin typeface="Roboto" panose="02000000000000000000" pitchFamily="2" charset="0"/>
                    <a:ea typeface="Roboto" panose="02000000000000000000" pitchFamily="2" charset="0"/>
                  </a:rPr>
                  <a:t> solo es falsa en caso de que </a:t>
                </a:r>
                <a14:m>
                  <m:oMath xmlns:m="http://schemas.openxmlformats.org/officeDocument/2006/math">
                    <m:r>
                      <a:rPr lang="es-MX" sz="2200" b="1" i="1">
                        <a:latin typeface="Cambria Math" panose="02040503050406030204" pitchFamily="18" charset="0"/>
                        <a:ea typeface="Roboto" panose="02000000000000000000" pitchFamily="2" charset="0"/>
                      </a:rPr>
                      <m:t>𝒑</m:t>
                    </m:r>
                    <m:r>
                      <a:rPr lang="es-MX" sz="2200" b="1" i="1">
                        <a:latin typeface="Cambria Math" panose="02040503050406030204" pitchFamily="18" charset="0"/>
                        <a:ea typeface="Roboto" panose="02000000000000000000" pitchFamily="2" charset="0"/>
                      </a:rPr>
                      <m:t> </m:t>
                    </m:r>
                  </m:oMath>
                </a14:m>
                <a:r>
                  <a:rPr lang="es-MX" sz="2200" dirty="0">
                    <a:latin typeface="Roboto" panose="02000000000000000000" pitchFamily="2" charset="0"/>
                    <a:ea typeface="Roboto" panose="02000000000000000000" pitchFamily="2" charset="0"/>
                  </a:rPr>
                  <a:t>sea verdadera y </a:t>
                </a:r>
                <a14:m>
                  <m:oMath xmlns:m="http://schemas.openxmlformats.org/officeDocument/2006/math">
                    <m:r>
                      <a:rPr lang="es-MX" sz="2200" b="1" i="1" smtClean="0">
                        <a:latin typeface="Cambria Math" panose="02040503050406030204" pitchFamily="18" charset="0"/>
                        <a:ea typeface="Roboto" panose="02000000000000000000" pitchFamily="2" charset="0"/>
                      </a:rPr>
                      <m:t>𝒒</m:t>
                    </m:r>
                  </m:oMath>
                </a14:m>
                <a:r>
                  <a:rPr lang="es-MX" sz="2200" dirty="0">
                    <a:latin typeface="Roboto" panose="02000000000000000000" pitchFamily="2" charset="0"/>
                    <a:ea typeface="Roboto" panose="02000000000000000000" pitchFamily="2" charset="0"/>
                  </a:rPr>
                  <a:t> sea falsa.</a:t>
                </a:r>
              </a:p>
              <a:p>
                <a:pPr marL="342900" indent="-342900">
                  <a:buFont typeface="Arial" panose="020B0604020202020204" pitchFamily="34" charset="0"/>
                  <a:buChar char="•"/>
                </a:pPr>
                <a:r>
                  <a:rPr lang="es-MX" sz="2200" dirty="0">
                    <a:latin typeface="Roboto" panose="02000000000000000000" pitchFamily="2" charset="0"/>
                    <a:ea typeface="Roboto" panose="02000000000000000000" pitchFamily="2" charset="0"/>
                  </a:rPr>
                  <a:t>Una forma de ver el valor de verdad de una implicación es pensar en una </a:t>
                </a:r>
                <a:r>
                  <a:rPr lang="es-MX" sz="2200" b="1" dirty="0">
                    <a:latin typeface="Roboto" panose="02000000000000000000" pitchFamily="2" charset="0"/>
                    <a:ea typeface="Roboto" panose="02000000000000000000" pitchFamily="2" charset="0"/>
                  </a:rPr>
                  <a:t>obligación</a:t>
                </a:r>
                <a:r>
                  <a:rPr lang="es-MX" sz="2200" dirty="0">
                    <a:latin typeface="Roboto" panose="02000000000000000000" pitchFamily="2" charset="0"/>
                    <a:ea typeface="Roboto" panose="02000000000000000000" pitchFamily="2" charset="0"/>
                  </a:rPr>
                  <a:t> o </a:t>
                </a:r>
                <a:r>
                  <a:rPr lang="es-MX" sz="2200" b="1" dirty="0">
                    <a:latin typeface="Roboto" panose="02000000000000000000" pitchFamily="2" charset="0"/>
                    <a:ea typeface="Roboto" panose="02000000000000000000" pitchFamily="2" charset="0"/>
                  </a:rPr>
                  <a:t>contrato</a:t>
                </a:r>
                <a:r>
                  <a:rPr lang="es-MX" sz="2200" dirty="0">
                    <a:latin typeface="Roboto" panose="02000000000000000000" pitchFamily="2" charset="0"/>
                    <a:ea typeface="Roboto" panose="02000000000000000000" pitchFamily="2" charset="0"/>
                  </a:rPr>
                  <a:t>.</a:t>
                </a:r>
              </a:p>
            </p:txBody>
          </p:sp>
        </mc:Choice>
        <mc:Fallback xmlns="">
          <p:sp>
            <p:nvSpPr>
              <p:cNvPr id="20" name="CuadroTexto 19">
                <a:extLst>
                  <a:ext uri="{FF2B5EF4-FFF2-40B4-BE49-F238E27FC236}">
                    <a16:creationId xmlns:a16="http://schemas.microsoft.com/office/drawing/2014/main" id="{04D515DF-2196-4700-B139-0F29F293DD59}"/>
                  </a:ext>
                </a:extLst>
              </p:cNvPr>
              <p:cNvSpPr txBox="1">
                <a:spLocks noRot="1" noChangeAspect="1" noMove="1" noResize="1" noEditPoints="1" noAdjustHandles="1" noChangeArrowheads="1" noChangeShapeType="1" noTextEdit="1"/>
              </p:cNvSpPr>
              <p:nvPr/>
            </p:nvSpPr>
            <p:spPr>
              <a:xfrm>
                <a:off x="916650" y="1430188"/>
                <a:ext cx="10778823" cy="1107996"/>
              </a:xfrm>
              <a:prstGeom prst="rect">
                <a:avLst/>
              </a:prstGeom>
              <a:blipFill>
                <a:blip r:embed="rId3"/>
                <a:stretch>
                  <a:fillRect l="-622" t="-3315" b="-11050"/>
                </a:stretch>
              </a:blipFill>
            </p:spPr>
            <p:txBody>
              <a:bodyPr/>
              <a:lstStyle/>
              <a:p>
                <a:r>
                  <a:rPr lang="es-CO">
                    <a:noFill/>
                  </a:rPr>
                  <a:t> </a:t>
                </a:r>
              </a:p>
            </p:txBody>
          </p:sp>
        </mc:Fallback>
      </mc:AlternateContent>
      <p:sp>
        <p:nvSpPr>
          <p:cNvPr id="9" name="CuadroTexto 8">
            <a:extLst>
              <a:ext uri="{FF2B5EF4-FFF2-40B4-BE49-F238E27FC236}">
                <a16:creationId xmlns:a16="http://schemas.microsoft.com/office/drawing/2014/main" id="{E45CE4AF-A1DB-496B-85E4-314E6B8F99C7}"/>
              </a:ext>
            </a:extLst>
          </p:cNvPr>
          <p:cNvSpPr txBox="1"/>
          <p:nvPr/>
        </p:nvSpPr>
        <p:spPr>
          <a:xfrm>
            <a:off x="3046771" y="3857281"/>
            <a:ext cx="6098458" cy="2585323"/>
          </a:xfrm>
          <a:prstGeom prst="rect">
            <a:avLst/>
          </a:prstGeom>
          <a:noFill/>
        </p:spPr>
        <p:txBody>
          <a:bodyPr wrap="square">
            <a:spAutoFit/>
          </a:bodyPr>
          <a:lstStyle/>
          <a:p>
            <a:r>
              <a:rPr lang="es-MX" sz="1800" b="1" dirty="0">
                <a:latin typeface="Roboto" panose="02000000000000000000" pitchFamily="2" charset="0"/>
                <a:ea typeface="Roboto" panose="02000000000000000000" pitchFamily="2" charset="0"/>
              </a:rPr>
              <a:t>Posibilidades:</a:t>
            </a:r>
          </a:p>
          <a:p>
            <a:pPr marL="342900" indent="-342900">
              <a:buFont typeface="+mj-lt"/>
              <a:buAutoNum type="arabicPeriod"/>
            </a:pPr>
            <a:r>
              <a:rPr lang="es-CO" sz="1800" dirty="0">
                <a:latin typeface="Roboto" panose="02000000000000000000" pitchFamily="2" charset="0"/>
                <a:ea typeface="Roboto" panose="02000000000000000000" pitchFamily="2" charset="0"/>
              </a:rPr>
              <a:t>El político no es elegido, los votantes no esperarán que baje los impuestos los impuestos.</a:t>
            </a:r>
          </a:p>
          <a:p>
            <a:pPr marL="342900" indent="-342900">
              <a:buFont typeface="+mj-lt"/>
              <a:buAutoNum type="arabicPeriod"/>
            </a:pPr>
            <a:r>
              <a:rPr lang="es-CO" sz="1800" dirty="0">
                <a:latin typeface="Roboto" panose="02000000000000000000" pitchFamily="2" charset="0"/>
                <a:ea typeface="Roboto" panose="02000000000000000000" pitchFamily="2" charset="0"/>
              </a:rPr>
              <a:t>Si el político no es elegido, los impuestos pueden bajar.</a:t>
            </a:r>
          </a:p>
          <a:p>
            <a:pPr marL="342900" indent="-342900">
              <a:buFont typeface="+mj-lt"/>
              <a:buAutoNum type="arabicPeriod"/>
            </a:pPr>
            <a:r>
              <a:rPr lang="es-CO" sz="1800" dirty="0">
                <a:solidFill>
                  <a:srgbClr val="FF0000"/>
                </a:solidFill>
                <a:latin typeface="Roboto" panose="02000000000000000000" pitchFamily="2" charset="0"/>
                <a:ea typeface="Roboto" panose="02000000000000000000" pitchFamily="2" charset="0"/>
              </a:rPr>
              <a:t>El político es elegido y no baja los impuestos los impuestos (</a:t>
            </a:r>
            <a:r>
              <a:rPr lang="es-CO" sz="1800" b="1" dirty="0">
                <a:solidFill>
                  <a:srgbClr val="FF0000"/>
                </a:solidFill>
                <a:latin typeface="Roboto" panose="02000000000000000000" pitchFamily="2" charset="0"/>
                <a:ea typeface="Roboto" panose="02000000000000000000" pitchFamily="2" charset="0"/>
              </a:rPr>
              <a:t>No cumplió su promesa de campaña</a:t>
            </a:r>
            <a:r>
              <a:rPr lang="es-CO" sz="1800" dirty="0">
                <a:solidFill>
                  <a:srgbClr val="FF0000"/>
                </a:solidFill>
                <a:latin typeface="Roboto" panose="02000000000000000000" pitchFamily="2" charset="0"/>
                <a:ea typeface="Roboto" panose="02000000000000000000" pitchFamily="2" charset="0"/>
              </a:rPr>
              <a:t>).</a:t>
            </a:r>
          </a:p>
          <a:p>
            <a:pPr marL="342900" indent="-342900">
              <a:buFont typeface="+mj-lt"/>
              <a:buAutoNum type="arabicPeriod"/>
            </a:pPr>
            <a:r>
              <a:rPr lang="es-CO" sz="1800" dirty="0">
                <a:latin typeface="Roboto" panose="02000000000000000000" pitchFamily="2" charset="0"/>
                <a:ea typeface="Roboto" panose="02000000000000000000" pitchFamily="2" charset="0"/>
              </a:rPr>
              <a:t>El político es elegido, los votantes esperarían que el político baje los impuestos.</a:t>
            </a:r>
          </a:p>
        </p:txBody>
      </p:sp>
      <p:pic>
        <p:nvPicPr>
          <p:cNvPr id="37892" name="Picture 4" descr="Trumptastic Voyage (TV Short 2015) - IMDb">
            <a:extLst>
              <a:ext uri="{FF2B5EF4-FFF2-40B4-BE49-F238E27FC236}">
                <a16:creationId xmlns:a16="http://schemas.microsoft.com/office/drawing/2014/main" id="{657F3F2E-A5EF-4795-897E-88679192E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218" y="3857281"/>
            <a:ext cx="1810492" cy="27044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11" name="Tabla 4">
                <a:extLst>
                  <a:ext uri="{FF2B5EF4-FFF2-40B4-BE49-F238E27FC236}">
                    <a16:creationId xmlns:a16="http://schemas.microsoft.com/office/drawing/2014/main" id="{D9551B09-C3E0-4329-8D10-5F8993923D8A}"/>
                  </a:ext>
                </a:extLst>
              </p:cNvPr>
              <p:cNvGraphicFramePr>
                <a:graphicFrameLocks noGrp="1"/>
              </p:cNvGraphicFramePr>
              <p:nvPr>
                <p:extLst>
                  <p:ext uri="{D42A27DB-BD31-4B8C-83A1-F6EECF244321}">
                    <p14:modId xmlns:p14="http://schemas.microsoft.com/office/powerpoint/2010/main" val="3878060953"/>
                  </p:ext>
                </p:extLst>
              </p:nvPr>
            </p:nvGraphicFramePr>
            <p:xfrm>
              <a:off x="9520875" y="4143837"/>
              <a:ext cx="2174598" cy="1828800"/>
            </p:xfrm>
            <a:graphic>
              <a:graphicData uri="http://schemas.openxmlformats.org/drawingml/2006/table">
                <a:tbl>
                  <a:tblPr firstRow="1" bandRow="1">
                    <a:tableStyleId>{AD6A3598-7CB8-4345-8D95-17CE05F158A0}</a:tableStyleId>
                  </a:tblPr>
                  <a:tblGrid>
                    <a:gridCol w="626625">
                      <a:extLst>
                        <a:ext uri="{9D8B030D-6E8A-4147-A177-3AD203B41FA5}">
                          <a16:colId xmlns:a16="http://schemas.microsoft.com/office/drawing/2014/main" val="776375974"/>
                        </a:ext>
                      </a:extLst>
                    </a:gridCol>
                    <a:gridCol w="693175">
                      <a:extLst>
                        <a:ext uri="{9D8B030D-6E8A-4147-A177-3AD203B41FA5}">
                          <a16:colId xmlns:a16="http://schemas.microsoft.com/office/drawing/2014/main" val="384604534"/>
                        </a:ext>
                      </a:extLst>
                    </a:gridCol>
                    <a:gridCol w="854798">
                      <a:extLst>
                        <a:ext uri="{9D8B030D-6E8A-4147-A177-3AD203B41FA5}">
                          <a16:colId xmlns:a16="http://schemas.microsoft.com/office/drawing/2014/main" val="79869298"/>
                        </a:ext>
                      </a:extLst>
                    </a:gridCol>
                  </a:tblGrid>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1800" b="1" i="1" smtClean="0">
                                    <a:latin typeface="Cambria Math" panose="02040503050406030204" pitchFamily="18" charset="0"/>
                                    <a:ea typeface="Roboto" panose="02000000000000000000" pitchFamily="2" charset="0"/>
                                  </a:rPr>
                                  <m:t>𝒑</m:t>
                                </m:r>
                              </m:oMath>
                            </m:oMathPara>
                          </a14:m>
                          <a:endParaRPr lang="es-CO" sz="1800" b="1"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1800" b="1" i="1" smtClean="0">
                                    <a:latin typeface="Cambria Math" panose="02040503050406030204" pitchFamily="18" charset="0"/>
                                    <a:ea typeface="Roboto" panose="02000000000000000000" pitchFamily="2" charset="0"/>
                                  </a:rPr>
                                  <m:t>𝒒</m:t>
                                </m:r>
                              </m:oMath>
                            </m:oMathPara>
                          </a14:m>
                          <a:endParaRPr lang="es-CO" sz="1800" b="1"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1800" b="1" i="1" smtClean="0">
                                    <a:latin typeface="Cambria Math" panose="02040503050406030204" pitchFamily="18" charset="0"/>
                                    <a:ea typeface="Roboto" panose="02000000000000000000" pitchFamily="2" charset="0"/>
                                  </a:rPr>
                                  <m:t>𝒑</m:t>
                                </m:r>
                                <m:r>
                                  <a:rPr lang="es-MX" sz="1800" b="1" i="1" smtClean="0">
                                    <a:latin typeface="Cambria Math" panose="02040503050406030204" pitchFamily="18" charset="0"/>
                                    <a:ea typeface="Cambria Math" panose="02040503050406030204" pitchFamily="18" charset="0"/>
                                  </a:rPr>
                                  <m:t>→</m:t>
                                </m:r>
                                <m:r>
                                  <a:rPr lang="es-MX" sz="1800" b="1" i="1" smtClean="0">
                                    <a:latin typeface="Cambria Math" panose="02040503050406030204" pitchFamily="18" charset="0"/>
                                    <a:ea typeface="Cambria Math" panose="02040503050406030204" pitchFamily="18" charset="0"/>
                                  </a:rPr>
                                  <m:t>𝒒</m:t>
                                </m:r>
                              </m:oMath>
                            </m:oMathPara>
                          </a14:m>
                          <a:endParaRPr lang="es-CO" sz="1800" b="1"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13670299"/>
                      </a:ext>
                    </a:extLst>
                  </a:tr>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ea typeface="Roboto" panose="02000000000000000000" pitchFamily="2" charset="0"/>
                                  </a:rPr>
                                  <m:t>𝐹</m:t>
                                </m:r>
                              </m:oMath>
                            </m:oMathPara>
                          </a14:m>
                          <a:endParaRPr lang="es-CO" sz="18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ea typeface="Roboto" panose="02000000000000000000" pitchFamily="2" charset="0"/>
                                  </a:rPr>
                                  <m:t>𝐹</m:t>
                                </m:r>
                              </m:oMath>
                            </m:oMathPara>
                          </a14:m>
                          <a:endParaRPr lang="es-CO" sz="18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ea typeface="Roboto" panose="02000000000000000000" pitchFamily="2" charset="0"/>
                                  </a:rPr>
                                  <m:t>𝑉</m:t>
                                </m:r>
                              </m:oMath>
                            </m:oMathPara>
                          </a14:m>
                          <a:endParaRPr lang="es-CO" sz="18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805549228"/>
                      </a:ext>
                    </a:extLst>
                  </a:tr>
                  <a:tr h="286174">
                    <a:tc>
                      <a:txBody>
                        <a:bodyPr/>
                        <a:lstStyle/>
                        <a:p>
                          <a:pP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ea typeface="Roboto" panose="02000000000000000000" pitchFamily="2" charset="0"/>
                                  </a:rPr>
                                  <m:t>𝐹</m:t>
                                </m:r>
                              </m:oMath>
                            </m:oMathPara>
                          </a14:m>
                          <a:endParaRPr lang="es-CO" sz="1800"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ea typeface="Roboto" panose="02000000000000000000" pitchFamily="2" charset="0"/>
                                  </a:rPr>
                                  <m:t>𝑉</m:t>
                                </m:r>
                              </m:oMath>
                            </m:oMathPara>
                          </a14:m>
                          <a:endParaRPr lang="es-CO" sz="18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ea typeface="Cambria Math" panose="02040503050406030204" pitchFamily="18" charset="0"/>
                                  </a:rPr>
                                  <m:t>𝑉</m:t>
                                </m:r>
                              </m:oMath>
                            </m:oMathPara>
                          </a14:m>
                          <a:endParaRPr lang="es-CO" sz="18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353127006"/>
                      </a:ext>
                    </a:extLst>
                  </a:tr>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1800" b="0" i="1" smtClean="0">
                                    <a:solidFill>
                                      <a:srgbClr val="FF0000"/>
                                    </a:solidFill>
                                    <a:latin typeface="Cambria Math" panose="02040503050406030204" pitchFamily="18" charset="0"/>
                                    <a:ea typeface="Roboto" panose="02000000000000000000" pitchFamily="2" charset="0"/>
                                  </a:rPr>
                                  <m:t>𝑉</m:t>
                                </m:r>
                              </m:oMath>
                            </m:oMathPara>
                          </a14:m>
                          <a:endParaRPr lang="es-CO" sz="1800" dirty="0">
                            <a:solidFill>
                              <a:srgbClr val="FF0000"/>
                            </a:solidFill>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1800" b="0" i="1" smtClean="0">
                                    <a:solidFill>
                                      <a:srgbClr val="FF0000"/>
                                    </a:solidFill>
                                    <a:latin typeface="Cambria Math" panose="02040503050406030204" pitchFamily="18" charset="0"/>
                                    <a:ea typeface="Roboto" panose="02000000000000000000" pitchFamily="2" charset="0"/>
                                  </a:rPr>
                                  <m:t>𝐹</m:t>
                                </m:r>
                              </m:oMath>
                            </m:oMathPara>
                          </a14:m>
                          <a:endParaRPr lang="es-CO" sz="1800" dirty="0">
                            <a:solidFill>
                              <a:srgbClr val="FF0000"/>
                            </a:solidFill>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1800" b="0" i="1" smtClean="0">
                                    <a:solidFill>
                                      <a:srgbClr val="FF0000"/>
                                    </a:solidFill>
                                    <a:latin typeface="Cambria Math" panose="02040503050406030204" pitchFamily="18" charset="0"/>
                                    <a:ea typeface="Roboto" panose="02000000000000000000" pitchFamily="2" charset="0"/>
                                  </a:rPr>
                                  <m:t>𝐹</m:t>
                                </m:r>
                              </m:oMath>
                            </m:oMathPara>
                          </a14:m>
                          <a:endParaRPr lang="es-CO" sz="1800" dirty="0">
                            <a:solidFill>
                              <a:srgbClr val="FF0000"/>
                            </a:solidFill>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4184868107"/>
                      </a:ext>
                    </a:extLst>
                  </a:tr>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ea typeface="Roboto" panose="02000000000000000000" pitchFamily="2" charset="0"/>
                                  </a:rPr>
                                  <m:t>𝑉</m:t>
                                </m:r>
                              </m:oMath>
                            </m:oMathPara>
                          </a14:m>
                          <a:endParaRPr lang="es-CO" sz="18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ea typeface="Roboto" panose="02000000000000000000" pitchFamily="2" charset="0"/>
                                  </a:rPr>
                                  <m:t>𝑉</m:t>
                                </m:r>
                              </m:oMath>
                            </m:oMathPara>
                          </a14:m>
                          <a:endParaRPr lang="es-CO" sz="18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ea typeface="Roboto" panose="02000000000000000000" pitchFamily="2" charset="0"/>
                                  </a:rPr>
                                  <m:t>𝑉</m:t>
                                </m:r>
                              </m:oMath>
                            </m:oMathPara>
                          </a14:m>
                          <a:endParaRPr lang="es-CO" sz="18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889136403"/>
                      </a:ext>
                    </a:extLst>
                  </a:tr>
                </a:tbl>
              </a:graphicData>
            </a:graphic>
          </p:graphicFrame>
        </mc:Choice>
        <mc:Fallback xmlns="">
          <p:graphicFrame>
            <p:nvGraphicFramePr>
              <p:cNvPr id="11" name="Tabla 4">
                <a:extLst>
                  <a:ext uri="{FF2B5EF4-FFF2-40B4-BE49-F238E27FC236}">
                    <a16:creationId xmlns:a16="http://schemas.microsoft.com/office/drawing/2014/main" id="{D9551B09-C3E0-4329-8D10-5F8993923D8A}"/>
                  </a:ext>
                </a:extLst>
              </p:cNvPr>
              <p:cNvGraphicFramePr>
                <a:graphicFrameLocks noGrp="1"/>
              </p:cNvGraphicFramePr>
              <p:nvPr>
                <p:extLst>
                  <p:ext uri="{D42A27DB-BD31-4B8C-83A1-F6EECF244321}">
                    <p14:modId xmlns:p14="http://schemas.microsoft.com/office/powerpoint/2010/main" val="3878060953"/>
                  </p:ext>
                </p:extLst>
              </p:nvPr>
            </p:nvGraphicFramePr>
            <p:xfrm>
              <a:off x="9520875" y="4143837"/>
              <a:ext cx="2174598" cy="1828800"/>
            </p:xfrm>
            <a:graphic>
              <a:graphicData uri="http://schemas.openxmlformats.org/drawingml/2006/table">
                <a:tbl>
                  <a:tblPr firstRow="1" bandRow="1">
                    <a:tableStyleId>{AD6A3598-7CB8-4345-8D95-17CE05F158A0}</a:tableStyleId>
                  </a:tblPr>
                  <a:tblGrid>
                    <a:gridCol w="626625">
                      <a:extLst>
                        <a:ext uri="{9D8B030D-6E8A-4147-A177-3AD203B41FA5}">
                          <a16:colId xmlns:a16="http://schemas.microsoft.com/office/drawing/2014/main" val="776375974"/>
                        </a:ext>
                      </a:extLst>
                    </a:gridCol>
                    <a:gridCol w="693175">
                      <a:extLst>
                        <a:ext uri="{9D8B030D-6E8A-4147-A177-3AD203B41FA5}">
                          <a16:colId xmlns:a16="http://schemas.microsoft.com/office/drawing/2014/main" val="384604534"/>
                        </a:ext>
                      </a:extLst>
                    </a:gridCol>
                    <a:gridCol w="854798">
                      <a:extLst>
                        <a:ext uri="{9D8B030D-6E8A-4147-A177-3AD203B41FA5}">
                          <a16:colId xmlns:a16="http://schemas.microsoft.com/office/drawing/2014/main" val="79869298"/>
                        </a:ext>
                      </a:extLst>
                    </a:gridCol>
                  </a:tblGrid>
                  <a:tr h="365760">
                    <a:tc>
                      <a:txBody>
                        <a:bodyPr/>
                        <a:lstStyle/>
                        <a:p>
                          <a:endParaRPr lang="es-CO"/>
                        </a:p>
                      </a:txBody>
                      <a:tcPr>
                        <a:blipFill>
                          <a:blip r:embed="rId5"/>
                          <a:stretch>
                            <a:fillRect t="-1667" r="-249515" b="-405000"/>
                          </a:stretch>
                        </a:blipFill>
                      </a:tcPr>
                    </a:tc>
                    <a:tc>
                      <a:txBody>
                        <a:bodyPr/>
                        <a:lstStyle/>
                        <a:p>
                          <a:endParaRPr lang="es-CO"/>
                        </a:p>
                      </a:txBody>
                      <a:tcPr>
                        <a:blipFill>
                          <a:blip r:embed="rId5"/>
                          <a:stretch>
                            <a:fillRect l="-90351" t="-1667" r="-125439" b="-405000"/>
                          </a:stretch>
                        </a:blipFill>
                      </a:tcPr>
                    </a:tc>
                    <a:tc>
                      <a:txBody>
                        <a:bodyPr/>
                        <a:lstStyle/>
                        <a:p>
                          <a:endParaRPr lang="es-CO"/>
                        </a:p>
                      </a:txBody>
                      <a:tcPr>
                        <a:blipFill>
                          <a:blip r:embed="rId5"/>
                          <a:stretch>
                            <a:fillRect l="-153901" t="-1667" r="-1418" b="-405000"/>
                          </a:stretch>
                        </a:blipFill>
                      </a:tcPr>
                    </a:tc>
                    <a:extLst>
                      <a:ext uri="{0D108BD9-81ED-4DB2-BD59-A6C34878D82A}">
                        <a16:rowId xmlns:a16="http://schemas.microsoft.com/office/drawing/2014/main" val="113670299"/>
                      </a:ext>
                    </a:extLst>
                  </a:tr>
                  <a:tr h="365760">
                    <a:tc>
                      <a:txBody>
                        <a:bodyPr/>
                        <a:lstStyle/>
                        <a:p>
                          <a:endParaRPr lang="es-CO"/>
                        </a:p>
                      </a:txBody>
                      <a:tcPr>
                        <a:blipFill>
                          <a:blip r:embed="rId5"/>
                          <a:stretch>
                            <a:fillRect t="-101667" r="-249515" b="-305000"/>
                          </a:stretch>
                        </a:blipFill>
                      </a:tcPr>
                    </a:tc>
                    <a:tc>
                      <a:txBody>
                        <a:bodyPr/>
                        <a:lstStyle/>
                        <a:p>
                          <a:endParaRPr lang="es-CO"/>
                        </a:p>
                      </a:txBody>
                      <a:tcPr>
                        <a:blipFill>
                          <a:blip r:embed="rId5"/>
                          <a:stretch>
                            <a:fillRect l="-90351" t="-101667" r="-125439" b="-305000"/>
                          </a:stretch>
                        </a:blipFill>
                      </a:tcPr>
                    </a:tc>
                    <a:tc>
                      <a:txBody>
                        <a:bodyPr/>
                        <a:lstStyle/>
                        <a:p>
                          <a:endParaRPr lang="es-CO"/>
                        </a:p>
                      </a:txBody>
                      <a:tcPr>
                        <a:blipFill>
                          <a:blip r:embed="rId5"/>
                          <a:stretch>
                            <a:fillRect l="-153901" t="-101667" r="-1418" b="-305000"/>
                          </a:stretch>
                        </a:blipFill>
                      </a:tcPr>
                    </a:tc>
                    <a:extLst>
                      <a:ext uri="{0D108BD9-81ED-4DB2-BD59-A6C34878D82A}">
                        <a16:rowId xmlns:a16="http://schemas.microsoft.com/office/drawing/2014/main" val="1805549228"/>
                      </a:ext>
                    </a:extLst>
                  </a:tr>
                  <a:tr h="365760">
                    <a:tc>
                      <a:txBody>
                        <a:bodyPr/>
                        <a:lstStyle/>
                        <a:p>
                          <a:endParaRPr lang="es-CO"/>
                        </a:p>
                      </a:txBody>
                      <a:tcPr>
                        <a:blipFill>
                          <a:blip r:embed="rId5"/>
                          <a:stretch>
                            <a:fillRect t="-198361" r="-249515" b="-200000"/>
                          </a:stretch>
                        </a:blipFill>
                      </a:tcPr>
                    </a:tc>
                    <a:tc>
                      <a:txBody>
                        <a:bodyPr/>
                        <a:lstStyle/>
                        <a:p>
                          <a:endParaRPr lang="es-CO"/>
                        </a:p>
                      </a:txBody>
                      <a:tcPr>
                        <a:blipFill>
                          <a:blip r:embed="rId5"/>
                          <a:stretch>
                            <a:fillRect l="-90351" t="-198361" r="-125439" b="-200000"/>
                          </a:stretch>
                        </a:blipFill>
                      </a:tcPr>
                    </a:tc>
                    <a:tc>
                      <a:txBody>
                        <a:bodyPr/>
                        <a:lstStyle/>
                        <a:p>
                          <a:endParaRPr lang="es-CO"/>
                        </a:p>
                      </a:txBody>
                      <a:tcPr>
                        <a:blipFill>
                          <a:blip r:embed="rId5"/>
                          <a:stretch>
                            <a:fillRect l="-153901" t="-198361" r="-1418" b="-200000"/>
                          </a:stretch>
                        </a:blipFill>
                      </a:tcPr>
                    </a:tc>
                    <a:extLst>
                      <a:ext uri="{0D108BD9-81ED-4DB2-BD59-A6C34878D82A}">
                        <a16:rowId xmlns:a16="http://schemas.microsoft.com/office/drawing/2014/main" val="2353127006"/>
                      </a:ext>
                    </a:extLst>
                  </a:tr>
                  <a:tr h="365760">
                    <a:tc>
                      <a:txBody>
                        <a:bodyPr/>
                        <a:lstStyle/>
                        <a:p>
                          <a:endParaRPr lang="es-CO"/>
                        </a:p>
                      </a:txBody>
                      <a:tcPr>
                        <a:blipFill>
                          <a:blip r:embed="rId5"/>
                          <a:stretch>
                            <a:fillRect t="-303333" r="-249515" b="-103333"/>
                          </a:stretch>
                        </a:blipFill>
                      </a:tcPr>
                    </a:tc>
                    <a:tc>
                      <a:txBody>
                        <a:bodyPr/>
                        <a:lstStyle/>
                        <a:p>
                          <a:endParaRPr lang="es-CO"/>
                        </a:p>
                      </a:txBody>
                      <a:tcPr>
                        <a:blipFill>
                          <a:blip r:embed="rId5"/>
                          <a:stretch>
                            <a:fillRect l="-90351" t="-303333" r="-125439" b="-103333"/>
                          </a:stretch>
                        </a:blipFill>
                      </a:tcPr>
                    </a:tc>
                    <a:tc>
                      <a:txBody>
                        <a:bodyPr/>
                        <a:lstStyle/>
                        <a:p>
                          <a:endParaRPr lang="es-CO"/>
                        </a:p>
                      </a:txBody>
                      <a:tcPr>
                        <a:blipFill>
                          <a:blip r:embed="rId5"/>
                          <a:stretch>
                            <a:fillRect l="-153901" t="-303333" r="-1418" b="-103333"/>
                          </a:stretch>
                        </a:blipFill>
                      </a:tcPr>
                    </a:tc>
                    <a:extLst>
                      <a:ext uri="{0D108BD9-81ED-4DB2-BD59-A6C34878D82A}">
                        <a16:rowId xmlns:a16="http://schemas.microsoft.com/office/drawing/2014/main" val="4184868107"/>
                      </a:ext>
                    </a:extLst>
                  </a:tr>
                  <a:tr h="365760">
                    <a:tc>
                      <a:txBody>
                        <a:bodyPr/>
                        <a:lstStyle/>
                        <a:p>
                          <a:endParaRPr lang="es-CO"/>
                        </a:p>
                      </a:txBody>
                      <a:tcPr>
                        <a:blipFill>
                          <a:blip r:embed="rId5"/>
                          <a:stretch>
                            <a:fillRect t="-403333" r="-249515" b="-3333"/>
                          </a:stretch>
                        </a:blipFill>
                      </a:tcPr>
                    </a:tc>
                    <a:tc>
                      <a:txBody>
                        <a:bodyPr/>
                        <a:lstStyle/>
                        <a:p>
                          <a:endParaRPr lang="es-CO"/>
                        </a:p>
                      </a:txBody>
                      <a:tcPr>
                        <a:blipFill>
                          <a:blip r:embed="rId5"/>
                          <a:stretch>
                            <a:fillRect l="-90351" t="-403333" r="-125439" b="-3333"/>
                          </a:stretch>
                        </a:blipFill>
                      </a:tcPr>
                    </a:tc>
                    <a:tc>
                      <a:txBody>
                        <a:bodyPr/>
                        <a:lstStyle/>
                        <a:p>
                          <a:endParaRPr lang="es-CO"/>
                        </a:p>
                      </a:txBody>
                      <a:tcPr>
                        <a:blipFill>
                          <a:blip r:embed="rId5"/>
                          <a:stretch>
                            <a:fillRect l="-153901" t="-403333" r="-1418" b="-3333"/>
                          </a:stretch>
                        </a:blipFill>
                      </a:tcPr>
                    </a:tc>
                    <a:extLst>
                      <a:ext uri="{0D108BD9-81ED-4DB2-BD59-A6C34878D82A}">
                        <a16:rowId xmlns:a16="http://schemas.microsoft.com/office/drawing/2014/main" val="889136403"/>
                      </a:ext>
                    </a:extLst>
                  </a:tr>
                </a:tbl>
              </a:graphicData>
            </a:graphic>
          </p:graphicFrame>
        </mc:Fallback>
      </mc:AlternateContent>
      <p:grpSp>
        <p:nvGrpSpPr>
          <p:cNvPr id="3" name="Grupo 2">
            <a:extLst>
              <a:ext uri="{FF2B5EF4-FFF2-40B4-BE49-F238E27FC236}">
                <a16:creationId xmlns:a16="http://schemas.microsoft.com/office/drawing/2014/main" id="{5C0554D4-8AFA-4DB2-8D20-3C71EE9696D8}"/>
              </a:ext>
            </a:extLst>
          </p:cNvPr>
          <p:cNvGrpSpPr/>
          <p:nvPr/>
        </p:nvGrpSpPr>
        <p:grpSpPr>
          <a:xfrm>
            <a:off x="2617839" y="2676242"/>
            <a:ext cx="7376444" cy="930349"/>
            <a:chOff x="3046771" y="2690636"/>
            <a:chExt cx="7376444" cy="930349"/>
          </a:xfrm>
        </p:grpSpPr>
        <p:sp>
          <p:nvSpPr>
            <p:cNvPr id="8" name="CuadroTexto 7">
              <a:extLst>
                <a:ext uri="{FF2B5EF4-FFF2-40B4-BE49-F238E27FC236}">
                  <a16:creationId xmlns:a16="http://schemas.microsoft.com/office/drawing/2014/main" id="{B8A7FD58-D871-45C2-9E6B-2F1CF2132BCC}"/>
                </a:ext>
              </a:extLst>
            </p:cNvPr>
            <p:cNvSpPr txBox="1"/>
            <p:nvPr/>
          </p:nvSpPr>
          <p:spPr>
            <a:xfrm>
              <a:off x="3046771" y="2690636"/>
              <a:ext cx="7376444" cy="430887"/>
            </a:xfrm>
            <a:prstGeom prst="rect">
              <a:avLst/>
            </a:prstGeom>
            <a:noFill/>
          </p:spPr>
          <p:txBody>
            <a:bodyPr wrap="square" rtlCol="0">
              <a:spAutoFit/>
            </a:bodyPr>
            <a:lstStyle/>
            <a:p>
              <a:pPr algn="ctr"/>
              <a:r>
                <a:rPr lang="es-MX" sz="2200" b="1" dirty="0">
                  <a:solidFill>
                    <a:srgbClr val="FF0000"/>
                  </a:solidFill>
                  <a:latin typeface="Roboto" panose="02000000000000000000" pitchFamily="2" charset="0"/>
                  <a:ea typeface="Roboto" panose="02000000000000000000" pitchFamily="2" charset="0"/>
                </a:rPr>
                <a:t>Si</a:t>
              </a:r>
              <a:r>
                <a:rPr lang="es-MX" sz="2200" dirty="0">
                  <a:latin typeface="Roboto" panose="02000000000000000000" pitchFamily="2" charset="0"/>
                  <a:ea typeface="Roboto" panose="02000000000000000000" pitchFamily="2" charset="0"/>
                </a:rPr>
                <a:t> soy elegido</a:t>
              </a:r>
              <a:r>
                <a:rPr lang="es-MX" sz="2200" b="1" dirty="0">
                  <a:solidFill>
                    <a:srgbClr val="FF0000"/>
                  </a:solidFill>
                  <a:latin typeface="Roboto" panose="02000000000000000000" pitchFamily="2" charset="0"/>
                  <a:ea typeface="Roboto" panose="02000000000000000000" pitchFamily="2" charset="0"/>
                </a:rPr>
                <a:t>,</a:t>
              </a:r>
              <a:r>
                <a:rPr lang="es-MX" sz="2200" dirty="0">
                  <a:latin typeface="Roboto" panose="02000000000000000000" pitchFamily="2" charset="0"/>
                  <a:ea typeface="Roboto" panose="02000000000000000000" pitchFamily="2" charset="0"/>
                </a:rPr>
                <a:t> bajaré los impuestos.</a:t>
              </a:r>
            </a:p>
          </p:txBody>
        </p:sp>
        <p:sp>
          <p:nvSpPr>
            <p:cNvPr id="12" name="Abrir llave 11">
              <a:extLst>
                <a:ext uri="{FF2B5EF4-FFF2-40B4-BE49-F238E27FC236}">
                  <a16:creationId xmlns:a16="http://schemas.microsoft.com/office/drawing/2014/main" id="{94DFB348-C7FF-4CE6-B166-9EB618FBAF51}"/>
                </a:ext>
              </a:extLst>
            </p:cNvPr>
            <p:cNvSpPr/>
            <p:nvPr/>
          </p:nvSpPr>
          <p:spPr>
            <a:xfrm rot="16200000">
              <a:off x="5209645" y="2208120"/>
              <a:ext cx="189721" cy="1789470"/>
            </a:xfrm>
            <a:prstGeom prst="leftBrace">
              <a:avLst>
                <a:gd name="adj1" fmla="val 35606"/>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13" name="Abrir llave 12">
              <a:extLst>
                <a:ext uri="{FF2B5EF4-FFF2-40B4-BE49-F238E27FC236}">
                  <a16:creationId xmlns:a16="http://schemas.microsoft.com/office/drawing/2014/main" id="{8C69415B-F91E-4386-85D0-4B816DCF1541}"/>
                </a:ext>
              </a:extLst>
            </p:cNvPr>
            <p:cNvSpPr/>
            <p:nvPr/>
          </p:nvSpPr>
          <p:spPr>
            <a:xfrm rot="16200000">
              <a:off x="7506332" y="1751777"/>
              <a:ext cx="244820" cy="2647057"/>
            </a:xfrm>
            <a:prstGeom prst="leftBrace">
              <a:avLst>
                <a:gd name="adj1" fmla="val 35606"/>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966D8602-842D-4704-8F5B-2E281F7D3E05}"/>
                    </a:ext>
                  </a:extLst>
                </p:cNvPr>
                <p:cNvSpPr txBox="1"/>
                <p:nvPr/>
              </p:nvSpPr>
              <p:spPr>
                <a:xfrm>
                  <a:off x="4965238" y="3313208"/>
                  <a:ext cx="123540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000" b="1" i="1" smtClean="0">
                            <a:solidFill>
                              <a:schemeClr val="accent5"/>
                            </a:solidFill>
                            <a:latin typeface="Cambria Math" panose="02040503050406030204" pitchFamily="18" charset="0"/>
                          </a:rPr>
                          <m:t>𝒑</m:t>
                        </m:r>
                        <m:r>
                          <a:rPr lang="es-MX" sz="2000" b="1" i="1" smtClean="0">
                            <a:solidFill>
                              <a:schemeClr val="accent5"/>
                            </a:solidFill>
                            <a:latin typeface="Cambria Math" panose="02040503050406030204" pitchFamily="18" charset="0"/>
                          </a:rPr>
                          <m:t>:</m:t>
                        </m:r>
                        <m:r>
                          <m:rPr>
                            <m:sty m:val="p"/>
                          </m:rPr>
                          <a:rPr lang="es-MX" sz="2000" b="0" i="0" smtClean="0">
                            <a:solidFill>
                              <a:schemeClr val="accent5"/>
                            </a:solidFill>
                            <a:latin typeface="Cambria Math" panose="02040503050406030204" pitchFamily="18" charset="0"/>
                          </a:rPr>
                          <m:t>Premisa</m:t>
                        </m:r>
                      </m:oMath>
                    </m:oMathPara>
                  </a14:m>
                  <a:endParaRPr lang="es-CO" dirty="0">
                    <a:solidFill>
                      <a:schemeClr val="accent5"/>
                    </a:solidFill>
                  </a:endParaRPr>
                </a:p>
              </p:txBody>
            </p:sp>
          </mc:Choice>
          <mc:Fallback xmlns="">
            <p:sp>
              <p:nvSpPr>
                <p:cNvPr id="14" name="CuadroTexto 13">
                  <a:extLst>
                    <a:ext uri="{FF2B5EF4-FFF2-40B4-BE49-F238E27FC236}">
                      <a16:creationId xmlns:a16="http://schemas.microsoft.com/office/drawing/2014/main" id="{966D8602-842D-4704-8F5B-2E281F7D3E05}"/>
                    </a:ext>
                  </a:extLst>
                </p:cNvPr>
                <p:cNvSpPr txBox="1">
                  <a:spLocks noRot="1" noChangeAspect="1" noMove="1" noResize="1" noEditPoints="1" noAdjustHandles="1" noChangeArrowheads="1" noChangeShapeType="1" noTextEdit="1"/>
                </p:cNvSpPr>
                <p:nvPr/>
              </p:nvSpPr>
              <p:spPr>
                <a:xfrm>
                  <a:off x="4965238" y="3313208"/>
                  <a:ext cx="1235403" cy="307777"/>
                </a:xfrm>
                <a:prstGeom prst="rect">
                  <a:avLst/>
                </a:prstGeom>
                <a:blipFill>
                  <a:blip r:embed="rId6"/>
                  <a:stretch>
                    <a:fillRect l="-3941" r="-4433" b="-29412"/>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B30D57FE-0BD8-45DE-9DA2-C4951861F23B}"/>
                    </a:ext>
                  </a:extLst>
                </p:cNvPr>
                <p:cNvSpPr txBox="1"/>
                <p:nvPr/>
              </p:nvSpPr>
              <p:spPr>
                <a:xfrm>
                  <a:off x="6881214" y="3313208"/>
                  <a:ext cx="154317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000" b="1" i="1" smtClean="0">
                            <a:solidFill>
                              <a:schemeClr val="accent5"/>
                            </a:solidFill>
                            <a:latin typeface="Cambria Math" panose="02040503050406030204" pitchFamily="18" charset="0"/>
                          </a:rPr>
                          <m:t>𝒒</m:t>
                        </m:r>
                        <m:r>
                          <a:rPr lang="es-MX" sz="2000" b="1" i="1" smtClean="0">
                            <a:solidFill>
                              <a:schemeClr val="accent5"/>
                            </a:solidFill>
                            <a:latin typeface="Cambria Math" panose="02040503050406030204" pitchFamily="18" charset="0"/>
                          </a:rPr>
                          <m:t>:</m:t>
                        </m:r>
                        <m:r>
                          <m:rPr>
                            <m:sty m:val="p"/>
                          </m:rPr>
                          <a:rPr lang="es-MX" sz="2000" b="0" i="0" smtClean="0">
                            <a:solidFill>
                              <a:schemeClr val="accent5"/>
                            </a:solidFill>
                            <a:latin typeface="Cambria Math" panose="02040503050406030204" pitchFamily="18" charset="0"/>
                          </a:rPr>
                          <m:t>Conclusi</m:t>
                        </m:r>
                        <m:r>
                          <a:rPr lang="es-MX" sz="2000" b="0" i="0" smtClean="0">
                            <a:solidFill>
                              <a:schemeClr val="accent5"/>
                            </a:solidFill>
                            <a:latin typeface="Cambria Math" panose="02040503050406030204" pitchFamily="18" charset="0"/>
                          </a:rPr>
                          <m:t>ó</m:t>
                        </m:r>
                        <m:r>
                          <m:rPr>
                            <m:sty m:val="p"/>
                          </m:rPr>
                          <a:rPr lang="es-MX" sz="2000" b="0" i="0" smtClean="0">
                            <a:solidFill>
                              <a:schemeClr val="accent5"/>
                            </a:solidFill>
                            <a:latin typeface="Cambria Math" panose="02040503050406030204" pitchFamily="18" charset="0"/>
                          </a:rPr>
                          <m:t>n</m:t>
                        </m:r>
                      </m:oMath>
                    </m:oMathPara>
                  </a14:m>
                  <a:endParaRPr lang="es-CO" dirty="0">
                    <a:solidFill>
                      <a:schemeClr val="accent5"/>
                    </a:solidFill>
                  </a:endParaRPr>
                </a:p>
              </p:txBody>
            </p:sp>
          </mc:Choice>
          <mc:Fallback xmlns="">
            <p:sp>
              <p:nvSpPr>
                <p:cNvPr id="15" name="CuadroTexto 14">
                  <a:extLst>
                    <a:ext uri="{FF2B5EF4-FFF2-40B4-BE49-F238E27FC236}">
                      <a16:creationId xmlns:a16="http://schemas.microsoft.com/office/drawing/2014/main" id="{B30D57FE-0BD8-45DE-9DA2-C4951861F23B}"/>
                    </a:ext>
                  </a:extLst>
                </p:cNvPr>
                <p:cNvSpPr txBox="1">
                  <a:spLocks noRot="1" noChangeAspect="1" noMove="1" noResize="1" noEditPoints="1" noAdjustHandles="1" noChangeArrowheads="1" noChangeShapeType="1" noTextEdit="1"/>
                </p:cNvSpPr>
                <p:nvPr/>
              </p:nvSpPr>
              <p:spPr>
                <a:xfrm>
                  <a:off x="6881214" y="3313208"/>
                  <a:ext cx="1543179" cy="307777"/>
                </a:xfrm>
                <a:prstGeom prst="rect">
                  <a:avLst/>
                </a:prstGeom>
                <a:blipFill>
                  <a:blip r:embed="rId7"/>
                  <a:stretch>
                    <a:fillRect l="-3150" r="-3543" b="-29412"/>
                  </a:stretch>
                </a:blipFill>
              </p:spPr>
              <p:txBody>
                <a:bodyPr/>
                <a:lstStyle/>
                <a:p>
                  <a:r>
                    <a:rPr lang="es-CO">
                      <a:noFill/>
                    </a:rPr>
                    <a:t> </a:t>
                  </a:r>
                </a:p>
              </p:txBody>
            </p:sp>
          </mc:Fallback>
        </mc:AlternateContent>
      </p:grpSp>
    </p:spTree>
    <p:extLst>
      <p:ext uri="{BB962C8B-B14F-4D97-AF65-F5344CB8AC3E}">
        <p14:creationId xmlns:p14="http://schemas.microsoft.com/office/powerpoint/2010/main" val="3860610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1"/>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1E5C"/>
              </a:buClr>
              <a:buSzPts val="3200"/>
              <a:buFont typeface="Roboto Slab"/>
              <a:buNone/>
            </a:pPr>
            <a:r>
              <a:rPr lang="es-ES" dirty="0"/>
              <a:t>Conectores lógicos – Parte II</a:t>
            </a:r>
            <a:endParaRPr sz="3200" b="1" dirty="0">
              <a:solidFill>
                <a:srgbClr val="701E5C"/>
              </a:solidFill>
              <a:latin typeface="Roboto Slab"/>
              <a:ea typeface="Roboto Slab"/>
              <a:cs typeface="Roboto Slab"/>
              <a:sym typeface="Roboto Slab"/>
            </a:endParaRPr>
          </a:p>
        </p:txBody>
      </p:sp>
      <p:sp>
        <p:nvSpPr>
          <p:cNvPr id="19" name="CuadroTexto 18">
            <a:extLst>
              <a:ext uri="{FF2B5EF4-FFF2-40B4-BE49-F238E27FC236}">
                <a16:creationId xmlns:a16="http://schemas.microsoft.com/office/drawing/2014/main" id="{67C2BF52-F71C-427F-B673-CAE89836ED0C}"/>
              </a:ext>
            </a:extLst>
          </p:cNvPr>
          <p:cNvSpPr txBox="1"/>
          <p:nvPr/>
        </p:nvSpPr>
        <p:spPr>
          <a:xfrm>
            <a:off x="916650" y="877989"/>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Implicación – Diciéndolo de otro modo</a:t>
            </a:r>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04D515DF-2196-4700-B139-0F29F293DD59}"/>
                  </a:ext>
                </a:extLst>
              </p:cNvPr>
              <p:cNvSpPr txBox="1"/>
              <p:nvPr/>
            </p:nvSpPr>
            <p:spPr>
              <a:xfrm>
                <a:off x="916650" y="1430188"/>
                <a:ext cx="10778823" cy="769441"/>
              </a:xfrm>
              <a:prstGeom prst="rect">
                <a:avLst/>
              </a:prstGeom>
              <a:noFill/>
            </p:spPr>
            <p:txBody>
              <a:bodyPr wrap="square" rtlCol="0">
                <a:spAutoFit/>
              </a:bodyPr>
              <a:lstStyle/>
              <a:p>
                <a:r>
                  <a:rPr lang="es-MX" sz="2200" dirty="0">
                    <a:latin typeface="Roboto" panose="02000000000000000000" pitchFamily="2" charset="0"/>
                    <a:ea typeface="Roboto" panose="02000000000000000000" pitchFamily="2" charset="0"/>
                  </a:rPr>
                  <a:t>Existen muchas maneras de expresar </a:t>
                </a:r>
                <a14:m>
                  <m:oMath xmlns:m="http://schemas.openxmlformats.org/officeDocument/2006/math">
                    <m:r>
                      <a:rPr lang="es-MX" sz="2200" b="1" i="1" smtClean="0">
                        <a:latin typeface="Cambria Math" panose="02040503050406030204" pitchFamily="18" charset="0"/>
                        <a:ea typeface="Roboto" panose="02000000000000000000" pitchFamily="2" charset="0"/>
                      </a:rPr>
                      <m:t>𝒑</m:t>
                    </m:r>
                    <m:r>
                      <a:rPr lang="es-MX" sz="2200" b="1" i="1" smtClean="0">
                        <a:latin typeface="Cambria Math" panose="02040503050406030204" pitchFamily="18" charset="0"/>
                        <a:ea typeface="Cambria Math" panose="02040503050406030204" pitchFamily="18" charset="0"/>
                      </a:rPr>
                      <m:t>→</m:t>
                    </m:r>
                    <m:r>
                      <a:rPr lang="es-MX" sz="2200" b="1" i="1" smtClean="0">
                        <a:latin typeface="Cambria Math" panose="02040503050406030204" pitchFamily="18" charset="0"/>
                        <a:ea typeface="Cambria Math" panose="02040503050406030204" pitchFamily="18" charset="0"/>
                      </a:rPr>
                      <m:t>𝒒</m:t>
                    </m:r>
                  </m:oMath>
                </a14:m>
                <a:r>
                  <a:rPr lang="es-MX" sz="2200" dirty="0">
                    <a:latin typeface="Roboto" panose="02000000000000000000" pitchFamily="2" charset="0"/>
                    <a:ea typeface="Roboto" panose="02000000000000000000" pitchFamily="2" charset="0"/>
                  </a:rPr>
                  <a:t>. A continuación se listan algunas expresiones.</a:t>
                </a:r>
              </a:p>
            </p:txBody>
          </p:sp>
        </mc:Choice>
        <mc:Fallback xmlns="">
          <p:sp>
            <p:nvSpPr>
              <p:cNvPr id="20" name="CuadroTexto 19">
                <a:extLst>
                  <a:ext uri="{FF2B5EF4-FFF2-40B4-BE49-F238E27FC236}">
                    <a16:creationId xmlns:a16="http://schemas.microsoft.com/office/drawing/2014/main" id="{04D515DF-2196-4700-B139-0F29F293DD59}"/>
                  </a:ext>
                </a:extLst>
              </p:cNvPr>
              <p:cNvSpPr txBox="1">
                <a:spLocks noRot="1" noChangeAspect="1" noMove="1" noResize="1" noEditPoints="1" noAdjustHandles="1" noChangeArrowheads="1" noChangeShapeType="1" noTextEdit="1"/>
              </p:cNvSpPr>
              <p:nvPr/>
            </p:nvSpPr>
            <p:spPr>
              <a:xfrm>
                <a:off x="916650" y="1430188"/>
                <a:ext cx="10778823" cy="769441"/>
              </a:xfrm>
              <a:prstGeom prst="rect">
                <a:avLst/>
              </a:prstGeom>
              <a:blipFill>
                <a:blip r:embed="rId3"/>
                <a:stretch>
                  <a:fillRect l="-735" t="-4762" b="-15873"/>
                </a:stretch>
              </a:blipFill>
            </p:spPr>
            <p:txBody>
              <a:bodyPr/>
              <a:lstStyle/>
              <a:p>
                <a:r>
                  <a:rPr lang="es-CO">
                    <a:noFill/>
                  </a:rPr>
                  <a:t> </a:t>
                </a:r>
              </a:p>
            </p:txBody>
          </p:sp>
        </mc:Fallback>
      </mc:AlternateContent>
      <p:sp>
        <p:nvSpPr>
          <p:cNvPr id="16" name="CuadroTexto 15">
            <a:extLst>
              <a:ext uri="{FF2B5EF4-FFF2-40B4-BE49-F238E27FC236}">
                <a16:creationId xmlns:a16="http://schemas.microsoft.com/office/drawing/2014/main" id="{7F823987-776B-46C8-99AE-4E49E25F2302}"/>
              </a:ext>
            </a:extLst>
          </p:cNvPr>
          <p:cNvSpPr txBox="1"/>
          <p:nvPr/>
        </p:nvSpPr>
        <p:spPr>
          <a:xfrm>
            <a:off x="916650" y="2259385"/>
            <a:ext cx="6098458" cy="3785652"/>
          </a:xfrm>
          <a:prstGeom prst="rect">
            <a:avLst/>
          </a:prstGeom>
          <a:noFill/>
        </p:spPr>
        <p:txBody>
          <a:bodyPr wrap="square">
            <a:spAutoFit/>
          </a:bodyPr>
          <a:lstStyle/>
          <a:p>
            <a:pPr marL="285750" indent="-285750" algn="l">
              <a:buFont typeface="Arial" panose="020B0604020202020204" pitchFamily="34" charset="0"/>
              <a:buChar char="•"/>
            </a:pPr>
            <a:r>
              <a:rPr lang="es-CO" sz="2000" b="0" i="0" u="none" strike="noStrike" baseline="0" dirty="0">
                <a:solidFill>
                  <a:srgbClr val="FF0000"/>
                </a:solidFill>
                <a:latin typeface="Roboto" panose="02000000000000000000" pitchFamily="2" charset="0"/>
                <a:ea typeface="Roboto" panose="02000000000000000000" pitchFamily="2" charset="0"/>
              </a:rPr>
              <a:t>Si</a:t>
            </a:r>
            <a:r>
              <a:rPr lang="es-CO" sz="2000" b="0" i="0" u="none" strike="noStrike" baseline="0" dirty="0">
                <a:solidFill>
                  <a:srgbClr val="000000"/>
                </a:solidFill>
                <a:latin typeface="Roboto" panose="02000000000000000000" pitchFamily="2" charset="0"/>
                <a:ea typeface="Roboto" panose="02000000000000000000" pitchFamily="2" charset="0"/>
              </a:rPr>
              <a:t> </a:t>
            </a:r>
            <a:r>
              <a:rPr lang="es-CO" sz="2000" b="1" i="1" u="none" strike="noStrike" baseline="0" dirty="0">
                <a:solidFill>
                  <a:srgbClr val="000000"/>
                </a:solidFill>
                <a:latin typeface="Roboto" panose="02000000000000000000" pitchFamily="2" charset="0"/>
                <a:ea typeface="Roboto" panose="02000000000000000000" pitchFamily="2" charset="0"/>
              </a:rPr>
              <a:t>p</a:t>
            </a:r>
            <a:r>
              <a:rPr lang="es-CO" sz="2000" b="0" i="0" u="none" strike="noStrike" baseline="0" dirty="0">
                <a:solidFill>
                  <a:srgbClr val="000000"/>
                </a:solidFill>
                <a:latin typeface="Roboto" panose="02000000000000000000" pitchFamily="2" charset="0"/>
                <a:ea typeface="Roboto" panose="02000000000000000000" pitchFamily="2" charset="0"/>
              </a:rPr>
              <a:t> </a:t>
            </a:r>
            <a:r>
              <a:rPr lang="es-CO" sz="2000" b="0" i="0" u="none" strike="noStrike" baseline="0" dirty="0">
                <a:solidFill>
                  <a:srgbClr val="FF0000"/>
                </a:solidFill>
                <a:latin typeface="Roboto" panose="02000000000000000000" pitchFamily="2" charset="0"/>
                <a:ea typeface="Roboto" panose="02000000000000000000" pitchFamily="2" charset="0"/>
              </a:rPr>
              <a:t>entonces</a:t>
            </a:r>
            <a:r>
              <a:rPr lang="es-CO" sz="2000" b="0" i="0" u="none" strike="noStrike" baseline="0" dirty="0">
                <a:solidFill>
                  <a:srgbClr val="000000"/>
                </a:solidFill>
                <a:latin typeface="Roboto" panose="02000000000000000000" pitchFamily="2" charset="0"/>
                <a:ea typeface="Roboto" panose="02000000000000000000" pitchFamily="2" charset="0"/>
              </a:rPr>
              <a:t> </a:t>
            </a:r>
            <a:r>
              <a:rPr lang="es-CO" sz="2000" b="1" i="1" u="none" strike="noStrike" baseline="0" dirty="0">
                <a:solidFill>
                  <a:srgbClr val="000000"/>
                </a:solidFill>
                <a:latin typeface="Roboto" panose="02000000000000000000" pitchFamily="2" charset="0"/>
                <a:ea typeface="Roboto" panose="02000000000000000000" pitchFamily="2" charset="0"/>
              </a:rPr>
              <a:t>q</a:t>
            </a:r>
          </a:p>
          <a:p>
            <a:pPr marL="285750" indent="-285750" algn="l">
              <a:buFont typeface="Arial" panose="020B0604020202020204" pitchFamily="34" charset="0"/>
              <a:buChar char="•"/>
            </a:pPr>
            <a:r>
              <a:rPr lang="es-CO" sz="2000" b="0" i="0" u="none" strike="noStrike" baseline="0" dirty="0">
                <a:solidFill>
                  <a:srgbClr val="FF0000"/>
                </a:solidFill>
                <a:latin typeface="Roboto" panose="02000000000000000000" pitchFamily="2" charset="0"/>
                <a:ea typeface="Roboto" panose="02000000000000000000" pitchFamily="2" charset="0"/>
              </a:rPr>
              <a:t>Si</a:t>
            </a:r>
            <a:r>
              <a:rPr lang="es-CO" sz="2000" b="0" i="0" u="none" strike="noStrike" baseline="0" dirty="0">
                <a:solidFill>
                  <a:srgbClr val="000000"/>
                </a:solidFill>
                <a:latin typeface="Roboto" panose="02000000000000000000" pitchFamily="2" charset="0"/>
                <a:ea typeface="Roboto" panose="02000000000000000000" pitchFamily="2" charset="0"/>
              </a:rPr>
              <a:t> </a:t>
            </a:r>
            <a:r>
              <a:rPr lang="es-CO" sz="2000" b="1" i="1" u="none" strike="noStrike" baseline="0" dirty="0">
                <a:solidFill>
                  <a:srgbClr val="000000"/>
                </a:solidFill>
                <a:latin typeface="Roboto" panose="02000000000000000000" pitchFamily="2" charset="0"/>
                <a:ea typeface="Roboto" panose="02000000000000000000" pitchFamily="2" charset="0"/>
              </a:rPr>
              <a:t>p</a:t>
            </a:r>
            <a:r>
              <a:rPr lang="es-CO" sz="2000" b="0" i="0" u="none" strike="noStrike" baseline="0" dirty="0">
                <a:solidFill>
                  <a:srgbClr val="000000"/>
                </a:solidFill>
                <a:latin typeface="Roboto" panose="02000000000000000000" pitchFamily="2" charset="0"/>
                <a:ea typeface="Roboto" panose="02000000000000000000" pitchFamily="2" charset="0"/>
              </a:rPr>
              <a:t>, </a:t>
            </a:r>
            <a:r>
              <a:rPr lang="es-CO" sz="2000" b="1" i="1" u="none" strike="noStrike" baseline="0" dirty="0">
                <a:solidFill>
                  <a:srgbClr val="000000"/>
                </a:solidFill>
                <a:latin typeface="Roboto" panose="02000000000000000000" pitchFamily="2" charset="0"/>
                <a:ea typeface="Roboto" panose="02000000000000000000" pitchFamily="2" charset="0"/>
              </a:rPr>
              <a:t>q</a:t>
            </a:r>
          </a:p>
          <a:p>
            <a:pPr marL="285750" indent="-285750" algn="l">
              <a:buFont typeface="Arial" panose="020B0604020202020204" pitchFamily="34" charset="0"/>
              <a:buChar char="•"/>
            </a:pPr>
            <a:r>
              <a:rPr lang="es-CO" sz="2000" b="1" i="1" u="none" strike="noStrike" baseline="0" dirty="0">
                <a:solidFill>
                  <a:srgbClr val="000000"/>
                </a:solidFill>
                <a:latin typeface="Roboto" panose="02000000000000000000" pitchFamily="2" charset="0"/>
                <a:ea typeface="Roboto" panose="02000000000000000000" pitchFamily="2" charset="0"/>
              </a:rPr>
              <a:t>q</a:t>
            </a:r>
            <a:r>
              <a:rPr lang="es-CO" sz="2000" b="0" i="0" u="none" strike="noStrike" baseline="0" dirty="0">
                <a:solidFill>
                  <a:srgbClr val="000000"/>
                </a:solidFill>
                <a:latin typeface="Roboto" panose="02000000000000000000" pitchFamily="2" charset="0"/>
                <a:ea typeface="Roboto" panose="02000000000000000000" pitchFamily="2" charset="0"/>
              </a:rPr>
              <a:t> </a:t>
            </a:r>
            <a:r>
              <a:rPr lang="es-CO" sz="2000" b="0" i="0" u="none" strike="noStrike" baseline="0" dirty="0">
                <a:solidFill>
                  <a:srgbClr val="FF0000"/>
                </a:solidFill>
                <a:latin typeface="Roboto" panose="02000000000000000000" pitchFamily="2" charset="0"/>
                <a:ea typeface="Roboto" panose="02000000000000000000" pitchFamily="2" charset="0"/>
              </a:rPr>
              <a:t>si</a:t>
            </a:r>
            <a:r>
              <a:rPr lang="es-CO" sz="2000" b="0" i="0" u="none" strike="noStrike" baseline="0" dirty="0">
                <a:solidFill>
                  <a:srgbClr val="000000"/>
                </a:solidFill>
                <a:latin typeface="Roboto" panose="02000000000000000000" pitchFamily="2" charset="0"/>
                <a:ea typeface="Roboto" panose="02000000000000000000" pitchFamily="2" charset="0"/>
              </a:rPr>
              <a:t> </a:t>
            </a:r>
            <a:r>
              <a:rPr lang="es-CO" sz="2000" b="1" i="1" u="none" strike="noStrike" baseline="0" dirty="0">
                <a:solidFill>
                  <a:srgbClr val="000000"/>
                </a:solidFill>
                <a:latin typeface="Roboto" panose="02000000000000000000" pitchFamily="2" charset="0"/>
                <a:ea typeface="Roboto" panose="02000000000000000000" pitchFamily="2" charset="0"/>
              </a:rPr>
              <a:t>p</a:t>
            </a:r>
          </a:p>
          <a:p>
            <a:pPr marL="285750" indent="-285750" algn="l">
              <a:buFont typeface="Arial" panose="020B0604020202020204" pitchFamily="34" charset="0"/>
              <a:buChar char="•"/>
            </a:pPr>
            <a:r>
              <a:rPr lang="es-CO" sz="2000" b="1" i="1" u="none" strike="noStrike" baseline="0" dirty="0">
                <a:solidFill>
                  <a:srgbClr val="000000"/>
                </a:solidFill>
                <a:latin typeface="Roboto" panose="02000000000000000000" pitchFamily="2" charset="0"/>
                <a:ea typeface="Roboto" panose="02000000000000000000" pitchFamily="2" charset="0"/>
              </a:rPr>
              <a:t>p</a:t>
            </a:r>
            <a:r>
              <a:rPr lang="es-CO" sz="2000" b="0" i="0" u="none" strike="noStrike" baseline="0" dirty="0">
                <a:solidFill>
                  <a:srgbClr val="000000"/>
                </a:solidFill>
                <a:latin typeface="Roboto" panose="02000000000000000000" pitchFamily="2" charset="0"/>
                <a:ea typeface="Roboto" panose="02000000000000000000" pitchFamily="2" charset="0"/>
              </a:rPr>
              <a:t> </a:t>
            </a:r>
            <a:r>
              <a:rPr lang="es-CO" sz="2000" b="0" i="0" u="none" strike="noStrike" baseline="0" dirty="0">
                <a:solidFill>
                  <a:srgbClr val="FF0000"/>
                </a:solidFill>
                <a:latin typeface="Roboto" panose="02000000000000000000" pitchFamily="2" charset="0"/>
                <a:ea typeface="Roboto" panose="02000000000000000000" pitchFamily="2" charset="0"/>
              </a:rPr>
              <a:t>sólo si</a:t>
            </a:r>
            <a:r>
              <a:rPr lang="es-CO" sz="2000" b="0" i="0" u="none" strike="noStrike" baseline="0" dirty="0">
                <a:solidFill>
                  <a:srgbClr val="000000"/>
                </a:solidFill>
                <a:latin typeface="Roboto" panose="02000000000000000000" pitchFamily="2" charset="0"/>
                <a:ea typeface="Roboto" panose="02000000000000000000" pitchFamily="2" charset="0"/>
              </a:rPr>
              <a:t> </a:t>
            </a:r>
            <a:r>
              <a:rPr lang="es-CO" sz="2000" b="1" i="1" u="none" strike="noStrike" baseline="0" dirty="0">
                <a:solidFill>
                  <a:srgbClr val="000000"/>
                </a:solidFill>
                <a:latin typeface="Roboto" panose="02000000000000000000" pitchFamily="2" charset="0"/>
                <a:ea typeface="Roboto" panose="02000000000000000000" pitchFamily="2" charset="0"/>
              </a:rPr>
              <a:t>q</a:t>
            </a:r>
          </a:p>
          <a:p>
            <a:pPr marL="285750" indent="-285750" algn="l">
              <a:buFont typeface="Arial" panose="020B0604020202020204" pitchFamily="34" charset="0"/>
              <a:buChar char="•"/>
            </a:pPr>
            <a:r>
              <a:rPr lang="es-MX" sz="2000" b="0" i="0" u="none" strike="noStrike" baseline="0" dirty="0">
                <a:solidFill>
                  <a:srgbClr val="FF0000"/>
                </a:solidFill>
                <a:latin typeface="Roboto" panose="02000000000000000000" pitchFamily="2" charset="0"/>
                <a:ea typeface="Roboto" panose="02000000000000000000" pitchFamily="2" charset="0"/>
              </a:rPr>
              <a:t>Para</a:t>
            </a:r>
            <a:r>
              <a:rPr lang="es-MX" sz="2000" b="0" i="0" u="none" strike="noStrike" baseline="0" dirty="0">
                <a:solidFill>
                  <a:srgbClr val="000000"/>
                </a:solidFill>
                <a:latin typeface="Roboto" panose="02000000000000000000" pitchFamily="2" charset="0"/>
                <a:ea typeface="Roboto" panose="02000000000000000000" pitchFamily="2" charset="0"/>
              </a:rPr>
              <a:t> </a:t>
            </a:r>
            <a:r>
              <a:rPr lang="es-MX" sz="2000" b="1" i="1" u="none" strike="noStrike" baseline="0" dirty="0">
                <a:latin typeface="Roboto" panose="02000000000000000000" pitchFamily="2" charset="0"/>
                <a:ea typeface="Roboto" panose="02000000000000000000" pitchFamily="2" charset="0"/>
              </a:rPr>
              <a:t>p</a:t>
            </a:r>
            <a:r>
              <a:rPr lang="es-MX" sz="2000" b="0" i="0" u="none" strike="noStrike" baseline="0" dirty="0">
                <a:solidFill>
                  <a:srgbClr val="000000"/>
                </a:solidFill>
                <a:latin typeface="Roboto" panose="02000000000000000000" pitchFamily="2" charset="0"/>
                <a:ea typeface="Roboto" panose="02000000000000000000" pitchFamily="2" charset="0"/>
              </a:rPr>
              <a:t>, </a:t>
            </a:r>
            <a:r>
              <a:rPr lang="es-MX" sz="2000" b="0" i="0" u="none" strike="noStrike" baseline="0" dirty="0">
                <a:solidFill>
                  <a:srgbClr val="FF0000"/>
                </a:solidFill>
                <a:latin typeface="Roboto" panose="02000000000000000000" pitchFamily="2" charset="0"/>
                <a:ea typeface="Roboto" panose="02000000000000000000" pitchFamily="2" charset="0"/>
              </a:rPr>
              <a:t>es necesario</a:t>
            </a:r>
            <a:r>
              <a:rPr lang="es-MX" sz="2000" b="0" i="0" u="none" strike="noStrike" baseline="0" dirty="0">
                <a:solidFill>
                  <a:srgbClr val="000000"/>
                </a:solidFill>
                <a:latin typeface="Roboto" panose="02000000000000000000" pitchFamily="2" charset="0"/>
                <a:ea typeface="Roboto" panose="02000000000000000000" pitchFamily="2" charset="0"/>
              </a:rPr>
              <a:t> </a:t>
            </a:r>
            <a:r>
              <a:rPr lang="es-MX" sz="2000" b="1" i="1" u="none" strike="noStrike" baseline="0" dirty="0">
                <a:solidFill>
                  <a:srgbClr val="000000"/>
                </a:solidFill>
                <a:latin typeface="Roboto" panose="02000000000000000000" pitchFamily="2" charset="0"/>
                <a:ea typeface="Roboto" panose="02000000000000000000" pitchFamily="2" charset="0"/>
              </a:rPr>
              <a:t>q</a:t>
            </a:r>
          </a:p>
          <a:p>
            <a:pPr marL="285750" indent="-285750" algn="l">
              <a:buFont typeface="Arial" panose="020B0604020202020204" pitchFamily="34" charset="0"/>
              <a:buChar char="•"/>
            </a:pPr>
            <a:r>
              <a:rPr lang="es-MX" sz="2000" b="0" i="0" u="none" strike="noStrike" baseline="0" dirty="0">
                <a:solidFill>
                  <a:srgbClr val="FF0000"/>
                </a:solidFill>
                <a:latin typeface="Roboto" panose="02000000000000000000" pitchFamily="2" charset="0"/>
                <a:ea typeface="Roboto" panose="02000000000000000000" pitchFamily="2" charset="0"/>
              </a:rPr>
              <a:t>Es suficiente</a:t>
            </a:r>
            <a:r>
              <a:rPr lang="es-MX" sz="2000" b="0" i="0" u="none" strike="noStrike" baseline="0" dirty="0">
                <a:solidFill>
                  <a:srgbClr val="000000"/>
                </a:solidFill>
                <a:latin typeface="Roboto" panose="02000000000000000000" pitchFamily="2" charset="0"/>
                <a:ea typeface="Roboto" panose="02000000000000000000" pitchFamily="2" charset="0"/>
              </a:rPr>
              <a:t> </a:t>
            </a:r>
            <a:r>
              <a:rPr lang="es-MX" sz="2000" b="1" i="1" u="none" strike="noStrike" baseline="0" dirty="0">
                <a:solidFill>
                  <a:srgbClr val="000000"/>
                </a:solidFill>
                <a:latin typeface="Roboto" panose="02000000000000000000" pitchFamily="2" charset="0"/>
                <a:ea typeface="Roboto" panose="02000000000000000000" pitchFamily="2" charset="0"/>
              </a:rPr>
              <a:t>p</a:t>
            </a:r>
            <a:r>
              <a:rPr lang="es-MX" sz="2000" b="0" i="0" u="none" strike="noStrike" baseline="0" dirty="0">
                <a:solidFill>
                  <a:srgbClr val="000000"/>
                </a:solidFill>
                <a:latin typeface="Roboto" panose="02000000000000000000" pitchFamily="2" charset="0"/>
                <a:ea typeface="Roboto" panose="02000000000000000000" pitchFamily="2" charset="0"/>
              </a:rPr>
              <a:t> </a:t>
            </a:r>
            <a:r>
              <a:rPr lang="es-MX" sz="2000" b="0" i="0" u="none" strike="noStrike" baseline="0" dirty="0">
                <a:solidFill>
                  <a:srgbClr val="FF0000"/>
                </a:solidFill>
                <a:latin typeface="Roboto" panose="02000000000000000000" pitchFamily="2" charset="0"/>
                <a:ea typeface="Roboto" panose="02000000000000000000" pitchFamily="2" charset="0"/>
              </a:rPr>
              <a:t>para</a:t>
            </a:r>
            <a:r>
              <a:rPr lang="es-MX" sz="2000" b="0" i="0" u="none" strike="noStrike" baseline="0" dirty="0">
                <a:solidFill>
                  <a:srgbClr val="000000"/>
                </a:solidFill>
                <a:latin typeface="Roboto" panose="02000000000000000000" pitchFamily="2" charset="0"/>
                <a:ea typeface="Roboto" panose="02000000000000000000" pitchFamily="2" charset="0"/>
              </a:rPr>
              <a:t> </a:t>
            </a:r>
            <a:r>
              <a:rPr lang="es-MX" sz="2000" b="1" i="1" u="none" strike="noStrike" baseline="0" dirty="0">
                <a:solidFill>
                  <a:srgbClr val="000000"/>
                </a:solidFill>
                <a:latin typeface="Roboto" panose="02000000000000000000" pitchFamily="2" charset="0"/>
                <a:ea typeface="Roboto" panose="02000000000000000000" pitchFamily="2" charset="0"/>
              </a:rPr>
              <a:t>q</a:t>
            </a:r>
          </a:p>
          <a:p>
            <a:pPr marL="285750" indent="-285750" algn="l">
              <a:buFont typeface="Arial" panose="020B0604020202020204" pitchFamily="34" charset="0"/>
              <a:buChar char="•"/>
            </a:pPr>
            <a:r>
              <a:rPr lang="es-MX" sz="2000" b="1" i="1" u="none" strike="noStrike" baseline="0" dirty="0">
                <a:solidFill>
                  <a:srgbClr val="000000"/>
                </a:solidFill>
                <a:latin typeface="Roboto" panose="02000000000000000000" pitchFamily="2" charset="0"/>
                <a:ea typeface="Roboto" panose="02000000000000000000" pitchFamily="2" charset="0"/>
              </a:rPr>
              <a:t>q</a:t>
            </a:r>
            <a:r>
              <a:rPr lang="es-MX" sz="2000" b="0" i="0" u="none" strike="noStrike" baseline="0" dirty="0">
                <a:solidFill>
                  <a:srgbClr val="000000"/>
                </a:solidFill>
                <a:latin typeface="Roboto" panose="02000000000000000000" pitchFamily="2" charset="0"/>
                <a:ea typeface="Roboto" panose="02000000000000000000" pitchFamily="2" charset="0"/>
              </a:rPr>
              <a:t> </a:t>
            </a:r>
            <a:r>
              <a:rPr lang="es-MX" sz="2000" b="0" i="0" u="none" strike="noStrike" baseline="0" dirty="0">
                <a:solidFill>
                  <a:srgbClr val="FF0000"/>
                </a:solidFill>
                <a:latin typeface="Roboto" panose="02000000000000000000" pitchFamily="2" charset="0"/>
                <a:ea typeface="Roboto" panose="02000000000000000000" pitchFamily="2" charset="0"/>
              </a:rPr>
              <a:t>en caso de que</a:t>
            </a:r>
            <a:r>
              <a:rPr lang="es-MX" sz="2000" b="0" i="0" u="none" strike="noStrike" baseline="0" dirty="0">
                <a:solidFill>
                  <a:srgbClr val="000000"/>
                </a:solidFill>
                <a:latin typeface="Roboto" panose="02000000000000000000" pitchFamily="2" charset="0"/>
                <a:ea typeface="Roboto" panose="02000000000000000000" pitchFamily="2" charset="0"/>
              </a:rPr>
              <a:t> </a:t>
            </a:r>
            <a:r>
              <a:rPr lang="es-MX" sz="2000" b="1" i="1" u="none" strike="noStrike" baseline="0" dirty="0">
                <a:solidFill>
                  <a:srgbClr val="000000"/>
                </a:solidFill>
                <a:latin typeface="Roboto" panose="02000000000000000000" pitchFamily="2" charset="0"/>
                <a:ea typeface="Roboto" panose="02000000000000000000" pitchFamily="2" charset="0"/>
              </a:rPr>
              <a:t>p</a:t>
            </a:r>
          </a:p>
          <a:p>
            <a:pPr marL="285750" indent="-285750" algn="l">
              <a:buFont typeface="Arial" panose="020B0604020202020204" pitchFamily="34" charset="0"/>
              <a:buChar char="•"/>
            </a:pPr>
            <a:r>
              <a:rPr lang="es-CO" sz="2000" b="1" i="1" u="none" strike="noStrike" baseline="0" dirty="0">
                <a:solidFill>
                  <a:srgbClr val="000000"/>
                </a:solidFill>
                <a:latin typeface="Roboto" panose="02000000000000000000" pitchFamily="2" charset="0"/>
                <a:ea typeface="Roboto" panose="02000000000000000000" pitchFamily="2" charset="0"/>
              </a:rPr>
              <a:t>q</a:t>
            </a:r>
            <a:r>
              <a:rPr lang="es-CO" sz="2000" b="0" i="0" u="none" strike="noStrike" baseline="0" dirty="0">
                <a:solidFill>
                  <a:srgbClr val="000000"/>
                </a:solidFill>
                <a:latin typeface="Roboto" panose="02000000000000000000" pitchFamily="2" charset="0"/>
                <a:ea typeface="Roboto" panose="02000000000000000000" pitchFamily="2" charset="0"/>
              </a:rPr>
              <a:t> </a:t>
            </a:r>
            <a:r>
              <a:rPr lang="es-CO" sz="2000" b="0" i="0" u="none" strike="noStrike" baseline="0" dirty="0">
                <a:solidFill>
                  <a:srgbClr val="FF0000"/>
                </a:solidFill>
                <a:latin typeface="Roboto" panose="02000000000000000000" pitchFamily="2" charset="0"/>
                <a:ea typeface="Roboto" panose="02000000000000000000" pitchFamily="2" charset="0"/>
              </a:rPr>
              <a:t>siempre que</a:t>
            </a:r>
            <a:r>
              <a:rPr lang="es-CO" sz="2000" b="0" i="0" u="none" strike="noStrike" baseline="0" dirty="0">
                <a:solidFill>
                  <a:srgbClr val="000000"/>
                </a:solidFill>
                <a:latin typeface="Roboto" panose="02000000000000000000" pitchFamily="2" charset="0"/>
                <a:ea typeface="Roboto" panose="02000000000000000000" pitchFamily="2" charset="0"/>
              </a:rPr>
              <a:t> </a:t>
            </a:r>
            <a:r>
              <a:rPr lang="es-CO" sz="2000" b="1" i="1" u="none" strike="noStrike" baseline="0" dirty="0">
                <a:solidFill>
                  <a:srgbClr val="000000"/>
                </a:solidFill>
                <a:latin typeface="Roboto" panose="02000000000000000000" pitchFamily="2" charset="0"/>
                <a:ea typeface="Roboto" panose="02000000000000000000" pitchFamily="2" charset="0"/>
              </a:rPr>
              <a:t>p</a:t>
            </a:r>
          </a:p>
          <a:p>
            <a:pPr marL="285750" indent="-285750" algn="l">
              <a:buFont typeface="Arial" panose="020B0604020202020204" pitchFamily="34" charset="0"/>
              <a:buChar char="•"/>
            </a:pPr>
            <a:r>
              <a:rPr lang="es-CO" sz="2000" b="0" i="0" u="none" strike="noStrike" baseline="0" dirty="0">
                <a:solidFill>
                  <a:srgbClr val="FF0000"/>
                </a:solidFill>
                <a:latin typeface="Roboto" panose="02000000000000000000" pitchFamily="2" charset="0"/>
                <a:ea typeface="Roboto" panose="02000000000000000000" pitchFamily="2" charset="0"/>
              </a:rPr>
              <a:t>Como</a:t>
            </a:r>
            <a:r>
              <a:rPr lang="es-CO" sz="2000" b="0" i="0" u="none" strike="noStrike" baseline="0" dirty="0">
                <a:solidFill>
                  <a:srgbClr val="000000"/>
                </a:solidFill>
                <a:latin typeface="Roboto" panose="02000000000000000000" pitchFamily="2" charset="0"/>
                <a:ea typeface="Roboto" panose="02000000000000000000" pitchFamily="2" charset="0"/>
              </a:rPr>
              <a:t> </a:t>
            </a:r>
            <a:r>
              <a:rPr lang="es-CO" sz="2000" b="1" i="1" u="none" strike="noStrike" baseline="0" dirty="0">
                <a:solidFill>
                  <a:srgbClr val="000000"/>
                </a:solidFill>
                <a:latin typeface="Roboto" panose="02000000000000000000" pitchFamily="2" charset="0"/>
                <a:ea typeface="Roboto" panose="02000000000000000000" pitchFamily="2" charset="0"/>
              </a:rPr>
              <a:t>p</a:t>
            </a:r>
            <a:r>
              <a:rPr lang="es-CO" sz="2000" b="0" i="0" u="none" strike="noStrike" baseline="0" dirty="0">
                <a:solidFill>
                  <a:srgbClr val="000000"/>
                </a:solidFill>
                <a:latin typeface="Roboto" panose="02000000000000000000" pitchFamily="2" charset="0"/>
                <a:ea typeface="Roboto" panose="02000000000000000000" pitchFamily="2" charset="0"/>
              </a:rPr>
              <a:t>, </a:t>
            </a:r>
            <a:r>
              <a:rPr lang="es-CO" sz="2000" b="1" i="1" u="none" strike="noStrike" baseline="0" dirty="0">
                <a:solidFill>
                  <a:srgbClr val="000000"/>
                </a:solidFill>
                <a:latin typeface="Roboto" panose="02000000000000000000" pitchFamily="2" charset="0"/>
                <a:ea typeface="Roboto" panose="02000000000000000000" pitchFamily="2" charset="0"/>
              </a:rPr>
              <a:t>q</a:t>
            </a:r>
          </a:p>
          <a:p>
            <a:pPr marL="285750" indent="-285750" algn="l">
              <a:buFont typeface="Arial" panose="020B0604020202020204" pitchFamily="34" charset="0"/>
              <a:buChar char="•"/>
            </a:pPr>
            <a:r>
              <a:rPr lang="es-CO" sz="2000" b="1" i="1" u="none" strike="noStrike" baseline="0" dirty="0">
                <a:solidFill>
                  <a:srgbClr val="000000"/>
                </a:solidFill>
                <a:latin typeface="Roboto" panose="02000000000000000000" pitchFamily="2" charset="0"/>
                <a:ea typeface="Roboto" panose="02000000000000000000" pitchFamily="2" charset="0"/>
              </a:rPr>
              <a:t>q</a:t>
            </a:r>
            <a:r>
              <a:rPr lang="es-CO" sz="2000" b="0" i="0" u="none" strike="noStrike" baseline="0" dirty="0">
                <a:solidFill>
                  <a:srgbClr val="000000"/>
                </a:solidFill>
                <a:latin typeface="Roboto" panose="02000000000000000000" pitchFamily="2" charset="0"/>
                <a:ea typeface="Roboto" panose="02000000000000000000" pitchFamily="2" charset="0"/>
              </a:rPr>
              <a:t> </a:t>
            </a:r>
            <a:r>
              <a:rPr lang="es-CO" sz="2000" b="0" i="0" u="none" strike="noStrike" baseline="0" dirty="0">
                <a:solidFill>
                  <a:srgbClr val="FF0000"/>
                </a:solidFill>
                <a:latin typeface="Roboto" panose="02000000000000000000" pitchFamily="2" charset="0"/>
                <a:ea typeface="Roboto" panose="02000000000000000000" pitchFamily="2" charset="0"/>
              </a:rPr>
              <a:t>cuando</a:t>
            </a:r>
            <a:r>
              <a:rPr lang="es-CO" sz="2000" b="0" i="0" u="none" strike="noStrike" baseline="0" dirty="0">
                <a:solidFill>
                  <a:srgbClr val="000000"/>
                </a:solidFill>
                <a:latin typeface="Roboto" panose="02000000000000000000" pitchFamily="2" charset="0"/>
                <a:ea typeface="Roboto" panose="02000000000000000000" pitchFamily="2" charset="0"/>
              </a:rPr>
              <a:t> </a:t>
            </a:r>
            <a:r>
              <a:rPr lang="es-CO" sz="2000" b="1" i="1" u="none" strike="noStrike" baseline="0" dirty="0">
                <a:solidFill>
                  <a:srgbClr val="000000"/>
                </a:solidFill>
                <a:latin typeface="Roboto" panose="02000000000000000000" pitchFamily="2" charset="0"/>
                <a:ea typeface="Roboto" panose="02000000000000000000" pitchFamily="2" charset="0"/>
              </a:rPr>
              <a:t>p</a:t>
            </a:r>
          </a:p>
          <a:p>
            <a:pPr marL="285750" indent="-285750" algn="l">
              <a:buFont typeface="Arial" panose="020B0604020202020204" pitchFamily="34" charset="0"/>
              <a:buChar char="•"/>
            </a:pPr>
            <a:r>
              <a:rPr lang="es-CO" sz="2000" b="1" i="1" u="none" strike="noStrike" baseline="0" dirty="0">
                <a:solidFill>
                  <a:srgbClr val="000000"/>
                </a:solidFill>
                <a:latin typeface="Roboto" panose="02000000000000000000" pitchFamily="2" charset="0"/>
                <a:ea typeface="Roboto" panose="02000000000000000000" pitchFamily="2" charset="0"/>
              </a:rPr>
              <a:t>p</a:t>
            </a:r>
            <a:r>
              <a:rPr lang="es-CO" sz="2000" b="0" i="0" u="none" strike="noStrike" baseline="0" dirty="0">
                <a:solidFill>
                  <a:srgbClr val="000000"/>
                </a:solidFill>
                <a:latin typeface="Roboto" panose="02000000000000000000" pitchFamily="2" charset="0"/>
                <a:ea typeface="Roboto" panose="02000000000000000000" pitchFamily="2" charset="0"/>
              </a:rPr>
              <a:t> </a:t>
            </a:r>
            <a:r>
              <a:rPr lang="es-CO" sz="2000" b="0" i="0" u="none" strike="noStrike" baseline="0" dirty="0">
                <a:solidFill>
                  <a:srgbClr val="FF0000"/>
                </a:solidFill>
                <a:latin typeface="Roboto" panose="02000000000000000000" pitchFamily="2" charset="0"/>
                <a:ea typeface="Roboto" panose="02000000000000000000" pitchFamily="2" charset="0"/>
              </a:rPr>
              <a:t>implica que</a:t>
            </a:r>
            <a:r>
              <a:rPr lang="es-CO" sz="2000" b="0" i="0" u="none" strike="noStrike" baseline="0" dirty="0">
                <a:solidFill>
                  <a:srgbClr val="000000"/>
                </a:solidFill>
                <a:latin typeface="Roboto" panose="02000000000000000000" pitchFamily="2" charset="0"/>
                <a:ea typeface="Roboto" panose="02000000000000000000" pitchFamily="2" charset="0"/>
              </a:rPr>
              <a:t> </a:t>
            </a:r>
            <a:r>
              <a:rPr lang="es-CO" sz="2000" b="1" i="1" u="none" strike="noStrike" baseline="0" dirty="0">
                <a:solidFill>
                  <a:srgbClr val="000000"/>
                </a:solidFill>
                <a:latin typeface="Roboto" panose="02000000000000000000" pitchFamily="2" charset="0"/>
                <a:ea typeface="Roboto" panose="02000000000000000000" pitchFamily="2" charset="0"/>
              </a:rPr>
              <a:t>q</a:t>
            </a:r>
          </a:p>
          <a:p>
            <a:pPr marL="285750" indent="-285750" algn="l">
              <a:buFont typeface="Arial" panose="020B0604020202020204" pitchFamily="34" charset="0"/>
              <a:buChar char="•"/>
            </a:pPr>
            <a:r>
              <a:rPr lang="es-CO" sz="2000" b="0" i="0" u="none" strike="noStrike" baseline="0" dirty="0">
                <a:solidFill>
                  <a:srgbClr val="FF0000"/>
                </a:solidFill>
                <a:latin typeface="Roboto" panose="02000000000000000000" pitchFamily="2" charset="0"/>
                <a:ea typeface="Roboto" panose="02000000000000000000" pitchFamily="2" charset="0"/>
              </a:rPr>
              <a:t>Cuando</a:t>
            </a:r>
            <a:r>
              <a:rPr lang="es-CO" sz="2000" b="0" i="0" u="none" strike="noStrike" baseline="0" dirty="0">
                <a:solidFill>
                  <a:srgbClr val="000000"/>
                </a:solidFill>
                <a:latin typeface="Roboto" panose="02000000000000000000" pitchFamily="2" charset="0"/>
                <a:ea typeface="Roboto" panose="02000000000000000000" pitchFamily="2" charset="0"/>
              </a:rPr>
              <a:t> </a:t>
            </a:r>
            <a:r>
              <a:rPr lang="es-CO" sz="2000" b="1" i="1" u="none" strike="noStrike" baseline="0" dirty="0">
                <a:solidFill>
                  <a:srgbClr val="000000"/>
                </a:solidFill>
                <a:latin typeface="Roboto" panose="02000000000000000000" pitchFamily="2" charset="0"/>
                <a:ea typeface="Roboto" panose="02000000000000000000" pitchFamily="2" charset="0"/>
              </a:rPr>
              <a:t>p</a:t>
            </a:r>
            <a:r>
              <a:rPr lang="es-CO" sz="2000" b="0" i="0" u="none" strike="noStrike" baseline="0" dirty="0">
                <a:solidFill>
                  <a:srgbClr val="000000"/>
                </a:solidFill>
                <a:latin typeface="Roboto" panose="02000000000000000000" pitchFamily="2" charset="0"/>
                <a:ea typeface="Roboto" panose="02000000000000000000" pitchFamily="2" charset="0"/>
              </a:rPr>
              <a:t>, </a:t>
            </a:r>
            <a:r>
              <a:rPr lang="es-CO" sz="2000" b="1" i="1" dirty="0">
                <a:latin typeface="Roboto" panose="02000000000000000000" pitchFamily="2" charset="0"/>
                <a:ea typeface="Roboto" panose="02000000000000000000" pitchFamily="2" charset="0"/>
              </a:rPr>
              <a:t>q</a:t>
            </a:r>
            <a:endParaRPr lang="es-CO" sz="2000" dirty="0"/>
          </a:p>
        </p:txBody>
      </p:sp>
    </p:spTree>
    <p:extLst>
      <p:ext uri="{BB962C8B-B14F-4D97-AF65-F5344CB8AC3E}">
        <p14:creationId xmlns:p14="http://schemas.microsoft.com/office/powerpoint/2010/main" val="20018251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1"/>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1E5C"/>
              </a:buClr>
              <a:buSzPts val="3200"/>
              <a:buFont typeface="Roboto Slab"/>
              <a:buNone/>
            </a:pPr>
            <a:r>
              <a:rPr lang="es-ES" dirty="0"/>
              <a:t>Conectores lógicos – Parte II</a:t>
            </a:r>
            <a:endParaRPr sz="3200" b="1" dirty="0">
              <a:solidFill>
                <a:srgbClr val="701E5C"/>
              </a:solidFill>
              <a:latin typeface="Roboto Slab"/>
              <a:ea typeface="Roboto Slab"/>
              <a:cs typeface="Roboto Slab"/>
              <a:sym typeface="Roboto Slab"/>
            </a:endParaRPr>
          </a:p>
        </p:txBody>
      </p:sp>
      <p:sp>
        <p:nvSpPr>
          <p:cNvPr id="19" name="CuadroTexto 18">
            <a:extLst>
              <a:ext uri="{FF2B5EF4-FFF2-40B4-BE49-F238E27FC236}">
                <a16:creationId xmlns:a16="http://schemas.microsoft.com/office/drawing/2014/main" id="{67C2BF52-F71C-427F-B673-CAE89836ED0C}"/>
              </a:ext>
            </a:extLst>
          </p:cNvPr>
          <p:cNvSpPr txBox="1"/>
          <p:nvPr/>
        </p:nvSpPr>
        <p:spPr>
          <a:xfrm>
            <a:off x="916650" y="877989"/>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Implicación</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45BC8A4A-8F3D-4B5C-9AC8-81FE200C12BE}"/>
                  </a:ext>
                </a:extLst>
              </p:cNvPr>
              <p:cNvSpPr txBox="1"/>
              <p:nvPr/>
            </p:nvSpPr>
            <p:spPr>
              <a:xfrm>
                <a:off x="916648" y="1354516"/>
                <a:ext cx="11044292" cy="2554545"/>
              </a:xfrm>
              <a:prstGeom prst="rect">
                <a:avLst/>
              </a:prstGeom>
              <a:noFill/>
            </p:spPr>
            <p:txBody>
              <a:bodyPr wrap="square" rtlCol="0">
                <a:spAutoFit/>
              </a:bodyPr>
              <a:lstStyle/>
              <a:p>
                <a:r>
                  <a:rPr lang="es-MX" sz="2000" b="1" dirty="0">
                    <a:latin typeface="Roboto" panose="02000000000000000000" pitchFamily="2" charset="0"/>
                    <a:ea typeface="Roboto" panose="02000000000000000000" pitchFamily="2" charset="0"/>
                  </a:rPr>
                  <a:t>Ejemplo 1</a:t>
                </a:r>
                <a:r>
                  <a:rPr lang="es-MX" sz="2000" dirty="0">
                    <a:latin typeface="Roboto" panose="02000000000000000000" pitchFamily="2" charset="0"/>
                    <a:ea typeface="Roboto" panose="02000000000000000000" pitchFamily="2" charset="0"/>
                  </a:rPr>
                  <a:t>: Dadas las siguientes proposiciones:</a:t>
                </a:r>
              </a:p>
              <a:p>
                <a:pPr marL="342900" indent="-342900">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𝒓</m:t>
                    </m:r>
                  </m:oMath>
                </a14:m>
                <a:r>
                  <a:rPr lang="es-MX" sz="2000" dirty="0">
                    <a:latin typeface="Roboto" panose="02000000000000000000" pitchFamily="2" charset="0"/>
                    <a:ea typeface="Roboto" panose="02000000000000000000" pitchFamily="2" charset="0"/>
                  </a:rPr>
                  <a:t>: Ana irá.</a:t>
                </a:r>
              </a:p>
              <a:p>
                <a:pPr marL="342900" indent="-342900">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𝒔</m:t>
                    </m:r>
                  </m:oMath>
                </a14:m>
                <a:r>
                  <a:rPr lang="es-MX" sz="2000" dirty="0">
                    <a:latin typeface="Roboto" panose="02000000000000000000" pitchFamily="2" charset="0"/>
                    <a:ea typeface="Roboto" panose="02000000000000000000" pitchFamily="2" charset="0"/>
                  </a:rPr>
                  <a:t>: Llueve</a:t>
                </a:r>
              </a:p>
              <a:p>
                <a:endParaRPr lang="es-MX" sz="2000" dirty="0">
                  <a:latin typeface="Roboto" panose="02000000000000000000" pitchFamily="2" charset="0"/>
                  <a:ea typeface="Roboto" panose="02000000000000000000" pitchFamily="2" charset="0"/>
                </a:endParaRPr>
              </a:p>
              <a:p>
                <a:r>
                  <a:rPr lang="es-MX" sz="2000" dirty="0">
                    <a:latin typeface="Roboto" panose="02000000000000000000" pitchFamily="2" charset="0"/>
                    <a:ea typeface="Roboto" panose="02000000000000000000" pitchFamily="2" charset="0"/>
                  </a:rPr>
                  <a:t>Escriba la expresión asociada a la siguiente proposición compuesta teniendo en cuenta las proposiciones simples anteriormente mencionadas.</a:t>
                </a:r>
              </a:p>
              <a:p>
                <a:endParaRPr lang="es-MX" sz="2000" dirty="0">
                  <a:latin typeface="Roboto" panose="02000000000000000000" pitchFamily="2" charset="0"/>
                  <a:ea typeface="Roboto" panose="02000000000000000000" pitchFamily="2" charset="0"/>
                </a:endParaRPr>
              </a:p>
              <a:p>
                <a:pPr algn="ctr"/>
                <a:r>
                  <a:rPr lang="es-MX" sz="2000" dirty="0">
                    <a:latin typeface="Roboto" panose="02000000000000000000" pitchFamily="2" charset="0"/>
                    <a:ea typeface="Roboto" panose="02000000000000000000" pitchFamily="2" charset="0"/>
                  </a:rPr>
                  <a:t>Ann irá a menos que llueva.</a:t>
                </a:r>
              </a:p>
            </p:txBody>
          </p:sp>
        </mc:Choice>
        <mc:Fallback xmlns="">
          <p:sp>
            <p:nvSpPr>
              <p:cNvPr id="7" name="CuadroTexto 6">
                <a:extLst>
                  <a:ext uri="{FF2B5EF4-FFF2-40B4-BE49-F238E27FC236}">
                    <a16:creationId xmlns:a16="http://schemas.microsoft.com/office/drawing/2014/main" id="{45BC8A4A-8F3D-4B5C-9AC8-81FE200C12BE}"/>
                  </a:ext>
                </a:extLst>
              </p:cNvPr>
              <p:cNvSpPr txBox="1">
                <a:spLocks noRot="1" noChangeAspect="1" noMove="1" noResize="1" noEditPoints="1" noAdjustHandles="1" noChangeArrowheads="1" noChangeShapeType="1" noTextEdit="1"/>
              </p:cNvSpPr>
              <p:nvPr/>
            </p:nvSpPr>
            <p:spPr>
              <a:xfrm>
                <a:off x="916648" y="1354516"/>
                <a:ext cx="11044292" cy="2554545"/>
              </a:xfrm>
              <a:prstGeom prst="rect">
                <a:avLst/>
              </a:prstGeom>
              <a:blipFill>
                <a:blip r:embed="rId3"/>
                <a:stretch>
                  <a:fillRect l="-552" t="-955" b="-3580"/>
                </a:stretch>
              </a:blipFill>
            </p:spPr>
            <p:txBody>
              <a:bodyPr/>
              <a:lstStyle/>
              <a:p>
                <a:r>
                  <a:rPr lang="es-CO">
                    <a:noFill/>
                  </a:rPr>
                  <a:t> </a:t>
                </a:r>
              </a:p>
            </p:txBody>
          </p:sp>
        </mc:Fallback>
      </mc:AlternateContent>
      <p:sp>
        <p:nvSpPr>
          <p:cNvPr id="8" name="CuadroTexto 7">
            <a:extLst>
              <a:ext uri="{FF2B5EF4-FFF2-40B4-BE49-F238E27FC236}">
                <a16:creationId xmlns:a16="http://schemas.microsoft.com/office/drawing/2014/main" id="{1B09E3CD-4DC8-4834-BE19-D2F56AE1B40D}"/>
              </a:ext>
            </a:extLst>
          </p:cNvPr>
          <p:cNvSpPr txBox="1"/>
          <p:nvPr/>
        </p:nvSpPr>
        <p:spPr>
          <a:xfrm>
            <a:off x="916648" y="4015143"/>
            <a:ext cx="10469107" cy="2554545"/>
          </a:xfrm>
          <a:prstGeom prst="rect">
            <a:avLst/>
          </a:prstGeom>
          <a:noFill/>
        </p:spPr>
        <p:txBody>
          <a:bodyPr wrap="square" rtlCol="0">
            <a:spAutoFit/>
          </a:bodyPr>
          <a:lstStyle/>
          <a:p>
            <a:r>
              <a:rPr lang="es-MX" sz="2000" b="1" dirty="0">
                <a:latin typeface="Roboto" panose="02000000000000000000" pitchFamily="2" charset="0"/>
                <a:ea typeface="Roboto" panose="02000000000000000000" pitchFamily="2" charset="0"/>
              </a:rPr>
              <a:t>Ejemplo 2</a:t>
            </a:r>
            <a:r>
              <a:rPr lang="es-MX" sz="2000" dirty="0">
                <a:latin typeface="Roboto" panose="02000000000000000000" pitchFamily="2" charset="0"/>
                <a:ea typeface="Roboto" panose="02000000000000000000" pitchFamily="2" charset="0"/>
              </a:rPr>
              <a:t>: Dada la proposición:</a:t>
            </a:r>
          </a:p>
          <a:p>
            <a:endParaRPr lang="es-MX" sz="2000" dirty="0">
              <a:latin typeface="Roboto" panose="02000000000000000000" pitchFamily="2" charset="0"/>
              <a:ea typeface="Roboto" panose="02000000000000000000" pitchFamily="2" charset="0"/>
            </a:endParaRPr>
          </a:p>
          <a:p>
            <a:pPr algn="ctr"/>
            <a:r>
              <a:rPr lang="es-MX" sz="2000" dirty="0">
                <a:latin typeface="Roboto" panose="02000000000000000000" pitchFamily="2" charset="0"/>
                <a:ea typeface="Roboto" panose="02000000000000000000" pitchFamily="2" charset="0"/>
              </a:rPr>
              <a:t>Los Cachorros van a ganar el campeonato sólo si ganan el partido</a:t>
            </a:r>
          </a:p>
          <a:p>
            <a:pPr algn="ctr"/>
            <a:r>
              <a:rPr lang="es-MX" sz="2000" dirty="0">
                <a:latin typeface="Roboto" panose="02000000000000000000" pitchFamily="2" charset="0"/>
                <a:ea typeface="Roboto" panose="02000000000000000000" pitchFamily="2" charset="0"/>
              </a:rPr>
              <a:t>de mañana.</a:t>
            </a:r>
          </a:p>
          <a:p>
            <a:pPr marL="342900" lvl="2" indent="-342900">
              <a:buFont typeface="Arial" panose="020B0604020202020204" pitchFamily="34" charset="0"/>
              <a:buChar char="•"/>
            </a:pPr>
            <a:endParaRPr lang="es-MX" sz="2000" dirty="0">
              <a:latin typeface="Roboto" panose="02000000000000000000" pitchFamily="2" charset="0"/>
              <a:ea typeface="Roboto" panose="02000000000000000000" pitchFamily="2" charset="0"/>
            </a:endParaRPr>
          </a:p>
          <a:p>
            <a:pPr marL="457200" lvl="2" indent="-457200">
              <a:buFont typeface="+mj-lt"/>
              <a:buAutoNum type="arabicPeriod"/>
            </a:pPr>
            <a:r>
              <a:rPr lang="es-MX" sz="2000" dirty="0">
                <a:latin typeface="Roboto" panose="02000000000000000000" pitchFamily="2" charset="0"/>
                <a:ea typeface="Roboto" panose="02000000000000000000" pitchFamily="2" charset="0"/>
              </a:rPr>
              <a:t>Determine las proposiciones simples</a:t>
            </a:r>
          </a:p>
          <a:p>
            <a:pPr marL="457200" lvl="2" indent="-457200">
              <a:buFont typeface="+mj-lt"/>
              <a:buAutoNum type="arabicPeriod"/>
            </a:pPr>
            <a:r>
              <a:rPr lang="es-MX" sz="2000" dirty="0">
                <a:latin typeface="Roboto" panose="02000000000000000000" pitchFamily="2" charset="0"/>
                <a:ea typeface="Roboto" panose="02000000000000000000" pitchFamily="2" charset="0"/>
              </a:rPr>
              <a:t>Escriba la proposición compuesta con base en las proposiciones simples previamente definidas.</a:t>
            </a:r>
          </a:p>
        </p:txBody>
      </p:sp>
    </p:spTree>
    <p:extLst>
      <p:ext uri="{BB962C8B-B14F-4D97-AF65-F5344CB8AC3E}">
        <p14:creationId xmlns:p14="http://schemas.microsoft.com/office/powerpoint/2010/main" val="680478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3" name="Título 2">
            <a:extLst>
              <a:ext uri="{FF2B5EF4-FFF2-40B4-BE49-F238E27FC236}">
                <a16:creationId xmlns:a16="http://schemas.microsoft.com/office/drawing/2014/main" id="{C98C59EC-F126-45E7-B7C1-9AB9A32ED14F}"/>
              </a:ext>
            </a:extLst>
          </p:cNvPr>
          <p:cNvSpPr>
            <a:spLocks noGrp="1"/>
          </p:cNvSpPr>
          <p:nvPr>
            <p:ph type="title"/>
          </p:nvPr>
        </p:nvSpPr>
        <p:spPr/>
        <p:txBody>
          <a:bodyPr/>
          <a:lstStyle/>
          <a:p>
            <a:r>
              <a:rPr lang="es-CO" dirty="0"/>
              <a:t>Almacenamiento de la información</a:t>
            </a:r>
          </a:p>
        </p:txBody>
      </p:sp>
      <p:sp>
        <p:nvSpPr>
          <p:cNvPr id="6" name="Google Shape;310;p34">
            <a:extLst>
              <a:ext uri="{FF2B5EF4-FFF2-40B4-BE49-F238E27FC236}">
                <a16:creationId xmlns:a16="http://schemas.microsoft.com/office/drawing/2014/main" id="{CF851078-B9A5-498B-8A59-BAB678895DC4}"/>
              </a:ext>
            </a:extLst>
          </p:cNvPr>
          <p:cNvSpPr txBox="1">
            <a:spLocks noGrp="1"/>
          </p:cNvSpPr>
          <p:nvPr>
            <p:ph type="body" idx="1"/>
          </p:nvPr>
        </p:nvSpPr>
        <p:spPr>
          <a:xfrm>
            <a:off x="916650" y="1006339"/>
            <a:ext cx="10844426" cy="215377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342900" indent="-342900"/>
            <a:r>
              <a:rPr lang="es-MX" sz="2200" dirty="0"/>
              <a:t>Una forma simplificada de almacenar nuestra base de datos es mediante archivos de valores separados por comas (CSV) que administramos directamente desde el código de la aplicación.</a:t>
            </a:r>
          </a:p>
          <a:p>
            <a:pPr marL="800100" lvl="1" indent="-342900"/>
            <a:r>
              <a:rPr lang="es-MX" sz="2000" dirty="0"/>
              <a:t>Usar un archivo separado por cada entidad.</a:t>
            </a:r>
          </a:p>
          <a:p>
            <a:pPr marL="800100" lvl="1" indent="-342900"/>
            <a:r>
              <a:rPr lang="es-MX" sz="2000" dirty="0"/>
              <a:t>La aplicación debe interpretar (parsear) los archivos cada vez que quiera leer o actualizar registros.</a:t>
            </a:r>
          </a:p>
        </p:txBody>
      </p:sp>
      <p:sp>
        <p:nvSpPr>
          <p:cNvPr id="11" name="CuadroTexto 10">
            <a:extLst>
              <a:ext uri="{FF2B5EF4-FFF2-40B4-BE49-F238E27FC236}">
                <a16:creationId xmlns:a16="http://schemas.microsoft.com/office/drawing/2014/main" id="{8D6BB7FD-57E5-4906-A823-6B97A3C112E6}"/>
              </a:ext>
            </a:extLst>
          </p:cNvPr>
          <p:cNvSpPr txBox="1"/>
          <p:nvPr/>
        </p:nvSpPr>
        <p:spPr>
          <a:xfrm>
            <a:off x="1286373" y="3919550"/>
            <a:ext cx="3782277" cy="830997"/>
          </a:xfrm>
          <a:prstGeom prst="rect">
            <a:avLst/>
          </a:prstGeom>
          <a:solidFill>
            <a:schemeClr val="bg1">
              <a:lumMod val="95000"/>
            </a:schemeClr>
          </a:solidFill>
          <a:ln>
            <a:solidFill>
              <a:schemeClr val="tx1"/>
            </a:solidFill>
          </a:ln>
        </p:spPr>
        <p:txBody>
          <a:bodyPr wrap="square">
            <a:spAutoFit/>
          </a:bodyPr>
          <a:lstStyle/>
          <a:p>
            <a:r>
              <a:rPr lang="es-CO" sz="1600" dirty="0">
                <a:latin typeface="Consolas" panose="020B0609020204030204" pitchFamily="49" charset="0"/>
              </a:rPr>
              <a:t>"Billie Holiday", 1933, "USA"</a:t>
            </a:r>
          </a:p>
          <a:p>
            <a:r>
              <a:rPr lang="es-CO" sz="1600" dirty="0">
                <a:latin typeface="Consolas" panose="020B0609020204030204" pitchFamily="49" charset="0"/>
              </a:rPr>
              <a:t>"</a:t>
            </a:r>
            <a:r>
              <a:rPr lang="es-CO" sz="1600" dirty="0">
                <a:latin typeface="Consolas" panose="020B0609020204030204" pitchFamily="49" charset="0"/>
                <a:ea typeface="Roboto" panose="02000000000000000000" pitchFamily="2" charset="0"/>
              </a:rPr>
              <a:t>Ella Fitzgerald</a:t>
            </a:r>
            <a:r>
              <a:rPr lang="es-CO" sz="1600" dirty="0">
                <a:latin typeface="Consolas" panose="020B0609020204030204" pitchFamily="49" charset="0"/>
              </a:rPr>
              <a:t>", 1917, "USA"</a:t>
            </a:r>
          </a:p>
          <a:p>
            <a:r>
              <a:rPr lang="es-CO" sz="1600" dirty="0">
                <a:latin typeface="Consolas" panose="020B0609020204030204" pitchFamily="49" charset="0"/>
              </a:rPr>
              <a:t>"Louis Armstrong", 1922, "USA"</a:t>
            </a:r>
          </a:p>
        </p:txBody>
      </p:sp>
      <p:sp>
        <p:nvSpPr>
          <p:cNvPr id="18" name="CuadroTexto 17">
            <a:extLst>
              <a:ext uri="{FF2B5EF4-FFF2-40B4-BE49-F238E27FC236}">
                <a16:creationId xmlns:a16="http://schemas.microsoft.com/office/drawing/2014/main" id="{4BC22C78-78BA-4D48-A418-D7792877F66D}"/>
              </a:ext>
            </a:extLst>
          </p:cNvPr>
          <p:cNvSpPr txBox="1"/>
          <p:nvPr/>
        </p:nvSpPr>
        <p:spPr>
          <a:xfrm>
            <a:off x="1258371" y="3520231"/>
            <a:ext cx="3782277" cy="369332"/>
          </a:xfrm>
          <a:prstGeom prst="rect">
            <a:avLst/>
          </a:prstGeom>
          <a:noFill/>
        </p:spPr>
        <p:txBody>
          <a:bodyPr wrap="square">
            <a:spAutoFit/>
          </a:bodyPr>
          <a:lstStyle/>
          <a:p>
            <a:pPr algn="ctr"/>
            <a:r>
              <a:rPr lang="es-CO" sz="1800" b="1" dirty="0">
                <a:solidFill>
                  <a:srgbClr val="C00000"/>
                </a:solidFill>
                <a:latin typeface="Consolas" panose="020B0609020204030204" pitchFamily="49" charset="0"/>
              </a:rPr>
              <a:t>Artist</a:t>
            </a:r>
            <a:r>
              <a:rPr lang="es-CO" sz="1800" dirty="0">
                <a:solidFill>
                  <a:srgbClr val="C00000"/>
                </a:solidFill>
                <a:latin typeface="Consolas" panose="020B0609020204030204" pitchFamily="49" charset="0"/>
              </a:rPr>
              <a:t>(name, year, country)</a:t>
            </a:r>
          </a:p>
        </p:txBody>
      </p:sp>
      <p:sp>
        <p:nvSpPr>
          <p:cNvPr id="19" name="CuadroTexto 18">
            <a:extLst>
              <a:ext uri="{FF2B5EF4-FFF2-40B4-BE49-F238E27FC236}">
                <a16:creationId xmlns:a16="http://schemas.microsoft.com/office/drawing/2014/main" id="{21382230-9436-4276-90F9-0454680E7037}"/>
              </a:ext>
            </a:extLst>
          </p:cNvPr>
          <p:cNvSpPr txBox="1"/>
          <p:nvPr/>
        </p:nvSpPr>
        <p:spPr>
          <a:xfrm>
            <a:off x="7012305" y="3550218"/>
            <a:ext cx="3666206" cy="369332"/>
          </a:xfrm>
          <a:prstGeom prst="rect">
            <a:avLst/>
          </a:prstGeom>
          <a:noFill/>
        </p:spPr>
        <p:txBody>
          <a:bodyPr wrap="square">
            <a:spAutoFit/>
          </a:bodyPr>
          <a:lstStyle/>
          <a:p>
            <a:r>
              <a:rPr lang="es-CO" sz="1800" b="1" dirty="0">
                <a:solidFill>
                  <a:srgbClr val="C00000"/>
                </a:solidFill>
                <a:latin typeface="Consolas" panose="020B0609020204030204" pitchFamily="49" charset="0"/>
              </a:rPr>
              <a:t>Album</a:t>
            </a:r>
            <a:r>
              <a:rPr lang="es-CO" sz="1800" dirty="0">
                <a:solidFill>
                  <a:srgbClr val="C00000"/>
                </a:solidFill>
                <a:latin typeface="Consolas" panose="020B0609020204030204" pitchFamily="49" charset="0"/>
              </a:rPr>
              <a:t>(name, artist, year)</a:t>
            </a:r>
          </a:p>
        </p:txBody>
      </p:sp>
      <p:sp>
        <p:nvSpPr>
          <p:cNvPr id="8" name="CuadroTexto 7">
            <a:extLst>
              <a:ext uri="{FF2B5EF4-FFF2-40B4-BE49-F238E27FC236}">
                <a16:creationId xmlns:a16="http://schemas.microsoft.com/office/drawing/2014/main" id="{31F47456-2484-4EF7-8829-45C110EBFD15}"/>
              </a:ext>
            </a:extLst>
          </p:cNvPr>
          <p:cNvSpPr txBox="1"/>
          <p:nvPr/>
        </p:nvSpPr>
        <p:spPr>
          <a:xfrm>
            <a:off x="5982472" y="3919550"/>
            <a:ext cx="5725871" cy="1077218"/>
          </a:xfrm>
          <a:prstGeom prst="rect">
            <a:avLst/>
          </a:prstGeom>
          <a:solidFill>
            <a:schemeClr val="bg1">
              <a:lumMod val="95000"/>
            </a:schemeClr>
          </a:solidFill>
          <a:ln>
            <a:solidFill>
              <a:schemeClr val="tx1"/>
            </a:solidFill>
          </a:ln>
        </p:spPr>
        <p:txBody>
          <a:bodyPr wrap="square">
            <a:spAutoFit/>
          </a:bodyPr>
          <a:lstStyle/>
          <a:p>
            <a:r>
              <a:rPr lang="es-CO" sz="1600" dirty="0">
                <a:latin typeface="Consolas" panose="020B0609020204030204" pitchFamily="49" charset="0"/>
              </a:rPr>
              <a:t>"Lady in Satin", "Billie Holiday", 1958</a:t>
            </a:r>
          </a:p>
          <a:p>
            <a:r>
              <a:rPr lang="es-CO" sz="1600" dirty="0">
                <a:latin typeface="Consolas" panose="020B0609020204030204" pitchFamily="49" charset="0"/>
              </a:rPr>
              <a:t>"</a:t>
            </a:r>
            <a:r>
              <a:rPr lang="es-CO" sz="1600" dirty="0">
                <a:latin typeface="Consolas" panose="020B0609020204030204" pitchFamily="49" charset="0"/>
                <a:ea typeface="Roboto" panose="02000000000000000000" pitchFamily="2" charset="0"/>
              </a:rPr>
              <a:t>Ella and Louis</a:t>
            </a:r>
            <a:r>
              <a:rPr lang="es-CO" sz="1600" dirty="0">
                <a:latin typeface="Consolas" panose="020B0609020204030204" pitchFamily="49" charset="0"/>
              </a:rPr>
              <a:t>", "</a:t>
            </a:r>
            <a:r>
              <a:rPr lang="es-CO" sz="1600" dirty="0">
                <a:latin typeface="Consolas" panose="020B0609020204030204" pitchFamily="49" charset="0"/>
                <a:ea typeface="Roboto" panose="02000000000000000000" pitchFamily="2" charset="0"/>
              </a:rPr>
              <a:t>Ella Fitzgerald</a:t>
            </a:r>
            <a:r>
              <a:rPr lang="es-CO" sz="1600" dirty="0">
                <a:latin typeface="Consolas" panose="020B0609020204030204" pitchFamily="49" charset="0"/>
              </a:rPr>
              <a:t>", 1957</a:t>
            </a:r>
          </a:p>
          <a:p>
            <a:r>
              <a:rPr lang="es-CO" sz="1600" dirty="0">
                <a:latin typeface="Consolas" panose="020B0609020204030204" pitchFamily="49" charset="0"/>
              </a:rPr>
              <a:t>"</a:t>
            </a:r>
            <a:r>
              <a:rPr lang="es-CO" sz="1600" dirty="0">
                <a:latin typeface="Consolas" panose="020B0609020204030204" pitchFamily="49" charset="0"/>
                <a:ea typeface="Roboto" panose="02000000000000000000" pitchFamily="2" charset="0"/>
              </a:rPr>
              <a:t>Ella and Louis</a:t>
            </a:r>
            <a:r>
              <a:rPr lang="es-CO" sz="1600" dirty="0">
                <a:latin typeface="Consolas" panose="020B0609020204030204" pitchFamily="49" charset="0"/>
              </a:rPr>
              <a:t>", "Louis Armstrong", 1957</a:t>
            </a:r>
          </a:p>
          <a:p>
            <a:r>
              <a:rPr lang="es-CO" sz="1600" dirty="0">
                <a:latin typeface="Consolas" panose="020B0609020204030204" pitchFamily="49" charset="0"/>
              </a:rPr>
              <a:t>"What a Wonderful World", "Louis Armstrong", 1967</a:t>
            </a:r>
          </a:p>
        </p:txBody>
      </p:sp>
    </p:spTree>
    <p:extLst>
      <p:ext uri="{BB962C8B-B14F-4D97-AF65-F5344CB8AC3E}">
        <p14:creationId xmlns:p14="http://schemas.microsoft.com/office/powerpoint/2010/main" val="13554624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1"/>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1E5C"/>
              </a:buClr>
              <a:buSzPts val="3200"/>
              <a:buFont typeface="Roboto Slab"/>
              <a:buNone/>
            </a:pPr>
            <a:r>
              <a:rPr lang="es-ES" dirty="0"/>
              <a:t>Conectores lógicos – Parte II</a:t>
            </a:r>
            <a:endParaRPr sz="3200" b="1" dirty="0">
              <a:solidFill>
                <a:srgbClr val="701E5C"/>
              </a:solidFill>
              <a:latin typeface="Roboto Slab"/>
              <a:ea typeface="Roboto Slab"/>
              <a:cs typeface="Roboto Slab"/>
              <a:sym typeface="Roboto Slab"/>
            </a:endParaRPr>
          </a:p>
        </p:txBody>
      </p:sp>
      <p:sp>
        <p:nvSpPr>
          <p:cNvPr id="19" name="CuadroTexto 18">
            <a:extLst>
              <a:ext uri="{FF2B5EF4-FFF2-40B4-BE49-F238E27FC236}">
                <a16:creationId xmlns:a16="http://schemas.microsoft.com/office/drawing/2014/main" id="{67C2BF52-F71C-427F-B673-CAE89836ED0C}"/>
              </a:ext>
            </a:extLst>
          </p:cNvPr>
          <p:cNvSpPr txBox="1"/>
          <p:nvPr/>
        </p:nvSpPr>
        <p:spPr>
          <a:xfrm>
            <a:off x="916650" y="877989"/>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Reciproco, contrarrecíproco y contrario</a:t>
            </a: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CC565365-2921-486C-9061-DD88A3330753}"/>
                  </a:ext>
                </a:extLst>
              </p:cNvPr>
              <p:cNvSpPr txBox="1"/>
              <p:nvPr/>
            </p:nvSpPr>
            <p:spPr>
              <a:xfrm>
                <a:off x="916650" y="1580533"/>
                <a:ext cx="10778823" cy="4154984"/>
              </a:xfrm>
              <a:prstGeom prst="rect">
                <a:avLst/>
              </a:prstGeom>
              <a:noFill/>
            </p:spPr>
            <p:txBody>
              <a:bodyPr wrap="square" rtlCol="0">
                <a:spAutoFit/>
              </a:bodyPr>
              <a:lstStyle/>
              <a:p>
                <a:r>
                  <a:rPr lang="es-MX" sz="2200" dirty="0">
                    <a:latin typeface="Roboto" panose="02000000000000000000" pitchFamily="2" charset="0"/>
                    <a:ea typeface="Roboto" panose="02000000000000000000" pitchFamily="2" charset="0"/>
                  </a:rPr>
                  <a:t>El reciproco, el contrarrecíproco y el contrario (también llamado inverso), son variaciones de la proposición </a:t>
                </a:r>
                <a14:m>
                  <m:oMath xmlns:m="http://schemas.openxmlformats.org/officeDocument/2006/math">
                    <m:r>
                      <a:rPr lang="es-MX" sz="2200" b="1" i="1" smtClean="0">
                        <a:latin typeface="Cambria Math" panose="02040503050406030204" pitchFamily="18" charset="0"/>
                        <a:ea typeface="Roboto" panose="02000000000000000000" pitchFamily="2" charset="0"/>
                      </a:rPr>
                      <m:t>𝒑</m:t>
                    </m:r>
                    <m:r>
                      <a:rPr lang="es-MX" sz="2200" b="1" i="1" smtClean="0">
                        <a:latin typeface="Cambria Math" panose="02040503050406030204" pitchFamily="18" charset="0"/>
                        <a:ea typeface="Roboto" panose="02000000000000000000" pitchFamily="2" charset="0"/>
                      </a:rPr>
                      <m:t>→</m:t>
                    </m:r>
                    <m:r>
                      <a:rPr lang="es-MX" sz="2200" b="1" i="1" smtClean="0">
                        <a:latin typeface="Cambria Math" panose="02040503050406030204" pitchFamily="18" charset="0"/>
                        <a:ea typeface="Roboto" panose="02000000000000000000" pitchFamily="2" charset="0"/>
                      </a:rPr>
                      <m:t>𝒒</m:t>
                    </m:r>
                  </m:oMath>
                </a14:m>
                <a:r>
                  <a:rPr lang="es-MX" sz="2200" dirty="0">
                    <a:latin typeface="Roboto" panose="02000000000000000000" pitchFamily="2" charset="0"/>
                    <a:ea typeface="Roboto" panose="02000000000000000000" pitchFamily="2" charset="0"/>
                  </a:rPr>
                  <a:t>.</a:t>
                </a:r>
              </a:p>
              <a:p>
                <a:pPr marL="342900" indent="-342900">
                  <a:buFont typeface="Arial" panose="020B0604020202020204" pitchFamily="34" charset="0"/>
                  <a:buChar char="•"/>
                </a:pPr>
                <a:r>
                  <a:rPr lang="es-MX" sz="2200" b="1" dirty="0">
                    <a:latin typeface="Roboto" panose="02000000000000000000" pitchFamily="2" charset="0"/>
                    <a:ea typeface="Roboto" panose="02000000000000000000" pitchFamily="2" charset="0"/>
                  </a:rPr>
                  <a:t>Reciproco (converse)</a:t>
                </a:r>
                <a:r>
                  <a:rPr lang="es-MX" sz="2200" dirty="0">
                    <a:latin typeface="Roboto" panose="02000000000000000000" pitchFamily="2" charset="0"/>
                    <a:ea typeface="Roboto" panose="02000000000000000000" pitchFamily="2" charset="0"/>
                  </a:rPr>
                  <a:t>: Se forma al intercambiar la hipótesis (</a:t>
                </a:r>
                <a14:m>
                  <m:oMath xmlns:m="http://schemas.openxmlformats.org/officeDocument/2006/math">
                    <m:r>
                      <a:rPr lang="es-MX" sz="2200" b="1" i="1" smtClean="0">
                        <a:latin typeface="Cambria Math" panose="02040503050406030204" pitchFamily="18" charset="0"/>
                        <a:ea typeface="Roboto" panose="02000000000000000000" pitchFamily="2" charset="0"/>
                      </a:rPr>
                      <m:t>𝒑</m:t>
                    </m:r>
                  </m:oMath>
                </a14:m>
                <a:r>
                  <a:rPr lang="es-MX" sz="2200" dirty="0">
                    <a:latin typeface="Roboto" panose="02000000000000000000" pitchFamily="2" charset="0"/>
                    <a:ea typeface="Roboto" panose="02000000000000000000" pitchFamily="2" charset="0"/>
                  </a:rPr>
                  <a:t>) y la conclusión (</a:t>
                </a:r>
                <a14:m>
                  <m:oMath xmlns:m="http://schemas.openxmlformats.org/officeDocument/2006/math">
                    <m:r>
                      <a:rPr lang="es-MX" sz="2200" b="1" i="1" smtClean="0">
                        <a:latin typeface="Cambria Math" panose="02040503050406030204" pitchFamily="18" charset="0"/>
                        <a:ea typeface="Roboto" panose="02000000000000000000" pitchFamily="2" charset="0"/>
                      </a:rPr>
                      <m:t>𝒒</m:t>
                    </m:r>
                  </m:oMath>
                </a14:m>
                <a:r>
                  <a:rPr lang="es-MX" sz="2200" dirty="0">
                    <a:latin typeface="Roboto" panose="02000000000000000000" pitchFamily="2" charset="0"/>
                    <a:ea typeface="Roboto" panose="02000000000000000000" pitchFamily="2" charset="0"/>
                  </a:rPr>
                  <a:t>).</a:t>
                </a:r>
              </a:p>
              <a:p>
                <a:pPr marL="342900" indent="-342900">
                  <a:buFont typeface="Arial" panose="020B0604020202020204" pitchFamily="34" charset="0"/>
                  <a:buChar char="•"/>
                </a:pPr>
                <a:endParaRPr lang="es-MX" sz="22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endParaRPr lang="es-MX" sz="22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endParaRPr lang="es-MX" sz="22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s-MX" sz="2200" b="1" dirty="0">
                    <a:latin typeface="Roboto" panose="02000000000000000000" pitchFamily="2" charset="0"/>
                    <a:ea typeface="Roboto" panose="02000000000000000000" pitchFamily="2" charset="0"/>
                  </a:rPr>
                  <a:t>Contrarrecíproco (contrapositive)</a:t>
                </a:r>
                <a:r>
                  <a:rPr lang="es-MX" sz="2200" dirty="0">
                    <a:latin typeface="Roboto" panose="02000000000000000000" pitchFamily="2" charset="0"/>
                    <a:ea typeface="Roboto" panose="02000000000000000000" pitchFamily="2" charset="0"/>
                  </a:rPr>
                  <a:t>: Se forma al intercambiar y negar la hipótesis (</a:t>
                </a:r>
                <a14:m>
                  <m:oMath xmlns:m="http://schemas.openxmlformats.org/officeDocument/2006/math">
                    <m:r>
                      <a:rPr lang="es-MX" sz="2200" b="1" i="1" smtClean="0">
                        <a:latin typeface="Cambria Math" panose="02040503050406030204" pitchFamily="18" charset="0"/>
                        <a:ea typeface="Roboto" panose="02000000000000000000" pitchFamily="2" charset="0"/>
                      </a:rPr>
                      <m:t>𝒑</m:t>
                    </m:r>
                  </m:oMath>
                </a14:m>
                <a:r>
                  <a:rPr lang="es-MX" sz="2200" dirty="0">
                    <a:latin typeface="Roboto" panose="02000000000000000000" pitchFamily="2" charset="0"/>
                    <a:ea typeface="Roboto" panose="02000000000000000000" pitchFamily="2" charset="0"/>
                  </a:rPr>
                  <a:t>) y la conclusión (</a:t>
                </a:r>
                <a14:m>
                  <m:oMath xmlns:m="http://schemas.openxmlformats.org/officeDocument/2006/math">
                    <m:r>
                      <a:rPr lang="es-MX" sz="2200" b="1" i="1" smtClean="0">
                        <a:latin typeface="Cambria Math" panose="02040503050406030204" pitchFamily="18" charset="0"/>
                        <a:ea typeface="Roboto" panose="02000000000000000000" pitchFamily="2" charset="0"/>
                      </a:rPr>
                      <m:t>𝒒</m:t>
                    </m:r>
                  </m:oMath>
                </a14:m>
                <a:r>
                  <a:rPr lang="es-MX" sz="2200" dirty="0">
                    <a:latin typeface="Roboto" panose="02000000000000000000" pitchFamily="2" charset="0"/>
                    <a:ea typeface="Roboto" panose="02000000000000000000" pitchFamily="2" charset="0"/>
                  </a:rPr>
                  <a:t>) .</a:t>
                </a:r>
              </a:p>
              <a:p>
                <a:pPr marL="342900" indent="-342900">
                  <a:buFont typeface="Arial" panose="020B0604020202020204" pitchFamily="34" charset="0"/>
                  <a:buChar char="•"/>
                </a:pPr>
                <a:endParaRPr lang="es-MX" sz="22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endParaRPr lang="es-MX" sz="22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endParaRPr lang="es-MX" sz="22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s-MX" sz="2200" b="1" dirty="0">
                    <a:latin typeface="Roboto" panose="02000000000000000000" pitchFamily="2" charset="0"/>
                    <a:ea typeface="Roboto" panose="02000000000000000000" pitchFamily="2" charset="0"/>
                  </a:rPr>
                  <a:t>Contrario (inverse)</a:t>
                </a:r>
                <a:r>
                  <a:rPr lang="es-MX" sz="2200" dirty="0">
                    <a:latin typeface="Roboto" panose="02000000000000000000" pitchFamily="2" charset="0"/>
                    <a:ea typeface="Roboto" panose="02000000000000000000" pitchFamily="2" charset="0"/>
                  </a:rPr>
                  <a:t>: Resulta de negar la hipótesis (</a:t>
                </a:r>
                <a14:m>
                  <m:oMath xmlns:m="http://schemas.openxmlformats.org/officeDocument/2006/math">
                    <m:r>
                      <a:rPr lang="es-MX" sz="2200" b="1" i="1" smtClean="0">
                        <a:latin typeface="Cambria Math" panose="02040503050406030204" pitchFamily="18" charset="0"/>
                        <a:ea typeface="Roboto" panose="02000000000000000000" pitchFamily="2" charset="0"/>
                      </a:rPr>
                      <m:t>𝒑</m:t>
                    </m:r>
                  </m:oMath>
                </a14:m>
                <a:r>
                  <a:rPr lang="es-MX" sz="2200" dirty="0">
                    <a:latin typeface="Roboto" panose="02000000000000000000" pitchFamily="2" charset="0"/>
                    <a:ea typeface="Roboto" panose="02000000000000000000" pitchFamily="2" charset="0"/>
                  </a:rPr>
                  <a:t>) y la conclusión (</a:t>
                </a:r>
                <a14:m>
                  <m:oMath xmlns:m="http://schemas.openxmlformats.org/officeDocument/2006/math">
                    <m:r>
                      <a:rPr lang="es-MX" sz="2200" b="1" i="1" smtClean="0">
                        <a:latin typeface="Cambria Math" panose="02040503050406030204" pitchFamily="18" charset="0"/>
                        <a:ea typeface="Roboto" panose="02000000000000000000" pitchFamily="2" charset="0"/>
                      </a:rPr>
                      <m:t>𝒒</m:t>
                    </m:r>
                  </m:oMath>
                </a14:m>
                <a:r>
                  <a:rPr lang="es-MX" sz="2200" dirty="0">
                    <a:latin typeface="Roboto" panose="02000000000000000000" pitchFamily="2" charset="0"/>
                    <a:ea typeface="Roboto" panose="02000000000000000000" pitchFamily="2" charset="0"/>
                  </a:rPr>
                  <a:t>).</a:t>
                </a:r>
              </a:p>
            </p:txBody>
          </p:sp>
        </mc:Choice>
        <mc:Fallback xmlns="">
          <p:sp>
            <p:nvSpPr>
              <p:cNvPr id="10" name="CuadroTexto 9">
                <a:extLst>
                  <a:ext uri="{FF2B5EF4-FFF2-40B4-BE49-F238E27FC236}">
                    <a16:creationId xmlns:a16="http://schemas.microsoft.com/office/drawing/2014/main" id="{CC565365-2921-486C-9061-DD88A3330753}"/>
                  </a:ext>
                </a:extLst>
              </p:cNvPr>
              <p:cNvSpPr txBox="1">
                <a:spLocks noRot="1" noChangeAspect="1" noMove="1" noResize="1" noEditPoints="1" noAdjustHandles="1" noChangeArrowheads="1" noChangeShapeType="1" noTextEdit="1"/>
              </p:cNvSpPr>
              <p:nvPr/>
            </p:nvSpPr>
            <p:spPr>
              <a:xfrm>
                <a:off x="916650" y="1580533"/>
                <a:ext cx="10778823" cy="4154984"/>
              </a:xfrm>
              <a:prstGeom prst="rect">
                <a:avLst/>
              </a:prstGeom>
              <a:blipFill>
                <a:blip r:embed="rId3"/>
                <a:stretch>
                  <a:fillRect l="-735" t="-733" r="-565" b="-219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51EAE666-0D55-4209-B1E4-6860B0432979}"/>
                  </a:ext>
                </a:extLst>
              </p:cNvPr>
              <p:cNvSpPr txBox="1"/>
              <p:nvPr/>
            </p:nvSpPr>
            <p:spPr>
              <a:xfrm>
                <a:off x="5777331" y="2880964"/>
                <a:ext cx="8906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400" b="1" i="1" smtClean="0">
                          <a:latin typeface="Cambria Math" panose="02040503050406030204" pitchFamily="18" charset="0"/>
                        </a:rPr>
                        <m:t>𝒒</m:t>
                      </m:r>
                      <m:r>
                        <a:rPr lang="es-MX" sz="2400" b="1" i="1" smtClean="0">
                          <a:latin typeface="Cambria Math" panose="02040503050406030204" pitchFamily="18" charset="0"/>
                        </a:rPr>
                        <m:t>→</m:t>
                      </m:r>
                      <m:r>
                        <a:rPr lang="es-MX" sz="2400" b="1" i="1" smtClean="0">
                          <a:latin typeface="Cambria Math" panose="02040503050406030204" pitchFamily="18" charset="0"/>
                        </a:rPr>
                        <m:t>𝒑</m:t>
                      </m:r>
                    </m:oMath>
                  </m:oMathPara>
                </a14:m>
                <a:endParaRPr lang="es-CO" sz="2400" b="1" dirty="0"/>
              </a:p>
            </p:txBody>
          </p:sp>
        </mc:Choice>
        <mc:Fallback xmlns="">
          <p:sp>
            <p:nvSpPr>
              <p:cNvPr id="3" name="CuadroTexto 2">
                <a:extLst>
                  <a:ext uri="{FF2B5EF4-FFF2-40B4-BE49-F238E27FC236}">
                    <a16:creationId xmlns:a16="http://schemas.microsoft.com/office/drawing/2014/main" id="{51EAE666-0D55-4209-B1E4-6860B0432979}"/>
                  </a:ext>
                </a:extLst>
              </p:cNvPr>
              <p:cNvSpPr txBox="1">
                <a:spLocks noRot="1" noChangeAspect="1" noMove="1" noResize="1" noEditPoints="1" noAdjustHandles="1" noChangeArrowheads="1" noChangeShapeType="1" noTextEdit="1"/>
              </p:cNvSpPr>
              <p:nvPr/>
            </p:nvSpPr>
            <p:spPr>
              <a:xfrm>
                <a:off x="5777331" y="2880964"/>
                <a:ext cx="890692" cy="369332"/>
              </a:xfrm>
              <a:prstGeom prst="rect">
                <a:avLst/>
              </a:prstGeom>
              <a:blipFill>
                <a:blip r:embed="rId4"/>
                <a:stretch>
                  <a:fillRect l="-7534" r="-7534" b="-3000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EF370458-8B4E-432E-AD18-9413AAE7DAC1}"/>
                  </a:ext>
                </a:extLst>
              </p:cNvPr>
              <p:cNvSpPr txBox="1"/>
              <p:nvPr/>
            </p:nvSpPr>
            <p:spPr>
              <a:xfrm>
                <a:off x="5421424" y="4530881"/>
                <a:ext cx="134915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400" b="1" i="1" smtClean="0">
                          <a:latin typeface="Cambria Math" panose="02040503050406030204" pitchFamily="18" charset="0"/>
                        </a:rPr>
                        <m:t>¬</m:t>
                      </m:r>
                      <m:r>
                        <a:rPr lang="es-MX" sz="2400" b="1" i="1" smtClean="0">
                          <a:latin typeface="Cambria Math" panose="02040503050406030204" pitchFamily="18" charset="0"/>
                        </a:rPr>
                        <m:t>𝒒</m:t>
                      </m:r>
                      <m:r>
                        <a:rPr lang="es-MX" sz="2400" b="1" i="1" smtClean="0">
                          <a:latin typeface="Cambria Math" panose="02040503050406030204" pitchFamily="18" charset="0"/>
                        </a:rPr>
                        <m:t>→¬</m:t>
                      </m:r>
                      <m:r>
                        <a:rPr lang="es-MX" sz="2400" b="1" i="1" smtClean="0">
                          <a:latin typeface="Cambria Math" panose="02040503050406030204" pitchFamily="18" charset="0"/>
                        </a:rPr>
                        <m:t>𝒑</m:t>
                      </m:r>
                    </m:oMath>
                  </m:oMathPara>
                </a14:m>
                <a:endParaRPr lang="es-CO" sz="2400" b="1" dirty="0"/>
              </a:p>
            </p:txBody>
          </p:sp>
        </mc:Choice>
        <mc:Fallback xmlns="">
          <p:sp>
            <p:nvSpPr>
              <p:cNvPr id="12" name="CuadroTexto 11">
                <a:extLst>
                  <a:ext uri="{FF2B5EF4-FFF2-40B4-BE49-F238E27FC236}">
                    <a16:creationId xmlns:a16="http://schemas.microsoft.com/office/drawing/2014/main" id="{EF370458-8B4E-432E-AD18-9413AAE7DAC1}"/>
                  </a:ext>
                </a:extLst>
              </p:cNvPr>
              <p:cNvSpPr txBox="1">
                <a:spLocks noRot="1" noChangeAspect="1" noMove="1" noResize="1" noEditPoints="1" noAdjustHandles="1" noChangeArrowheads="1" noChangeShapeType="1" noTextEdit="1"/>
              </p:cNvSpPr>
              <p:nvPr/>
            </p:nvSpPr>
            <p:spPr>
              <a:xfrm>
                <a:off x="5421424" y="4530881"/>
                <a:ext cx="1349151" cy="369332"/>
              </a:xfrm>
              <a:prstGeom prst="rect">
                <a:avLst/>
              </a:prstGeom>
              <a:blipFill>
                <a:blip r:embed="rId5"/>
                <a:stretch>
                  <a:fillRect l="-450" r="-4505" b="-29508"/>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D1090934-9943-434F-80A8-3E352B67C1C9}"/>
                  </a:ext>
                </a:extLst>
              </p:cNvPr>
              <p:cNvSpPr txBox="1"/>
              <p:nvPr/>
            </p:nvSpPr>
            <p:spPr>
              <a:xfrm>
                <a:off x="5421423" y="5831312"/>
                <a:ext cx="134915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400" b="1" i="1" smtClean="0">
                          <a:latin typeface="Cambria Math" panose="02040503050406030204" pitchFamily="18" charset="0"/>
                        </a:rPr>
                        <m:t>¬</m:t>
                      </m:r>
                      <m:r>
                        <a:rPr lang="es-MX" sz="2400" b="1" i="1" smtClean="0">
                          <a:latin typeface="Cambria Math" panose="02040503050406030204" pitchFamily="18" charset="0"/>
                        </a:rPr>
                        <m:t>𝒑</m:t>
                      </m:r>
                      <m:r>
                        <a:rPr lang="es-MX" sz="2400" b="1" i="1" smtClean="0">
                          <a:latin typeface="Cambria Math" panose="02040503050406030204" pitchFamily="18" charset="0"/>
                        </a:rPr>
                        <m:t>→¬</m:t>
                      </m:r>
                      <m:r>
                        <a:rPr lang="es-MX" sz="2400" b="1" i="1" smtClean="0">
                          <a:latin typeface="Cambria Math" panose="02040503050406030204" pitchFamily="18" charset="0"/>
                        </a:rPr>
                        <m:t>𝒒</m:t>
                      </m:r>
                    </m:oMath>
                  </m:oMathPara>
                </a14:m>
                <a:endParaRPr lang="es-CO" sz="2400" b="1" dirty="0"/>
              </a:p>
            </p:txBody>
          </p:sp>
        </mc:Choice>
        <mc:Fallback xmlns="">
          <p:sp>
            <p:nvSpPr>
              <p:cNvPr id="13" name="CuadroTexto 12">
                <a:extLst>
                  <a:ext uri="{FF2B5EF4-FFF2-40B4-BE49-F238E27FC236}">
                    <a16:creationId xmlns:a16="http://schemas.microsoft.com/office/drawing/2014/main" id="{D1090934-9943-434F-80A8-3E352B67C1C9}"/>
                  </a:ext>
                </a:extLst>
              </p:cNvPr>
              <p:cNvSpPr txBox="1">
                <a:spLocks noRot="1" noChangeAspect="1" noMove="1" noResize="1" noEditPoints="1" noAdjustHandles="1" noChangeArrowheads="1" noChangeShapeType="1" noTextEdit="1"/>
              </p:cNvSpPr>
              <p:nvPr/>
            </p:nvSpPr>
            <p:spPr>
              <a:xfrm>
                <a:off x="5421423" y="5831312"/>
                <a:ext cx="1349151" cy="369332"/>
              </a:xfrm>
              <a:prstGeom prst="rect">
                <a:avLst/>
              </a:prstGeom>
              <a:blipFill>
                <a:blip r:embed="rId6"/>
                <a:stretch>
                  <a:fillRect l="-450" r="-4505" b="-30000"/>
                </a:stretch>
              </a:blipFill>
            </p:spPr>
            <p:txBody>
              <a:bodyPr/>
              <a:lstStyle/>
              <a:p>
                <a:r>
                  <a:rPr lang="es-CO">
                    <a:noFill/>
                  </a:rPr>
                  <a:t> </a:t>
                </a:r>
              </a:p>
            </p:txBody>
          </p:sp>
        </mc:Fallback>
      </mc:AlternateContent>
    </p:spTree>
    <p:extLst>
      <p:ext uri="{BB962C8B-B14F-4D97-AF65-F5344CB8AC3E}">
        <p14:creationId xmlns:p14="http://schemas.microsoft.com/office/powerpoint/2010/main" val="2724548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1"/>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1E5C"/>
              </a:buClr>
              <a:buSzPts val="3200"/>
              <a:buFont typeface="Roboto Slab"/>
              <a:buNone/>
            </a:pPr>
            <a:r>
              <a:rPr lang="es-ES" dirty="0"/>
              <a:t>Conectores lógicos – Parte II</a:t>
            </a:r>
            <a:endParaRPr sz="3200" b="1" dirty="0">
              <a:solidFill>
                <a:srgbClr val="701E5C"/>
              </a:solidFill>
              <a:latin typeface="Roboto Slab"/>
              <a:ea typeface="Roboto Slab"/>
              <a:cs typeface="Roboto Slab"/>
              <a:sym typeface="Roboto Slab"/>
            </a:endParaRPr>
          </a:p>
        </p:txBody>
      </p:sp>
      <p:sp>
        <p:nvSpPr>
          <p:cNvPr id="19" name="CuadroTexto 18">
            <a:extLst>
              <a:ext uri="{FF2B5EF4-FFF2-40B4-BE49-F238E27FC236}">
                <a16:creationId xmlns:a16="http://schemas.microsoft.com/office/drawing/2014/main" id="{67C2BF52-F71C-427F-B673-CAE89836ED0C}"/>
              </a:ext>
            </a:extLst>
          </p:cNvPr>
          <p:cNvSpPr txBox="1"/>
          <p:nvPr/>
        </p:nvSpPr>
        <p:spPr>
          <a:xfrm>
            <a:off x="916650" y="877989"/>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Reciproco, contrarrecíproco y contrario</a:t>
            </a: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F3FC7EF7-B601-489D-AFE7-C584E6D6FB15}"/>
                  </a:ext>
                </a:extLst>
              </p:cNvPr>
              <p:cNvSpPr txBox="1"/>
              <p:nvPr/>
            </p:nvSpPr>
            <p:spPr>
              <a:xfrm>
                <a:off x="916648" y="1466737"/>
                <a:ext cx="11044292" cy="2862322"/>
              </a:xfrm>
              <a:prstGeom prst="rect">
                <a:avLst/>
              </a:prstGeom>
              <a:noFill/>
            </p:spPr>
            <p:txBody>
              <a:bodyPr wrap="square" rtlCol="0">
                <a:spAutoFit/>
              </a:bodyPr>
              <a:lstStyle/>
              <a:p>
                <a:r>
                  <a:rPr lang="es-MX" sz="2000" b="1" dirty="0">
                    <a:latin typeface="Roboto" panose="02000000000000000000" pitchFamily="2" charset="0"/>
                    <a:ea typeface="Roboto" panose="02000000000000000000" pitchFamily="2" charset="0"/>
                  </a:rPr>
                  <a:t>Ejemplo 1</a:t>
                </a:r>
                <a:r>
                  <a:rPr lang="es-MX" sz="2000" dirty="0">
                    <a:latin typeface="Roboto" panose="02000000000000000000" pitchFamily="2" charset="0"/>
                    <a:ea typeface="Roboto" panose="02000000000000000000" pitchFamily="2" charset="0"/>
                  </a:rPr>
                  <a:t>: Dadas las siguientes proposiciones:</a:t>
                </a:r>
              </a:p>
              <a:p>
                <a:pPr marL="342900" indent="-342900">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𝒑</m:t>
                    </m:r>
                  </m:oMath>
                </a14:m>
                <a:r>
                  <a:rPr lang="es-MX" sz="2000" dirty="0">
                    <a:latin typeface="Roboto" panose="02000000000000000000" pitchFamily="2" charset="0"/>
                    <a:ea typeface="Roboto" panose="02000000000000000000" pitchFamily="2" charset="0"/>
                  </a:rPr>
                  <a:t>: Harry Potter es un mago.</a:t>
                </a:r>
              </a:p>
              <a:p>
                <a:pPr marL="342900" indent="-342900">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𝒒</m:t>
                    </m:r>
                  </m:oMath>
                </a14:m>
                <a:r>
                  <a:rPr lang="es-MX" sz="2000" dirty="0">
                    <a:latin typeface="Roboto" panose="02000000000000000000" pitchFamily="2" charset="0"/>
                    <a:ea typeface="Roboto" panose="02000000000000000000" pitchFamily="2" charset="0"/>
                  </a:rPr>
                  <a:t>: Hermione es una bruja.</a:t>
                </a:r>
              </a:p>
              <a:p>
                <a:endParaRPr lang="es-MX" sz="2000" dirty="0">
                  <a:latin typeface="Roboto" panose="02000000000000000000" pitchFamily="2" charset="0"/>
                  <a:ea typeface="Roboto" panose="02000000000000000000" pitchFamily="2" charset="0"/>
                </a:endParaRPr>
              </a:p>
              <a:p>
                <a:r>
                  <a:rPr lang="es-MX" sz="2000" dirty="0">
                    <a:latin typeface="Roboto" panose="02000000000000000000" pitchFamily="2" charset="0"/>
                    <a:ea typeface="Roboto" panose="02000000000000000000" pitchFamily="2" charset="0"/>
                  </a:rPr>
                  <a:t>Escriba las siguientes afirmaciones:</a:t>
                </a:r>
              </a:p>
              <a:p>
                <a:pPr marL="457200" indent="-457200">
                  <a:buFont typeface="+mj-lt"/>
                  <a:buAutoNum type="arabicPeriod"/>
                </a:pPr>
                <a:r>
                  <a:rPr lang="es-MX" sz="2000" b="1" dirty="0">
                    <a:latin typeface="Roboto" panose="02000000000000000000" pitchFamily="2" charset="0"/>
                    <a:ea typeface="Roboto" panose="02000000000000000000" pitchFamily="2" charset="0"/>
                  </a:rPr>
                  <a:t>Condicional</a:t>
                </a:r>
                <a:r>
                  <a:rPr lang="es-MX" sz="2000" dirty="0">
                    <a:latin typeface="Roboto" panose="02000000000000000000" pitchFamily="2" charset="0"/>
                    <a:ea typeface="Roboto" panose="02000000000000000000" pitchFamily="2" charset="0"/>
                  </a:rPr>
                  <a:t>: </a:t>
                </a:r>
                <a14:m>
                  <m:oMath xmlns:m="http://schemas.openxmlformats.org/officeDocument/2006/math">
                    <m:r>
                      <a:rPr lang="es-MX" sz="2000" b="0" i="1" smtClean="0">
                        <a:latin typeface="Cambria Math" panose="02040503050406030204" pitchFamily="18" charset="0"/>
                        <a:ea typeface="Roboto" panose="02000000000000000000" pitchFamily="2" charset="0"/>
                      </a:rPr>
                      <m:t>𝑝</m:t>
                    </m:r>
                    <m:r>
                      <a:rPr lang="es-MX" sz="2000" b="0" i="0" smtClean="0">
                        <a:latin typeface="Cambria Math" panose="02040503050406030204" pitchFamily="18" charset="0"/>
                        <a:ea typeface="Roboto" panose="02000000000000000000" pitchFamily="2" charset="0"/>
                      </a:rPr>
                      <m:t>→</m:t>
                    </m:r>
                    <m:r>
                      <a:rPr lang="es-MX" sz="2000" b="0" i="1" smtClean="0">
                        <a:latin typeface="Cambria Math" panose="02040503050406030204" pitchFamily="18" charset="0"/>
                        <a:ea typeface="Roboto" panose="02000000000000000000" pitchFamily="2" charset="0"/>
                      </a:rPr>
                      <m:t>𝑞</m:t>
                    </m:r>
                  </m:oMath>
                </a14:m>
                <a:endParaRPr lang="es-MX" sz="2000" dirty="0">
                  <a:latin typeface="Roboto" panose="02000000000000000000" pitchFamily="2" charset="0"/>
                  <a:ea typeface="Roboto" panose="02000000000000000000" pitchFamily="2" charset="0"/>
                </a:endParaRPr>
              </a:p>
              <a:p>
                <a:pPr marL="457200" indent="-457200">
                  <a:buFont typeface="+mj-lt"/>
                  <a:buAutoNum type="arabicPeriod"/>
                </a:pPr>
                <a:r>
                  <a:rPr lang="es-MX" sz="2000" b="1" dirty="0">
                    <a:latin typeface="Roboto" panose="02000000000000000000" pitchFamily="2" charset="0"/>
                    <a:ea typeface="Roboto" panose="02000000000000000000" pitchFamily="2" charset="0"/>
                  </a:rPr>
                  <a:t>Reciproco</a:t>
                </a:r>
                <a:r>
                  <a:rPr lang="es-MX" sz="2000" dirty="0">
                    <a:latin typeface="Roboto" panose="02000000000000000000" pitchFamily="2" charset="0"/>
                    <a:ea typeface="Roboto" panose="02000000000000000000" pitchFamily="2" charset="0"/>
                  </a:rPr>
                  <a:t>: </a:t>
                </a:r>
                <a14:m>
                  <m:oMath xmlns:m="http://schemas.openxmlformats.org/officeDocument/2006/math">
                    <m:r>
                      <a:rPr lang="es-MX" sz="2000" b="0" i="1" smtClean="0">
                        <a:latin typeface="Cambria Math" panose="02040503050406030204" pitchFamily="18" charset="0"/>
                        <a:ea typeface="Roboto" panose="02000000000000000000" pitchFamily="2" charset="0"/>
                      </a:rPr>
                      <m:t>𝑞</m:t>
                    </m:r>
                    <m:r>
                      <a:rPr lang="es-MX" sz="2000" b="0" i="0" smtClean="0">
                        <a:latin typeface="Cambria Math" panose="02040503050406030204" pitchFamily="18" charset="0"/>
                        <a:ea typeface="Roboto" panose="02000000000000000000" pitchFamily="2" charset="0"/>
                      </a:rPr>
                      <m:t>→</m:t>
                    </m:r>
                    <m:r>
                      <a:rPr lang="es-MX" sz="2000" b="0" i="1" smtClean="0">
                        <a:latin typeface="Cambria Math" panose="02040503050406030204" pitchFamily="18" charset="0"/>
                        <a:ea typeface="Roboto" panose="02000000000000000000" pitchFamily="2" charset="0"/>
                      </a:rPr>
                      <m:t>𝑝</m:t>
                    </m:r>
                  </m:oMath>
                </a14:m>
                <a:endParaRPr lang="es-MX" sz="2000" i="1" dirty="0">
                  <a:latin typeface="Roboto" panose="02000000000000000000" pitchFamily="2" charset="0"/>
                  <a:ea typeface="Roboto" panose="02000000000000000000" pitchFamily="2" charset="0"/>
                </a:endParaRPr>
              </a:p>
              <a:p>
                <a:pPr marL="457200" indent="-457200">
                  <a:buFont typeface="+mj-lt"/>
                  <a:buAutoNum type="arabicPeriod"/>
                </a:pPr>
                <a:r>
                  <a:rPr lang="es-MX" sz="2000" b="1" dirty="0">
                    <a:latin typeface="Roboto" panose="02000000000000000000" pitchFamily="2" charset="0"/>
                    <a:ea typeface="Roboto" panose="02000000000000000000" pitchFamily="2" charset="0"/>
                  </a:rPr>
                  <a:t>Contrarrecíproco</a:t>
                </a:r>
                <a:r>
                  <a:rPr lang="es-MX" sz="2000" dirty="0">
                    <a:latin typeface="Roboto" panose="02000000000000000000" pitchFamily="2" charset="0"/>
                    <a:ea typeface="Roboto" panose="02000000000000000000" pitchFamily="2" charset="0"/>
                  </a:rPr>
                  <a:t>: </a:t>
                </a:r>
                <a14:m>
                  <m:oMath xmlns:m="http://schemas.openxmlformats.org/officeDocument/2006/math">
                    <m:r>
                      <a:rPr lang="es-MX" sz="2000" b="0" i="1" smtClean="0">
                        <a:latin typeface="Cambria Math" panose="02040503050406030204" pitchFamily="18" charset="0"/>
                        <a:ea typeface="Roboto" panose="02000000000000000000" pitchFamily="2" charset="0"/>
                      </a:rPr>
                      <m:t>¬</m:t>
                    </m:r>
                    <m:r>
                      <a:rPr lang="es-MX" sz="2000" b="0" i="1" smtClean="0">
                        <a:latin typeface="Cambria Math" panose="02040503050406030204" pitchFamily="18" charset="0"/>
                        <a:ea typeface="Roboto" panose="02000000000000000000" pitchFamily="2" charset="0"/>
                      </a:rPr>
                      <m:t>𝑞</m:t>
                    </m:r>
                    <m:r>
                      <a:rPr lang="es-MX" sz="2000" b="0" i="0" smtClean="0">
                        <a:latin typeface="Cambria Math" panose="02040503050406030204" pitchFamily="18" charset="0"/>
                        <a:ea typeface="Roboto" panose="02000000000000000000" pitchFamily="2" charset="0"/>
                      </a:rPr>
                      <m:t>→</m:t>
                    </m:r>
                    <m:r>
                      <a:rPr lang="es-MX" sz="2000" i="1">
                        <a:latin typeface="Cambria Math" panose="02040503050406030204" pitchFamily="18" charset="0"/>
                        <a:ea typeface="Roboto" panose="02000000000000000000" pitchFamily="2" charset="0"/>
                      </a:rPr>
                      <m:t>¬</m:t>
                    </m:r>
                    <m:r>
                      <a:rPr lang="es-MX" sz="2000" b="0" i="1" smtClean="0">
                        <a:latin typeface="Cambria Math" panose="02040503050406030204" pitchFamily="18" charset="0"/>
                        <a:ea typeface="Roboto" panose="02000000000000000000" pitchFamily="2" charset="0"/>
                      </a:rPr>
                      <m:t>𝑝</m:t>
                    </m:r>
                  </m:oMath>
                </a14:m>
                <a:endParaRPr lang="es-MX" sz="2000" i="1" dirty="0">
                  <a:latin typeface="Roboto" panose="02000000000000000000" pitchFamily="2" charset="0"/>
                  <a:ea typeface="Roboto" panose="02000000000000000000" pitchFamily="2" charset="0"/>
                </a:endParaRPr>
              </a:p>
              <a:p>
                <a:pPr marL="457200" indent="-457200">
                  <a:buFont typeface="+mj-lt"/>
                  <a:buAutoNum type="arabicPeriod"/>
                </a:pPr>
                <a:r>
                  <a:rPr lang="es-MX" sz="2000" b="1" dirty="0">
                    <a:latin typeface="Roboto" panose="02000000000000000000" pitchFamily="2" charset="0"/>
                    <a:ea typeface="Roboto" panose="02000000000000000000" pitchFamily="2" charset="0"/>
                  </a:rPr>
                  <a:t>Contrario</a:t>
                </a:r>
                <a:r>
                  <a:rPr lang="es-MX" sz="2000" dirty="0">
                    <a:latin typeface="Roboto" panose="02000000000000000000" pitchFamily="2" charset="0"/>
                    <a:ea typeface="Roboto" panose="02000000000000000000" pitchFamily="2" charset="0"/>
                  </a:rPr>
                  <a:t>: </a:t>
                </a:r>
                <a14:m>
                  <m:oMath xmlns:m="http://schemas.openxmlformats.org/officeDocument/2006/math">
                    <m:r>
                      <a:rPr lang="es-MX" sz="2000" b="0" i="1" smtClean="0">
                        <a:latin typeface="Cambria Math" panose="02040503050406030204" pitchFamily="18" charset="0"/>
                        <a:ea typeface="Roboto" panose="02000000000000000000" pitchFamily="2" charset="0"/>
                      </a:rPr>
                      <m:t>¬</m:t>
                    </m:r>
                    <m:r>
                      <a:rPr lang="es-MX" sz="2000" b="0" i="1" smtClean="0">
                        <a:latin typeface="Cambria Math" panose="02040503050406030204" pitchFamily="18" charset="0"/>
                        <a:ea typeface="Roboto" panose="02000000000000000000" pitchFamily="2" charset="0"/>
                      </a:rPr>
                      <m:t>𝑝</m:t>
                    </m:r>
                    <m:r>
                      <a:rPr lang="es-MX" sz="2000" b="0" i="0" smtClean="0">
                        <a:latin typeface="Cambria Math" panose="02040503050406030204" pitchFamily="18" charset="0"/>
                        <a:ea typeface="Roboto" panose="02000000000000000000" pitchFamily="2" charset="0"/>
                      </a:rPr>
                      <m:t>→</m:t>
                    </m:r>
                    <m:r>
                      <a:rPr lang="es-MX" sz="2000" i="1">
                        <a:latin typeface="Cambria Math" panose="02040503050406030204" pitchFamily="18" charset="0"/>
                        <a:ea typeface="Roboto" panose="02000000000000000000" pitchFamily="2" charset="0"/>
                      </a:rPr>
                      <m:t>¬</m:t>
                    </m:r>
                    <m:r>
                      <a:rPr lang="es-MX" sz="2000" b="0" i="1" smtClean="0">
                        <a:latin typeface="Cambria Math" panose="02040503050406030204" pitchFamily="18" charset="0"/>
                        <a:ea typeface="Roboto" panose="02000000000000000000" pitchFamily="2" charset="0"/>
                      </a:rPr>
                      <m:t>𝑞</m:t>
                    </m:r>
                  </m:oMath>
                </a14:m>
                <a:endParaRPr lang="es-MX" sz="2000" i="1" dirty="0">
                  <a:latin typeface="Roboto" panose="02000000000000000000" pitchFamily="2" charset="0"/>
                  <a:ea typeface="Roboto" panose="02000000000000000000" pitchFamily="2" charset="0"/>
                </a:endParaRPr>
              </a:p>
            </p:txBody>
          </p:sp>
        </mc:Choice>
        <mc:Fallback xmlns="">
          <p:sp>
            <p:nvSpPr>
              <p:cNvPr id="8" name="CuadroTexto 7">
                <a:extLst>
                  <a:ext uri="{FF2B5EF4-FFF2-40B4-BE49-F238E27FC236}">
                    <a16:creationId xmlns:a16="http://schemas.microsoft.com/office/drawing/2014/main" id="{F3FC7EF7-B601-489D-AFE7-C584E6D6FB15}"/>
                  </a:ext>
                </a:extLst>
              </p:cNvPr>
              <p:cNvSpPr txBox="1">
                <a:spLocks noRot="1" noChangeAspect="1" noMove="1" noResize="1" noEditPoints="1" noAdjustHandles="1" noChangeArrowheads="1" noChangeShapeType="1" noTextEdit="1"/>
              </p:cNvSpPr>
              <p:nvPr/>
            </p:nvSpPr>
            <p:spPr>
              <a:xfrm>
                <a:off x="916648" y="1466737"/>
                <a:ext cx="11044292" cy="2862322"/>
              </a:xfrm>
              <a:prstGeom prst="rect">
                <a:avLst/>
              </a:prstGeom>
              <a:blipFill>
                <a:blip r:embed="rId3"/>
                <a:stretch>
                  <a:fillRect l="-607" t="-1066" b="-3198"/>
                </a:stretch>
              </a:blipFill>
            </p:spPr>
            <p:txBody>
              <a:bodyPr/>
              <a:lstStyle/>
              <a:p>
                <a:r>
                  <a:rPr lang="es-CO">
                    <a:noFill/>
                  </a:rPr>
                  <a:t> </a:t>
                </a:r>
              </a:p>
            </p:txBody>
          </p:sp>
        </mc:Fallback>
      </mc:AlternateContent>
      <p:pic>
        <p:nvPicPr>
          <p:cNvPr id="39938" name="Picture 2" descr="Trío | Harry Potter Wiki | Fandom">
            <a:extLst>
              <a:ext uri="{FF2B5EF4-FFF2-40B4-BE49-F238E27FC236}">
                <a16:creationId xmlns:a16="http://schemas.microsoft.com/office/drawing/2014/main" id="{AFB5B242-2B2F-47CE-ADFF-A1797CDF4C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4897" y="1858726"/>
            <a:ext cx="3147245" cy="3990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7753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1"/>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1E5C"/>
              </a:buClr>
              <a:buSzPts val="3200"/>
              <a:buFont typeface="Roboto Slab"/>
              <a:buNone/>
            </a:pPr>
            <a:r>
              <a:rPr lang="es-ES" dirty="0"/>
              <a:t>Conectores lógicos – Parte II</a:t>
            </a:r>
            <a:endParaRPr sz="3200" b="1" dirty="0">
              <a:solidFill>
                <a:srgbClr val="701E5C"/>
              </a:solidFill>
              <a:latin typeface="Roboto Slab"/>
              <a:ea typeface="Roboto Slab"/>
              <a:cs typeface="Roboto Slab"/>
              <a:sym typeface="Roboto Slab"/>
            </a:endParaRPr>
          </a:p>
        </p:txBody>
      </p:sp>
      <p:sp>
        <p:nvSpPr>
          <p:cNvPr id="19" name="CuadroTexto 18">
            <a:extLst>
              <a:ext uri="{FF2B5EF4-FFF2-40B4-BE49-F238E27FC236}">
                <a16:creationId xmlns:a16="http://schemas.microsoft.com/office/drawing/2014/main" id="{67C2BF52-F71C-427F-B673-CAE89836ED0C}"/>
              </a:ext>
            </a:extLst>
          </p:cNvPr>
          <p:cNvSpPr txBox="1"/>
          <p:nvPr/>
        </p:nvSpPr>
        <p:spPr>
          <a:xfrm>
            <a:off x="916650" y="877989"/>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Reciproco, contrarrecíproco y contrario</a:t>
            </a: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F3FC7EF7-B601-489D-AFE7-C584E6D6FB15}"/>
                  </a:ext>
                </a:extLst>
              </p:cNvPr>
              <p:cNvSpPr txBox="1"/>
              <p:nvPr/>
            </p:nvSpPr>
            <p:spPr>
              <a:xfrm>
                <a:off x="916649" y="1376173"/>
                <a:ext cx="11044292" cy="1015663"/>
              </a:xfrm>
              <a:prstGeom prst="rect">
                <a:avLst/>
              </a:prstGeom>
              <a:noFill/>
            </p:spPr>
            <p:txBody>
              <a:bodyPr wrap="square" rtlCol="0">
                <a:spAutoFit/>
              </a:bodyPr>
              <a:lstStyle/>
              <a:p>
                <a:r>
                  <a:rPr lang="es-MX" sz="2000" b="1" dirty="0">
                    <a:latin typeface="Roboto" panose="02000000000000000000" pitchFamily="2" charset="0"/>
                    <a:ea typeface="Roboto" panose="02000000000000000000" pitchFamily="2" charset="0"/>
                  </a:rPr>
                  <a:t>Ejemplo 1 - Solución</a:t>
                </a:r>
                <a:r>
                  <a:rPr lang="es-MX" sz="2000" dirty="0">
                    <a:latin typeface="Roboto" panose="02000000000000000000" pitchFamily="2" charset="0"/>
                    <a:ea typeface="Roboto" panose="02000000000000000000" pitchFamily="2" charset="0"/>
                  </a:rPr>
                  <a:t>: Sea</a:t>
                </a:r>
              </a:p>
              <a:p>
                <a:pPr marL="342900" indent="-342900">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𝒑</m:t>
                    </m:r>
                  </m:oMath>
                </a14:m>
                <a:r>
                  <a:rPr lang="es-MX" sz="2000" dirty="0">
                    <a:latin typeface="Roboto" panose="02000000000000000000" pitchFamily="2" charset="0"/>
                    <a:ea typeface="Roboto" panose="02000000000000000000" pitchFamily="2" charset="0"/>
                  </a:rPr>
                  <a:t>: Harry Potter es un mago.</a:t>
                </a:r>
              </a:p>
              <a:p>
                <a:pPr marL="342900" indent="-342900">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𝒒</m:t>
                    </m:r>
                  </m:oMath>
                </a14:m>
                <a:r>
                  <a:rPr lang="es-MX" sz="2000" dirty="0">
                    <a:latin typeface="Roboto" panose="02000000000000000000" pitchFamily="2" charset="0"/>
                    <a:ea typeface="Roboto" panose="02000000000000000000" pitchFamily="2" charset="0"/>
                  </a:rPr>
                  <a:t>: Hermione es una bruja.</a:t>
                </a:r>
              </a:p>
            </p:txBody>
          </p:sp>
        </mc:Choice>
        <mc:Fallback xmlns="">
          <p:sp>
            <p:nvSpPr>
              <p:cNvPr id="8" name="CuadroTexto 7">
                <a:extLst>
                  <a:ext uri="{FF2B5EF4-FFF2-40B4-BE49-F238E27FC236}">
                    <a16:creationId xmlns:a16="http://schemas.microsoft.com/office/drawing/2014/main" id="{F3FC7EF7-B601-489D-AFE7-C584E6D6FB15}"/>
                  </a:ext>
                </a:extLst>
              </p:cNvPr>
              <p:cNvSpPr txBox="1">
                <a:spLocks noRot="1" noChangeAspect="1" noMove="1" noResize="1" noEditPoints="1" noAdjustHandles="1" noChangeArrowheads="1" noChangeShapeType="1" noTextEdit="1"/>
              </p:cNvSpPr>
              <p:nvPr/>
            </p:nvSpPr>
            <p:spPr>
              <a:xfrm>
                <a:off x="916649" y="1376173"/>
                <a:ext cx="11044292" cy="1015663"/>
              </a:xfrm>
              <a:prstGeom prst="rect">
                <a:avLst/>
              </a:prstGeom>
              <a:blipFill>
                <a:blip r:embed="rId3"/>
                <a:stretch>
                  <a:fillRect l="-552" t="-3012" b="-1084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069F3F84-3055-4A34-9E6E-FF2921CAD8A0}"/>
                  </a:ext>
                </a:extLst>
              </p:cNvPr>
              <p:cNvSpPr txBox="1"/>
              <p:nvPr/>
            </p:nvSpPr>
            <p:spPr>
              <a:xfrm>
                <a:off x="916649" y="2499951"/>
                <a:ext cx="9820177" cy="3785652"/>
              </a:xfrm>
              <a:prstGeom prst="rect">
                <a:avLst/>
              </a:prstGeom>
              <a:noFill/>
            </p:spPr>
            <p:txBody>
              <a:bodyPr wrap="square">
                <a:spAutoFit/>
              </a:bodyPr>
              <a:lstStyle/>
              <a:p>
                <a:r>
                  <a:rPr lang="es-MX" sz="2000" b="1" dirty="0">
                    <a:latin typeface="Roboto" panose="02000000000000000000" pitchFamily="2" charset="0"/>
                    <a:ea typeface="Roboto" panose="02000000000000000000" pitchFamily="2" charset="0"/>
                  </a:rPr>
                  <a:t>Tenemos</a:t>
                </a:r>
                <a:r>
                  <a:rPr lang="es-MX" sz="2000" dirty="0">
                    <a:latin typeface="Roboto" panose="02000000000000000000" pitchFamily="2" charset="0"/>
                    <a:ea typeface="Roboto" panose="02000000000000000000" pitchFamily="2" charset="0"/>
                  </a:rPr>
                  <a:t>:</a:t>
                </a:r>
              </a:p>
              <a:p>
                <a:endParaRPr lang="es-MX" sz="2000" dirty="0">
                  <a:latin typeface="Roboto" panose="02000000000000000000" pitchFamily="2" charset="0"/>
                  <a:ea typeface="Roboto" panose="02000000000000000000" pitchFamily="2" charset="0"/>
                </a:endParaRPr>
              </a:p>
              <a:p>
                <a:pPr marL="457200" indent="-457200">
                  <a:buFont typeface="+mj-lt"/>
                  <a:buAutoNum type="arabicPeriod"/>
                </a:pPr>
                <a:r>
                  <a:rPr lang="es-MX" sz="2000" b="1" dirty="0">
                    <a:latin typeface="Roboto" panose="02000000000000000000" pitchFamily="2" charset="0"/>
                    <a:ea typeface="Roboto" panose="02000000000000000000" pitchFamily="2" charset="0"/>
                  </a:rPr>
                  <a:t>Condicional</a:t>
                </a:r>
                <a:r>
                  <a:rPr lang="es-MX" sz="2000" dirty="0">
                    <a:latin typeface="Roboto" panose="02000000000000000000" pitchFamily="2" charset="0"/>
                    <a:ea typeface="Roboto" panose="02000000000000000000" pitchFamily="2" charset="0"/>
                  </a:rPr>
                  <a:t>: </a:t>
                </a:r>
                <a14:m>
                  <m:oMath xmlns:m="http://schemas.openxmlformats.org/officeDocument/2006/math">
                    <m:r>
                      <a:rPr lang="es-MX" sz="2000" b="0" i="1" smtClean="0">
                        <a:latin typeface="Cambria Math" panose="02040503050406030204" pitchFamily="18" charset="0"/>
                        <a:ea typeface="Roboto" panose="02000000000000000000" pitchFamily="2" charset="0"/>
                      </a:rPr>
                      <m:t>𝑝</m:t>
                    </m:r>
                    <m:r>
                      <a:rPr lang="es-MX" sz="2000" b="0" i="0" smtClean="0">
                        <a:latin typeface="Cambria Math" panose="02040503050406030204" pitchFamily="18" charset="0"/>
                        <a:ea typeface="Roboto" panose="02000000000000000000" pitchFamily="2" charset="0"/>
                      </a:rPr>
                      <m:t>→</m:t>
                    </m:r>
                    <m:r>
                      <a:rPr lang="es-MX" sz="2000" b="0" i="1" smtClean="0">
                        <a:latin typeface="Cambria Math" panose="02040503050406030204" pitchFamily="18" charset="0"/>
                        <a:ea typeface="Roboto" panose="02000000000000000000" pitchFamily="2" charset="0"/>
                      </a:rPr>
                      <m:t>𝑞</m:t>
                    </m:r>
                  </m:oMath>
                </a14:m>
                <a:endParaRPr lang="es-MX" sz="2000" b="0" dirty="0">
                  <a:latin typeface="Roboto" panose="02000000000000000000" pitchFamily="2" charset="0"/>
                  <a:ea typeface="Roboto" panose="02000000000000000000" pitchFamily="2" charset="0"/>
                </a:endParaRPr>
              </a:p>
              <a:p>
                <a:pPr marL="457200" indent="-457200">
                  <a:buFont typeface="+mj-lt"/>
                  <a:buAutoNum type="arabicPeriod"/>
                </a:pPr>
                <a:endParaRPr lang="es-MX" sz="2000" dirty="0">
                  <a:latin typeface="Roboto" panose="02000000000000000000" pitchFamily="2" charset="0"/>
                  <a:ea typeface="Roboto" panose="02000000000000000000" pitchFamily="2" charset="0"/>
                </a:endParaRPr>
              </a:p>
              <a:p>
                <a:pPr marL="457200" indent="-457200">
                  <a:buFont typeface="+mj-lt"/>
                  <a:buAutoNum type="arabicPeriod"/>
                </a:pPr>
                <a:endParaRPr lang="es-MX" sz="2000" dirty="0">
                  <a:latin typeface="Roboto" panose="02000000000000000000" pitchFamily="2" charset="0"/>
                  <a:ea typeface="Roboto" panose="02000000000000000000" pitchFamily="2" charset="0"/>
                </a:endParaRPr>
              </a:p>
              <a:p>
                <a:pPr marL="457200" indent="-457200">
                  <a:buFont typeface="+mj-lt"/>
                  <a:buAutoNum type="arabicPeriod"/>
                </a:pPr>
                <a:r>
                  <a:rPr lang="es-MX" sz="2000" b="1" dirty="0">
                    <a:latin typeface="Roboto" panose="02000000000000000000" pitchFamily="2" charset="0"/>
                    <a:ea typeface="Roboto" panose="02000000000000000000" pitchFamily="2" charset="0"/>
                  </a:rPr>
                  <a:t>Reciproco</a:t>
                </a:r>
                <a:r>
                  <a:rPr lang="es-MX" sz="2000" dirty="0">
                    <a:latin typeface="Roboto" panose="02000000000000000000" pitchFamily="2" charset="0"/>
                    <a:ea typeface="Roboto" panose="02000000000000000000" pitchFamily="2" charset="0"/>
                  </a:rPr>
                  <a:t>: </a:t>
                </a:r>
                <a14:m>
                  <m:oMath xmlns:m="http://schemas.openxmlformats.org/officeDocument/2006/math">
                    <m:r>
                      <a:rPr lang="es-MX" sz="2000" b="0" i="1" smtClean="0">
                        <a:latin typeface="Cambria Math" panose="02040503050406030204" pitchFamily="18" charset="0"/>
                        <a:ea typeface="Roboto" panose="02000000000000000000" pitchFamily="2" charset="0"/>
                      </a:rPr>
                      <m:t>𝑞</m:t>
                    </m:r>
                    <m:r>
                      <a:rPr lang="es-MX" sz="2000" b="0" i="0" smtClean="0">
                        <a:latin typeface="Cambria Math" panose="02040503050406030204" pitchFamily="18" charset="0"/>
                        <a:ea typeface="Roboto" panose="02000000000000000000" pitchFamily="2" charset="0"/>
                      </a:rPr>
                      <m:t>→</m:t>
                    </m:r>
                    <m:r>
                      <a:rPr lang="es-MX" sz="2000" b="0" i="1" smtClean="0">
                        <a:latin typeface="Cambria Math" panose="02040503050406030204" pitchFamily="18" charset="0"/>
                        <a:ea typeface="Roboto" panose="02000000000000000000" pitchFamily="2" charset="0"/>
                      </a:rPr>
                      <m:t>𝑝</m:t>
                    </m:r>
                  </m:oMath>
                </a14:m>
                <a:endParaRPr lang="es-MX" sz="2000" b="0" dirty="0">
                  <a:latin typeface="Roboto" panose="02000000000000000000" pitchFamily="2" charset="0"/>
                  <a:ea typeface="Roboto" panose="02000000000000000000" pitchFamily="2" charset="0"/>
                </a:endParaRPr>
              </a:p>
              <a:p>
                <a:pPr marL="457200" indent="-457200">
                  <a:buFont typeface="+mj-lt"/>
                  <a:buAutoNum type="arabicPeriod"/>
                </a:pPr>
                <a:endParaRPr lang="es-MX" sz="2000" i="1" dirty="0">
                  <a:latin typeface="Roboto" panose="02000000000000000000" pitchFamily="2" charset="0"/>
                  <a:ea typeface="Roboto" panose="02000000000000000000" pitchFamily="2" charset="0"/>
                </a:endParaRPr>
              </a:p>
              <a:p>
                <a:pPr marL="457200" indent="-457200">
                  <a:buFont typeface="+mj-lt"/>
                  <a:buAutoNum type="arabicPeriod"/>
                </a:pPr>
                <a:endParaRPr lang="es-MX" sz="2000" i="1" dirty="0">
                  <a:latin typeface="Roboto" panose="02000000000000000000" pitchFamily="2" charset="0"/>
                  <a:ea typeface="Roboto" panose="02000000000000000000" pitchFamily="2" charset="0"/>
                </a:endParaRPr>
              </a:p>
              <a:p>
                <a:pPr marL="457200" indent="-457200">
                  <a:buFont typeface="+mj-lt"/>
                  <a:buAutoNum type="arabicPeriod"/>
                </a:pPr>
                <a:r>
                  <a:rPr lang="es-MX" sz="2000" b="1" dirty="0">
                    <a:latin typeface="Roboto" panose="02000000000000000000" pitchFamily="2" charset="0"/>
                    <a:ea typeface="Roboto" panose="02000000000000000000" pitchFamily="2" charset="0"/>
                  </a:rPr>
                  <a:t>Contrarrecíproco</a:t>
                </a:r>
                <a:r>
                  <a:rPr lang="es-MX" sz="2000" dirty="0">
                    <a:latin typeface="Roboto" panose="02000000000000000000" pitchFamily="2" charset="0"/>
                    <a:ea typeface="Roboto" panose="02000000000000000000" pitchFamily="2" charset="0"/>
                  </a:rPr>
                  <a:t>: </a:t>
                </a:r>
                <a14:m>
                  <m:oMath xmlns:m="http://schemas.openxmlformats.org/officeDocument/2006/math">
                    <m:r>
                      <a:rPr lang="es-MX" sz="2000" b="0" i="1" smtClean="0">
                        <a:latin typeface="Cambria Math" panose="02040503050406030204" pitchFamily="18" charset="0"/>
                        <a:ea typeface="Roboto" panose="02000000000000000000" pitchFamily="2" charset="0"/>
                      </a:rPr>
                      <m:t>¬</m:t>
                    </m:r>
                    <m:r>
                      <a:rPr lang="es-MX" sz="2000" b="0" i="1" smtClean="0">
                        <a:latin typeface="Cambria Math" panose="02040503050406030204" pitchFamily="18" charset="0"/>
                        <a:ea typeface="Roboto" panose="02000000000000000000" pitchFamily="2" charset="0"/>
                      </a:rPr>
                      <m:t>𝑞</m:t>
                    </m:r>
                    <m:r>
                      <a:rPr lang="es-MX" sz="2000" b="0" i="0" smtClean="0">
                        <a:latin typeface="Cambria Math" panose="02040503050406030204" pitchFamily="18" charset="0"/>
                        <a:ea typeface="Roboto" panose="02000000000000000000" pitchFamily="2" charset="0"/>
                      </a:rPr>
                      <m:t>→</m:t>
                    </m:r>
                    <m:r>
                      <a:rPr lang="es-MX" sz="2000" i="1">
                        <a:latin typeface="Cambria Math" panose="02040503050406030204" pitchFamily="18" charset="0"/>
                        <a:ea typeface="Roboto" panose="02000000000000000000" pitchFamily="2" charset="0"/>
                      </a:rPr>
                      <m:t>¬</m:t>
                    </m:r>
                    <m:r>
                      <a:rPr lang="es-MX" sz="2000" b="0" i="1" smtClean="0">
                        <a:latin typeface="Cambria Math" panose="02040503050406030204" pitchFamily="18" charset="0"/>
                        <a:ea typeface="Roboto" panose="02000000000000000000" pitchFamily="2" charset="0"/>
                      </a:rPr>
                      <m:t>𝑝</m:t>
                    </m:r>
                  </m:oMath>
                </a14:m>
                <a:endParaRPr lang="es-MX" sz="2000" b="0" dirty="0">
                  <a:latin typeface="Roboto" panose="02000000000000000000" pitchFamily="2" charset="0"/>
                  <a:ea typeface="Roboto" panose="02000000000000000000" pitchFamily="2" charset="0"/>
                </a:endParaRPr>
              </a:p>
              <a:p>
                <a:pPr marL="457200" indent="-457200">
                  <a:buFont typeface="+mj-lt"/>
                  <a:buAutoNum type="arabicPeriod"/>
                </a:pPr>
                <a:endParaRPr lang="es-MX" sz="2000" i="1" dirty="0">
                  <a:latin typeface="Roboto" panose="02000000000000000000" pitchFamily="2" charset="0"/>
                  <a:ea typeface="Roboto" panose="02000000000000000000" pitchFamily="2" charset="0"/>
                </a:endParaRPr>
              </a:p>
              <a:p>
                <a:pPr marL="457200" indent="-457200">
                  <a:buFont typeface="+mj-lt"/>
                  <a:buAutoNum type="arabicPeriod"/>
                </a:pPr>
                <a:endParaRPr lang="es-MX" sz="2000" i="1" dirty="0">
                  <a:latin typeface="Roboto" panose="02000000000000000000" pitchFamily="2" charset="0"/>
                  <a:ea typeface="Roboto" panose="02000000000000000000" pitchFamily="2" charset="0"/>
                </a:endParaRPr>
              </a:p>
              <a:p>
                <a:pPr marL="457200" indent="-457200">
                  <a:buFont typeface="+mj-lt"/>
                  <a:buAutoNum type="arabicPeriod"/>
                </a:pPr>
                <a:r>
                  <a:rPr lang="es-MX" sz="2000" b="1" dirty="0">
                    <a:latin typeface="Roboto" panose="02000000000000000000" pitchFamily="2" charset="0"/>
                    <a:ea typeface="Roboto" panose="02000000000000000000" pitchFamily="2" charset="0"/>
                  </a:rPr>
                  <a:t>Contrario</a:t>
                </a:r>
                <a:r>
                  <a:rPr lang="es-MX" sz="2000" dirty="0">
                    <a:latin typeface="Roboto" panose="02000000000000000000" pitchFamily="2" charset="0"/>
                    <a:ea typeface="Roboto" panose="02000000000000000000" pitchFamily="2" charset="0"/>
                  </a:rPr>
                  <a:t>: </a:t>
                </a:r>
                <a14:m>
                  <m:oMath xmlns:m="http://schemas.openxmlformats.org/officeDocument/2006/math">
                    <m:r>
                      <a:rPr lang="es-MX" sz="2000" b="0" i="1" smtClean="0">
                        <a:latin typeface="Cambria Math" panose="02040503050406030204" pitchFamily="18" charset="0"/>
                        <a:ea typeface="Roboto" panose="02000000000000000000" pitchFamily="2" charset="0"/>
                      </a:rPr>
                      <m:t>¬</m:t>
                    </m:r>
                    <m:r>
                      <a:rPr lang="es-MX" sz="2000" b="0" i="1" smtClean="0">
                        <a:latin typeface="Cambria Math" panose="02040503050406030204" pitchFamily="18" charset="0"/>
                        <a:ea typeface="Roboto" panose="02000000000000000000" pitchFamily="2" charset="0"/>
                      </a:rPr>
                      <m:t>𝑝</m:t>
                    </m:r>
                    <m:r>
                      <a:rPr lang="es-MX" sz="2000" b="0" i="0" smtClean="0">
                        <a:latin typeface="Cambria Math" panose="02040503050406030204" pitchFamily="18" charset="0"/>
                        <a:ea typeface="Roboto" panose="02000000000000000000" pitchFamily="2" charset="0"/>
                      </a:rPr>
                      <m:t>→</m:t>
                    </m:r>
                    <m:r>
                      <a:rPr lang="es-MX" sz="2000" i="1">
                        <a:latin typeface="Cambria Math" panose="02040503050406030204" pitchFamily="18" charset="0"/>
                        <a:ea typeface="Roboto" panose="02000000000000000000" pitchFamily="2" charset="0"/>
                      </a:rPr>
                      <m:t>¬</m:t>
                    </m:r>
                    <m:r>
                      <a:rPr lang="es-MX" sz="2000" b="0" i="1" smtClean="0">
                        <a:latin typeface="Cambria Math" panose="02040503050406030204" pitchFamily="18" charset="0"/>
                        <a:ea typeface="Roboto" panose="02000000000000000000" pitchFamily="2" charset="0"/>
                      </a:rPr>
                      <m:t>𝑞</m:t>
                    </m:r>
                  </m:oMath>
                </a14:m>
                <a:endParaRPr lang="es-MX" sz="2000" i="1" dirty="0">
                  <a:latin typeface="Roboto" panose="02000000000000000000" pitchFamily="2" charset="0"/>
                  <a:ea typeface="Roboto" panose="02000000000000000000" pitchFamily="2" charset="0"/>
                </a:endParaRPr>
              </a:p>
            </p:txBody>
          </p:sp>
        </mc:Choice>
        <mc:Fallback xmlns="">
          <p:sp>
            <p:nvSpPr>
              <p:cNvPr id="11" name="CuadroTexto 10">
                <a:extLst>
                  <a:ext uri="{FF2B5EF4-FFF2-40B4-BE49-F238E27FC236}">
                    <a16:creationId xmlns:a16="http://schemas.microsoft.com/office/drawing/2014/main" id="{069F3F84-3055-4A34-9E6E-FF2921CAD8A0}"/>
                  </a:ext>
                </a:extLst>
              </p:cNvPr>
              <p:cNvSpPr txBox="1">
                <a:spLocks noRot="1" noChangeAspect="1" noMove="1" noResize="1" noEditPoints="1" noAdjustHandles="1" noChangeArrowheads="1" noChangeShapeType="1" noTextEdit="1"/>
              </p:cNvSpPr>
              <p:nvPr/>
            </p:nvSpPr>
            <p:spPr>
              <a:xfrm>
                <a:off x="916649" y="2499951"/>
                <a:ext cx="9820177" cy="3785652"/>
              </a:xfrm>
              <a:prstGeom prst="rect">
                <a:avLst/>
              </a:prstGeom>
              <a:blipFill>
                <a:blip r:embed="rId4"/>
                <a:stretch>
                  <a:fillRect l="-683" t="-644" b="-2254"/>
                </a:stretch>
              </a:blipFill>
            </p:spPr>
            <p:txBody>
              <a:bodyPr/>
              <a:lstStyle/>
              <a:p>
                <a:r>
                  <a:rPr lang="es-CO">
                    <a:noFill/>
                  </a:rPr>
                  <a:t> </a:t>
                </a:r>
              </a:p>
            </p:txBody>
          </p:sp>
        </mc:Fallback>
      </mc:AlternateContent>
      <p:sp>
        <p:nvSpPr>
          <p:cNvPr id="12" name="CuadroTexto 11">
            <a:extLst>
              <a:ext uri="{FF2B5EF4-FFF2-40B4-BE49-F238E27FC236}">
                <a16:creationId xmlns:a16="http://schemas.microsoft.com/office/drawing/2014/main" id="{817EF987-DEE5-4B86-9BB8-995D2ECA1F16}"/>
              </a:ext>
            </a:extLst>
          </p:cNvPr>
          <p:cNvSpPr txBox="1"/>
          <p:nvPr/>
        </p:nvSpPr>
        <p:spPr>
          <a:xfrm>
            <a:off x="2207956" y="3553468"/>
            <a:ext cx="7776087" cy="369332"/>
          </a:xfrm>
          <a:prstGeom prst="rect">
            <a:avLst/>
          </a:prstGeom>
          <a:noFill/>
        </p:spPr>
        <p:txBody>
          <a:bodyPr wrap="square">
            <a:spAutoFit/>
          </a:bodyPr>
          <a:lstStyle/>
          <a:p>
            <a:pPr algn="ctr"/>
            <a:r>
              <a:rPr lang="es-MX" sz="1800" b="1" dirty="0">
                <a:solidFill>
                  <a:schemeClr val="accent5"/>
                </a:solidFill>
                <a:latin typeface="Roboto" panose="02000000000000000000" pitchFamily="2" charset="0"/>
                <a:ea typeface="Roboto" panose="02000000000000000000" pitchFamily="2" charset="0"/>
              </a:rPr>
              <a:t>Si</a:t>
            </a:r>
            <a:r>
              <a:rPr lang="es-MX" sz="1800" dirty="0">
                <a:latin typeface="Roboto" panose="02000000000000000000" pitchFamily="2" charset="0"/>
                <a:ea typeface="Roboto" panose="02000000000000000000" pitchFamily="2" charset="0"/>
              </a:rPr>
              <a:t> Harry Potter es un mago </a:t>
            </a:r>
            <a:r>
              <a:rPr lang="es-MX" sz="1800" b="1" dirty="0">
                <a:solidFill>
                  <a:schemeClr val="accent5"/>
                </a:solidFill>
                <a:latin typeface="Roboto" panose="02000000000000000000" pitchFamily="2" charset="0"/>
                <a:ea typeface="Roboto" panose="02000000000000000000" pitchFamily="2" charset="0"/>
              </a:rPr>
              <a:t>entonces</a:t>
            </a:r>
            <a:r>
              <a:rPr lang="es-MX" sz="1800" dirty="0">
                <a:latin typeface="Roboto" panose="02000000000000000000" pitchFamily="2" charset="0"/>
                <a:ea typeface="Roboto" panose="02000000000000000000" pitchFamily="2" charset="0"/>
              </a:rPr>
              <a:t> Hermione es una bruja </a:t>
            </a:r>
            <a:endParaRPr lang="es-CO" sz="1800" dirty="0"/>
          </a:p>
        </p:txBody>
      </p:sp>
      <p:sp>
        <p:nvSpPr>
          <p:cNvPr id="13" name="CuadroTexto 12">
            <a:extLst>
              <a:ext uri="{FF2B5EF4-FFF2-40B4-BE49-F238E27FC236}">
                <a16:creationId xmlns:a16="http://schemas.microsoft.com/office/drawing/2014/main" id="{F30516EC-0615-4F24-A049-F63D8BC9EDDD}"/>
              </a:ext>
            </a:extLst>
          </p:cNvPr>
          <p:cNvSpPr txBox="1"/>
          <p:nvPr/>
        </p:nvSpPr>
        <p:spPr>
          <a:xfrm>
            <a:off x="2207955" y="4483341"/>
            <a:ext cx="7776087" cy="369332"/>
          </a:xfrm>
          <a:prstGeom prst="rect">
            <a:avLst/>
          </a:prstGeom>
          <a:noFill/>
        </p:spPr>
        <p:txBody>
          <a:bodyPr wrap="square">
            <a:spAutoFit/>
          </a:bodyPr>
          <a:lstStyle/>
          <a:p>
            <a:pPr algn="ctr"/>
            <a:r>
              <a:rPr lang="es-MX" sz="1800" b="1" dirty="0">
                <a:solidFill>
                  <a:schemeClr val="accent5"/>
                </a:solidFill>
                <a:latin typeface="Roboto" panose="02000000000000000000" pitchFamily="2" charset="0"/>
                <a:ea typeface="Roboto" panose="02000000000000000000" pitchFamily="2" charset="0"/>
              </a:rPr>
              <a:t>Si</a:t>
            </a:r>
            <a:r>
              <a:rPr lang="es-MX" sz="1800" dirty="0">
                <a:latin typeface="Roboto" panose="02000000000000000000" pitchFamily="2" charset="0"/>
                <a:ea typeface="Roboto" panose="02000000000000000000" pitchFamily="2" charset="0"/>
              </a:rPr>
              <a:t> Hermione es una bruja </a:t>
            </a:r>
            <a:r>
              <a:rPr lang="es-MX" sz="1800" b="1" dirty="0">
                <a:solidFill>
                  <a:schemeClr val="accent5"/>
                </a:solidFill>
                <a:latin typeface="Roboto" panose="02000000000000000000" pitchFamily="2" charset="0"/>
                <a:ea typeface="Roboto" panose="02000000000000000000" pitchFamily="2" charset="0"/>
              </a:rPr>
              <a:t>entonces</a:t>
            </a:r>
            <a:r>
              <a:rPr lang="es-MX" sz="1800" dirty="0">
                <a:latin typeface="Roboto" panose="02000000000000000000" pitchFamily="2" charset="0"/>
                <a:ea typeface="Roboto" panose="02000000000000000000" pitchFamily="2" charset="0"/>
              </a:rPr>
              <a:t> Harry Potter es un mago </a:t>
            </a:r>
            <a:endParaRPr lang="es-CO" sz="1800" dirty="0"/>
          </a:p>
        </p:txBody>
      </p:sp>
      <p:sp>
        <p:nvSpPr>
          <p:cNvPr id="14" name="CuadroTexto 13">
            <a:extLst>
              <a:ext uri="{FF2B5EF4-FFF2-40B4-BE49-F238E27FC236}">
                <a16:creationId xmlns:a16="http://schemas.microsoft.com/office/drawing/2014/main" id="{0898613D-F5E3-45A3-A0B0-8B0BC832F015}"/>
              </a:ext>
            </a:extLst>
          </p:cNvPr>
          <p:cNvSpPr txBox="1"/>
          <p:nvPr/>
        </p:nvSpPr>
        <p:spPr>
          <a:xfrm>
            <a:off x="2207955" y="5384472"/>
            <a:ext cx="7776087" cy="369332"/>
          </a:xfrm>
          <a:prstGeom prst="rect">
            <a:avLst/>
          </a:prstGeom>
          <a:noFill/>
        </p:spPr>
        <p:txBody>
          <a:bodyPr wrap="square">
            <a:spAutoFit/>
          </a:bodyPr>
          <a:lstStyle/>
          <a:p>
            <a:pPr algn="ctr"/>
            <a:r>
              <a:rPr lang="es-MX" sz="1800" b="1" dirty="0">
                <a:solidFill>
                  <a:schemeClr val="accent5"/>
                </a:solidFill>
                <a:latin typeface="Roboto" panose="02000000000000000000" pitchFamily="2" charset="0"/>
                <a:ea typeface="Roboto" panose="02000000000000000000" pitchFamily="2" charset="0"/>
              </a:rPr>
              <a:t>Si</a:t>
            </a:r>
            <a:r>
              <a:rPr lang="es-MX" sz="1800" dirty="0">
                <a:latin typeface="Roboto" panose="02000000000000000000" pitchFamily="2" charset="0"/>
                <a:ea typeface="Roboto" panose="02000000000000000000" pitchFamily="2" charset="0"/>
              </a:rPr>
              <a:t> Hermione </a:t>
            </a:r>
            <a:r>
              <a:rPr lang="es-MX" sz="1800" b="1" dirty="0">
                <a:solidFill>
                  <a:srgbClr val="FF0000"/>
                </a:solidFill>
                <a:latin typeface="Roboto" panose="02000000000000000000" pitchFamily="2" charset="0"/>
                <a:ea typeface="Roboto" panose="02000000000000000000" pitchFamily="2" charset="0"/>
              </a:rPr>
              <a:t>no</a:t>
            </a:r>
            <a:r>
              <a:rPr lang="es-MX" sz="1800" dirty="0">
                <a:latin typeface="Roboto" panose="02000000000000000000" pitchFamily="2" charset="0"/>
                <a:ea typeface="Roboto" panose="02000000000000000000" pitchFamily="2" charset="0"/>
              </a:rPr>
              <a:t> es una bruja </a:t>
            </a:r>
            <a:r>
              <a:rPr lang="es-MX" sz="1800" b="1" dirty="0">
                <a:solidFill>
                  <a:schemeClr val="accent5"/>
                </a:solidFill>
                <a:latin typeface="Roboto" panose="02000000000000000000" pitchFamily="2" charset="0"/>
                <a:ea typeface="Roboto" panose="02000000000000000000" pitchFamily="2" charset="0"/>
              </a:rPr>
              <a:t>entonces</a:t>
            </a:r>
            <a:r>
              <a:rPr lang="es-MX" sz="1800" dirty="0">
                <a:latin typeface="Roboto" panose="02000000000000000000" pitchFamily="2" charset="0"/>
                <a:ea typeface="Roboto" panose="02000000000000000000" pitchFamily="2" charset="0"/>
              </a:rPr>
              <a:t> Harry Potter </a:t>
            </a:r>
            <a:r>
              <a:rPr lang="es-MX" sz="1800" b="1" dirty="0">
                <a:solidFill>
                  <a:srgbClr val="FF0000"/>
                </a:solidFill>
                <a:latin typeface="Roboto" panose="02000000000000000000" pitchFamily="2" charset="0"/>
                <a:ea typeface="Roboto" panose="02000000000000000000" pitchFamily="2" charset="0"/>
              </a:rPr>
              <a:t>no</a:t>
            </a:r>
            <a:r>
              <a:rPr lang="es-MX" sz="1800" dirty="0">
                <a:latin typeface="Roboto" panose="02000000000000000000" pitchFamily="2" charset="0"/>
                <a:ea typeface="Roboto" panose="02000000000000000000" pitchFamily="2" charset="0"/>
              </a:rPr>
              <a:t> es un mago </a:t>
            </a:r>
            <a:endParaRPr lang="es-CO" sz="1800" dirty="0"/>
          </a:p>
        </p:txBody>
      </p:sp>
      <p:sp>
        <p:nvSpPr>
          <p:cNvPr id="15" name="CuadroTexto 14">
            <a:extLst>
              <a:ext uri="{FF2B5EF4-FFF2-40B4-BE49-F238E27FC236}">
                <a16:creationId xmlns:a16="http://schemas.microsoft.com/office/drawing/2014/main" id="{6C0E9330-A257-4D0E-99CE-38339179F197}"/>
              </a:ext>
            </a:extLst>
          </p:cNvPr>
          <p:cNvSpPr txBox="1"/>
          <p:nvPr/>
        </p:nvSpPr>
        <p:spPr>
          <a:xfrm>
            <a:off x="1938693" y="6285603"/>
            <a:ext cx="7776087" cy="369332"/>
          </a:xfrm>
          <a:prstGeom prst="rect">
            <a:avLst/>
          </a:prstGeom>
          <a:noFill/>
        </p:spPr>
        <p:txBody>
          <a:bodyPr wrap="square">
            <a:spAutoFit/>
          </a:bodyPr>
          <a:lstStyle/>
          <a:p>
            <a:pPr algn="ctr"/>
            <a:r>
              <a:rPr lang="es-MX" sz="1800" b="1" dirty="0">
                <a:solidFill>
                  <a:schemeClr val="accent5"/>
                </a:solidFill>
                <a:latin typeface="Roboto" panose="02000000000000000000" pitchFamily="2" charset="0"/>
                <a:ea typeface="Roboto" panose="02000000000000000000" pitchFamily="2" charset="0"/>
              </a:rPr>
              <a:t>Si</a:t>
            </a:r>
            <a:r>
              <a:rPr lang="es-MX" sz="1800" dirty="0">
                <a:latin typeface="Roboto" panose="02000000000000000000" pitchFamily="2" charset="0"/>
                <a:ea typeface="Roboto" panose="02000000000000000000" pitchFamily="2" charset="0"/>
              </a:rPr>
              <a:t> Harry Potter </a:t>
            </a:r>
            <a:r>
              <a:rPr lang="es-MX" sz="1800" b="1" dirty="0">
                <a:solidFill>
                  <a:srgbClr val="FF0000"/>
                </a:solidFill>
                <a:latin typeface="Roboto" panose="02000000000000000000" pitchFamily="2" charset="0"/>
                <a:ea typeface="Roboto" panose="02000000000000000000" pitchFamily="2" charset="0"/>
              </a:rPr>
              <a:t>no</a:t>
            </a:r>
            <a:r>
              <a:rPr lang="es-MX" sz="1800" dirty="0">
                <a:latin typeface="Roboto" panose="02000000000000000000" pitchFamily="2" charset="0"/>
                <a:ea typeface="Roboto" panose="02000000000000000000" pitchFamily="2" charset="0"/>
              </a:rPr>
              <a:t> es un mago </a:t>
            </a:r>
            <a:r>
              <a:rPr lang="es-MX" sz="1800" b="1" dirty="0">
                <a:solidFill>
                  <a:schemeClr val="accent5"/>
                </a:solidFill>
                <a:latin typeface="Roboto" panose="02000000000000000000" pitchFamily="2" charset="0"/>
                <a:ea typeface="Roboto" panose="02000000000000000000" pitchFamily="2" charset="0"/>
              </a:rPr>
              <a:t>entonces</a:t>
            </a:r>
            <a:r>
              <a:rPr lang="es-MX" sz="1800" dirty="0">
                <a:latin typeface="Roboto" panose="02000000000000000000" pitchFamily="2" charset="0"/>
                <a:ea typeface="Roboto" panose="02000000000000000000" pitchFamily="2" charset="0"/>
              </a:rPr>
              <a:t> Hermione </a:t>
            </a:r>
            <a:r>
              <a:rPr lang="es-MX" sz="1800" b="1" dirty="0">
                <a:solidFill>
                  <a:srgbClr val="FF0000"/>
                </a:solidFill>
                <a:latin typeface="Roboto" panose="02000000000000000000" pitchFamily="2" charset="0"/>
                <a:ea typeface="Roboto" panose="02000000000000000000" pitchFamily="2" charset="0"/>
              </a:rPr>
              <a:t>no</a:t>
            </a:r>
            <a:r>
              <a:rPr lang="es-MX" sz="1800" dirty="0">
                <a:latin typeface="Roboto" panose="02000000000000000000" pitchFamily="2" charset="0"/>
                <a:ea typeface="Roboto" panose="02000000000000000000" pitchFamily="2" charset="0"/>
              </a:rPr>
              <a:t> es una bruja </a:t>
            </a:r>
            <a:endParaRPr lang="es-CO" sz="1800" dirty="0"/>
          </a:p>
        </p:txBody>
      </p:sp>
    </p:spTree>
    <p:extLst>
      <p:ext uri="{BB962C8B-B14F-4D97-AF65-F5344CB8AC3E}">
        <p14:creationId xmlns:p14="http://schemas.microsoft.com/office/powerpoint/2010/main" val="15347050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1"/>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1E5C"/>
              </a:buClr>
              <a:buSzPts val="3200"/>
              <a:buFont typeface="Roboto Slab"/>
              <a:buNone/>
            </a:pPr>
            <a:r>
              <a:rPr lang="es-ES" dirty="0"/>
              <a:t>Conectores lógicos – Parte II</a:t>
            </a:r>
            <a:endParaRPr sz="3200" b="1" dirty="0">
              <a:solidFill>
                <a:srgbClr val="701E5C"/>
              </a:solidFill>
              <a:latin typeface="Roboto Slab"/>
              <a:ea typeface="Roboto Slab"/>
              <a:cs typeface="Roboto Slab"/>
              <a:sym typeface="Roboto Slab"/>
            </a:endParaRPr>
          </a:p>
        </p:txBody>
      </p:sp>
      <p:sp>
        <p:nvSpPr>
          <p:cNvPr id="19" name="CuadroTexto 18">
            <a:extLst>
              <a:ext uri="{FF2B5EF4-FFF2-40B4-BE49-F238E27FC236}">
                <a16:creationId xmlns:a16="http://schemas.microsoft.com/office/drawing/2014/main" id="{67C2BF52-F71C-427F-B673-CAE89836ED0C}"/>
              </a:ext>
            </a:extLst>
          </p:cNvPr>
          <p:cNvSpPr txBox="1"/>
          <p:nvPr/>
        </p:nvSpPr>
        <p:spPr>
          <a:xfrm>
            <a:off x="916650" y="877989"/>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Reciproco, contrarrecíproco y contrario</a:t>
            </a:r>
          </a:p>
        </p:txBody>
      </p:sp>
      <p:sp>
        <p:nvSpPr>
          <p:cNvPr id="8" name="CuadroTexto 7">
            <a:extLst>
              <a:ext uri="{FF2B5EF4-FFF2-40B4-BE49-F238E27FC236}">
                <a16:creationId xmlns:a16="http://schemas.microsoft.com/office/drawing/2014/main" id="{F3FC7EF7-B601-489D-AFE7-C584E6D6FB15}"/>
              </a:ext>
            </a:extLst>
          </p:cNvPr>
          <p:cNvSpPr txBox="1"/>
          <p:nvPr/>
        </p:nvSpPr>
        <p:spPr>
          <a:xfrm>
            <a:off x="916648" y="1466737"/>
            <a:ext cx="11044292" cy="400110"/>
          </a:xfrm>
          <a:prstGeom prst="rect">
            <a:avLst/>
          </a:prstGeom>
          <a:noFill/>
        </p:spPr>
        <p:txBody>
          <a:bodyPr wrap="square" rtlCol="0">
            <a:spAutoFit/>
          </a:bodyPr>
          <a:lstStyle/>
          <a:p>
            <a:r>
              <a:rPr lang="es-MX" sz="2000" b="1" dirty="0">
                <a:latin typeface="Roboto" panose="02000000000000000000" pitchFamily="2" charset="0"/>
                <a:ea typeface="Roboto" panose="02000000000000000000" pitchFamily="2" charset="0"/>
              </a:rPr>
              <a:t>Ejemplo 2</a:t>
            </a:r>
            <a:r>
              <a:rPr lang="es-MX" sz="2000" dirty="0">
                <a:latin typeface="Roboto" panose="02000000000000000000" pitchFamily="2" charset="0"/>
                <a:ea typeface="Roboto" panose="02000000000000000000" pitchFamily="2" charset="0"/>
              </a:rPr>
              <a:t>: Dado el enunciado: “Si todos los perros ladran, entonces a Lassie le gusta ladrar”.</a:t>
            </a:r>
          </a:p>
        </p:txBody>
      </p:sp>
      <p:pic>
        <p:nvPicPr>
          <p:cNvPr id="47106" name="Picture 2" descr="Estreno en cines de &quot;Lassie: Una Nueva Aventura&quot;">
            <a:extLst>
              <a:ext uri="{FF2B5EF4-FFF2-40B4-BE49-F238E27FC236}">
                <a16:creationId xmlns:a16="http://schemas.microsoft.com/office/drawing/2014/main" id="{51E87843-B315-4F32-8CD6-74ACA1D02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91" y="2261778"/>
            <a:ext cx="1866488" cy="280483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o 2">
            <a:extLst>
              <a:ext uri="{FF2B5EF4-FFF2-40B4-BE49-F238E27FC236}">
                <a16:creationId xmlns:a16="http://schemas.microsoft.com/office/drawing/2014/main" id="{FE25387A-094C-488B-9ABB-05C5EDB883DB}"/>
              </a:ext>
            </a:extLst>
          </p:cNvPr>
          <p:cNvGrpSpPr/>
          <p:nvPr/>
        </p:nvGrpSpPr>
        <p:grpSpPr>
          <a:xfrm>
            <a:off x="3183284" y="1947327"/>
            <a:ext cx="8777656" cy="3477875"/>
            <a:chOff x="3276388" y="1975402"/>
            <a:chExt cx="8994062" cy="3477875"/>
          </a:xfrm>
        </p:grpSpPr>
        <p:sp>
          <p:nvSpPr>
            <p:cNvPr id="7" name="CuadroTexto 6">
              <a:extLst>
                <a:ext uri="{FF2B5EF4-FFF2-40B4-BE49-F238E27FC236}">
                  <a16:creationId xmlns:a16="http://schemas.microsoft.com/office/drawing/2014/main" id="{7E844B63-D333-4BA5-8096-267B1C9DD76D}"/>
                </a:ext>
              </a:extLst>
            </p:cNvPr>
            <p:cNvSpPr txBox="1"/>
            <p:nvPr/>
          </p:nvSpPr>
          <p:spPr>
            <a:xfrm>
              <a:off x="3276388" y="1975402"/>
              <a:ext cx="8994062" cy="3477875"/>
            </a:xfrm>
            <a:prstGeom prst="rect">
              <a:avLst/>
            </a:prstGeom>
            <a:noFill/>
          </p:spPr>
          <p:txBody>
            <a:bodyPr wrap="square" rtlCol="0">
              <a:spAutoFit/>
            </a:bodyPr>
            <a:lstStyle/>
            <a:p>
              <a:r>
                <a:rPr lang="es-MX" sz="2000" dirty="0">
                  <a:latin typeface="Roboto" panose="02000000000000000000" pitchFamily="2" charset="0"/>
                  <a:ea typeface="Roboto" panose="02000000000000000000" pitchFamily="2" charset="0"/>
                </a:rPr>
                <a:t>Se pide:</a:t>
              </a:r>
            </a:p>
            <a:p>
              <a:pPr marL="457200" indent="-457200">
                <a:buFont typeface="+mj-lt"/>
                <a:buAutoNum type="arabicPeriod"/>
              </a:pPr>
              <a:r>
                <a:rPr lang="es-MX" sz="2000" dirty="0">
                  <a:latin typeface="Roboto" panose="02000000000000000000" pitchFamily="2" charset="0"/>
                  <a:ea typeface="Roboto" panose="02000000000000000000" pitchFamily="2" charset="0"/>
                </a:rPr>
                <a:t>Identifique la hipótesis y la conclusión.</a:t>
              </a:r>
            </a:p>
            <a:p>
              <a:pPr marL="457200" indent="-457200">
                <a:buFont typeface="+mj-lt"/>
                <a:buAutoNum type="arabicPeriod"/>
              </a:pPr>
              <a:r>
                <a:rPr lang="es-MX" sz="2000" dirty="0">
                  <a:latin typeface="Roboto" panose="02000000000000000000" pitchFamily="2" charset="0"/>
                  <a:ea typeface="Roboto" panose="02000000000000000000" pitchFamily="2" charset="0"/>
                </a:rPr>
                <a:t>Identifique si la siguiente afirmación es el reciproco, el contrarrecíproco o el contrario:</a:t>
              </a:r>
            </a:p>
            <a:p>
              <a:pPr marL="457200" indent="-457200">
                <a:buFont typeface="+mj-lt"/>
                <a:buAutoNum type="arabicPeriod"/>
              </a:pPr>
              <a:endParaRPr lang="es-MX" sz="2000" dirty="0">
                <a:latin typeface="Roboto" panose="02000000000000000000" pitchFamily="2" charset="0"/>
                <a:ea typeface="Roboto" panose="02000000000000000000" pitchFamily="2" charset="0"/>
              </a:endParaRPr>
            </a:p>
            <a:p>
              <a:pPr marL="457200" indent="-457200">
                <a:buFont typeface="+mj-lt"/>
                <a:buAutoNum type="arabicPeriod"/>
              </a:pPr>
              <a:endParaRPr lang="es-MX" sz="2000" dirty="0">
                <a:latin typeface="Roboto" panose="02000000000000000000" pitchFamily="2" charset="0"/>
                <a:ea typeface="Roboto" panose="02000000000000000000" pitchFamily="2" charset="0"/>
              </a:endParaRPr>
            </a:p>
            <a:p>
              <a:pPr marL="457200" indent="-457200">
                <a:buFont typeface="+mj-lt"/>
                <a:buAutoNum type="arabicPeriod"/>
              </a:pPr>
              <a:r>
                <a:rPr lang="es-MX" sz="2000" dirty="0">
                  <a:latin typeface="Roboto" panose="02000000000000000000" pitchFamily="2" charset="0"/>
                  <a:ea typeface="Roboto" panose="02000000000000000000" pitchFamily="2" charset="0"/>
                </a:rPr>
                <a:t>Identifique si la siguiente afirmación es el reciproco, el contrarrecíproco o el contrario:</a:t>
              </a:r>
            </a:p>
            <a:p>
              <a:pPr marL="457200" indent="-457200">
                <a:buFont typeface="+mj-lt"/>
                <a:buAutoNum type="arabicPeriod"/>
              </a:pPr>
              <a:endParaRPr lang="es-MX" sz="2000" dirty="0">
                <a:latin typeface="Roboto" panose="02000000000000000000" pitchFamily="2" charset="0"/>
                <a:ea typeface="Roboto" panose="02000000000000000000" pitchFamily="2" charset="0"/>
              </a:endParaRPr>
            </a:p>
            <a:p>
              <a:pPr marL="457200" indent="-457200">
                <a:buFont typeface="+mj-lt"/>
                <a:buAutoNum type="arabicPeriod"/>
              </a:pPr>
              <a:endParaRPr lang="es-MX" sz="2000" dirty="0">
                <a:latin typeface="Roboto" panose="02000000000000000000" pitchFamily="2" charset="0"/>
                <a:ea typeface="Roboto" panose="02000000000000000000" pitchFamily="2" charset="0"/>
              </a:endParaRPr>
            </a:p>
            <a:p>
              <a:pPr marL="457200" indent="-457200">
                <a:buFont typeface="+mj-lt"/>
                <a:buAutoNum type="arabicPeriod"/>
              </a:pPr>
              <a:r>
                <a:rPr lang="es-MX" sz="2000" dirty="0">
                  <a:solidFill>
                    <a:srgbClr val="FF0000"/>
                  </a:solidFill>
                  <a:latin typeface="Roboto" panose="02000000000000000000" pitchFamily="2" charset="0"/>
                  <a:ea typeface="Roboto" panose="02000000000000000000" pitchFamily="2" charset="0"/>
                </a:rPr>
                <a:t>¿Cuál sentencia es lógicamente equivalente a la sentencia condicional?</a:t>
              </a:r>
              <a:endParaRPr lang="es-MX" sz="2000" dirty="0">
                <a:latin typeface="Roboto" panose="02000000000000000000" pitchFamily="2" charset="0"/>
                <a:ea typeface="Roboto" panose="02000000000000000000" pitchFamily="2" charset="0"/>
              </a:endParaRPr>
            </a:p>
          </p:txBody>
        </p:sp>
        <p:sp>
          <p:nvSpPr>
            <p:cNvPr id="9" name="CuadroTexto 8">
              <a:extLst>
                <a:ext uri="{FF2B5EF4-FFF2-40B4-BE49-F238E27FC236}">
                  <a16:creationId xmlns:a16="http://schemas.microsoft.com/office/drawing/2014/main" id="{F4CF375E-EB84-449F-A2C0-BE5FBE708965}"/>
                </a:ext>
              </a:extLst>
            </p:cNvPr>
            <p:cNvSpPr txBox="1"/>
            <p:nvPr/>
          </p:nvSpPr>
          <p:spPr>
            <a:xfrm>
              <a:off x="4198375" y="3322937"/>
              <a:ext cx="6703592" cy="369332"/>
            </a:xfrm>
            <a:prstGeom prst="rect">
              <a:avLst/>
            </a:prstGeom>
            <a:noFill/>
          </p:spPr>
          <p:txBody>
            <a:bodyPr wrap="square">
              <a:spAutoFit/>
            </a:bodyPr>
            <a:lstStyle/>
            <a:p>
              <a:pPr algn="ctr"/>
              <a:r>
                <a:rPr lang="es-MX" sz="1800" dirty="0">
                  <a:latin typeface="Roboto" panose="02000000000000000000" pitchFamily="2" charset="0"/>
                  <a:ea typeface="Roboto" panose="02000000000000000000" pitchFamily="2" charset="0"/>
                </a:rPr>
                <a:t>“Si a Lassie le gusta ladrar, entonces todos los perros ladran”</a:t>
              </a:r>
              <a:endParaRPr lang="es-CO" sz="1800" dirty="0"/>
            </a:p>
          </p:txBody>
        </p:sp>
        <p:sp>
          <p:nvSpPr>
            <p:cNvPr id="10" name="CuadroTexto 9">
              <a:extLst>
                <a:ext uri="{FF2B5EF4-FFF2-40B4-BE49-F238E27FC236}">
                  <a16:creationId xmlns:a16="http://schemas.microsoft.com/office/drawing/2014/main" id="{A71CBC97-B432-4705-A6F0-82E6BB7A20D1}"/>
                </a:ext>
              </a:extLst>
            </p:cNvPr>
            <p:cNvSpPr txBox="1"/>
            <p:nvPr/>
          </p:nvSpPr>
          <p:spPr>
            <a:xfrm>
              <a:off x="4090219" y="4541995"/>
              <a:ext cx="7686818" cy="369332"/>
            </a:xfrm>
            <a:prstGeom prst="rect">
              <a:avLst/>
            </a:prstGeom>
            <a:noFill/>
          </p:spPr>
          <p:txBody>
            <a:bodyPr wrap="square">
              <a:spAutoFit/>
            </a:bodyPr>
            <a:lstStyle/>
            <a:p>
              <a:pPr algn="ctr"/>
              <a:r>
                <a:rPr lang="es-MX" sz="1800" dirty="0">
                  <a:latin typeface="Roboto" panose="02000000000000000000" pitchFamily="2" charset="0"/>
                  <a:ea typeface="Roboto" panose="02000000000000000000" pitchFamily="2" charset="0"/>
                </a:rPr>
                <a:t>“Si a Lassie no le gusta ladrar, entonces algunos perros ladran no ladran”</a:t>
              </a:r>
              <a:endParaRPr lang="es-CO" sz="1800" dirty="0"/>
            </a:p>
          </p:txBody>
        </p:sp>
      </p:grpSp>
    </p:spTree>
    <p:extLst>
      <p:ext uri="{BB962C8B-B14F-4D97-AF65-F5344CB8AC3E}">
        <p14:creationId xmlns:p14="http://schemas.microsoft.com/office/powerpoint/2010/main" val="38861537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1"/>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1E5C"/>
              </a:buClr>
              <a:buSzPts val="3200"/>
              <a:buFont typeface="Roboto Slab"/>
              <a:buNone/>
            </a:pPr>
            <a:r>
              <a:rPr lang="es-ES" dirty="0"/>
              <a:t>Conectores lógicos – Parte II</a:t>
            </a:r>
            <a:endParaRPr sz="3200" b="1" dirty="0">
              <a:solidFill>
                <a:srgbClr val="701E5C"/>
              </a:solidFill>
              <a:latin typeface="Roboto Slab"/>
              <a:ea typeface="Roboto Slab"/>
              <a:cs typeface="Roboto Slab"/>
              <a:sym typeface="Roboto Slab"/>
            </a:endParaRPr>
          </a:p>
        </p:txBody>
      </p:sp>
      <p:sp>
        <p:nvSpPr>
          <p:cNvPr id="19" name="CuadroTexto 18">
            <a:extLst>
              <a:ext uri="{FF2B5EF4-FFF2-40B4-BE49-F238E27FC236}">
                <a16:creationId xmlns:a16="http://schemas.microsoft.com/office/drawing/2014/main" id="{67C2BF52-F71C-427F-B673-CAE89836ED0C}"/>
              </a:ext>
            </a:extLst>
          </p:cNvPr>
          <p:cNvSpPr txBox="1"/>
          <p:nvPr/>
        </p:nvSpPr>
        <p:spPr>
          <a:xfrm>
            <a:off x="916650" y="877989"/>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Condiciones necesarias y suficientes</a:t>
            </a: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CC565365-2921-486C-9061-DD88A3330753}"/>
                  </a:ext>
                </a:extLst>
              </p:cNvPr>
              <p:cNvSpPr txBox="1"/>
              <p:nvPr/>
            </p:nvSpPr>
            <p:spPr>
              <a:xfrm>
                <a:off x="916650" y="1370432"/>
                <a:ext cx="10778823" cy="5153590"/>
              </a:xfrm>
              <a:prstGeom prst="rect">
                <a:avLst/>
              </a:prstGeom>
              <a:noFill/>
            </p:spPr>
            <p:txBody>
              <a:bodyPr wrap="square" rtlCol="0">
                <a:spAutoFit/>
              </a:bodyPr>
              <a:lstStyle/>
              <a:p>
                <a:r>
                  <a:rPr lang="es-MX" sz="2200" dirty="0">
                    <a:latin typeface="Roboto" panose="02000000000000000000" pitchFamily="2" charset="0"/>
                    <a:ea typeface="Roboto" panose="02000000000000000000" pitchFamily="2" charset="0"/>
                  </a:rPr>
                  <a:t>Los condicionales se pueden clasificas en tres categorías </a:t>
                </a:r>
                <a14:m>
                  <m:oMath xmlns:m="http://schemas.openxmlformats.org/officeDocument/2006/math">
                    <m:r>
                      <a:rPr lang="es-MX" sz="2200" b="1" i="1" smtClean="0">
                        <a:latin typeface="Cambria Math" panose="02040503050406030204" pitchFamily="18" charset="0"/>
                        <a:ea typeface="Roboto" panose="02000000000000000000" pitchFamily="2" charset="0"/>
                      </a:rPr>
                      <m:t>𝒑</m:t>
                    </m:r>
                    <m:r>
                      <a:rPr lang="es-MX" sz="2200" b="1" i="1" smtClean="0">
                        <a:latin typeface="Cambria Math" panose="02040503050406030204" pitchFamily="18" charset="0"/>
                        <a:ea typeface="Roboto" panose="02000000000000000000" pitchFamily="2" charset="0"/>
                      </a:rPr>
                      <m:t>→</m:t>
                    </m:r>
                    <m:r>
                      <a:rPr lang="es-MX" sz="2200" b="1" i="1" smtClean="0">
                        <a:latin typeface="Cambria Math" panose="02040503050406030204" pitchFamily="18" charset="0"/>
                        <a:ea typeface="Roboto" panose="02000000000000000000" pitchFamily="2" charset="0"/>
                      </a:rPr>
                      <m:t>𝒒</m:t>
                    </m:r>
                    <m:r>
                      <a:rPr lang="es-MX" sz="2200" b="1" i="1" smtClean="0">
                        <a:latin typeface="Cambria Math" panose="02040503050406030204" pitchFamily="18" charset="0"/>
                        <a:ea typeface="Roboto" panose="02000000000000000000" pitchFamily="2" charset="0"/>
                      </a:rPr>
                      <m:t> </m:t>
                    </m:r>
                  </m:oMath>
                </a14:m>
                <a:r>
                  <a:rPr lang="es-MX" sz="2200" dirty="0">
                    <a:latin typeface="Roboto" panose="02000000000000000000" pitchFamily="2" charset="0"/>
                    <a:ea typeface="Roboto" panose="02000000000000000000" pitchFamily="2" charset="0"/>
                  </a:rPr>
                  <a:t>:</a:t>
                </a:r>
              </a:p>
              <a:p>
                <a:pPr marL="342900" indent="-342900">
                  <a:buFont typeface="Arial" panose="020B0604020202020204" pitchFamily="34" charset="0"/>
                  <a:buChar char="•"/>
                </a:pPr>
                <a:r>
                  <a:rPr lang="es-MX" sz="2200" b="1" dirty="0">
                    <a:latin typeface="Roboto" panose="02000000000000000000" pitchFamily="2" charset="0"/>
                    <a:ea typeface="Roboto" panose="02000000000000000000" pitchFamily="2" charset="0"/>
                  </a:rPr>
                  <a:t>Condición necesaria</a:t>
                </a:r>
                <a:r>
                  <a:rPr lang="es-MX" sz="2000" dirty="0">
                    <a:latin typeface="Roboto" panose="02000000000000000000" pitchFamily="2" charset="0"/>
                    <a:ea typeface="Roboto" panose="02000000000000000000" pitchFamily="2" charset="0"/>
                  </a:rPr>
                  <a:t>: Una proposición </a:t>
                </a:r>
                <a14:m>
                  <m:oMath xmlns:m="http://schemas.openxmlformats.org/officeDocument/2006/math">
                    <m:r>
                      <a:rPr lang="es-MX" sz="2000" b="1" i="1" smtClean="0">
                        <a:latin typeface="Cambria Math" panose="02040503050406030204" pitchFamily="18" charset="0"/>
                        <a:ea typeface="Roboto" panose="02000000000000000000" pitchFamily="2" charset="0"/>
                      </a:rPr>
                      <m:t>𝒑</m:t>
                    </m:r>
                  </m:oMath>
                </a14:m>
                <a:r>
                  <a:rPr lang="es-MX" sz="2000" dirty="0">
                    <a:latin typeface="Roboto" panose="02000000000000000000" pitchFamily="2" charset="0"/>
                    <a:ea typeface="Roboto" panose="02000000000000000000" pitchFamily="2" charset="0"/>
                  </a:rPr>
                  <a:t> es </a:t>
                </a:r>
                <a:r>
                  <a:rPr lang="es-MX" sz="2000" b="1" u="sng" dirty="0">
                    <a:latin typeface="Roboto" panose="02000000000000000000" pitchFamily="2" charset="0"/>
                    <a:ea typeface="Roboto" panose="02000000000000000000" pitchFamily="2" charset="0"/>
                  </a:rPr>
                  <a:t>condición necesaria</a:t>
                </a:r>
                <a:r>
                  <a:rPr lang="es-MX" sz="2000" dirty="0">
                    <a:latin typeface="Roboto" panose="02000000000000000000" pitchFamily="2" charset="0"/>
                    <a:ea typeface="Roboto" panose="02000000000000000000" pitchFamily="2" charset="0"/>
                  </a:rPr>
                  <a:t> para otra proposición </a:t>
                </a:r>
                <a14:m>
                  <m:oMath xmlns:m="http://schemas.openxmlformats.org/officeDocument/2006/math">
                    <m:r>
                      <a:rPr lang="es-MX" sz="2000" b="1" i="1" smtClean="0">
                        <a:latin typeface="Cambria Math" panose="02040503050406030204" pitchFamily="18" charset="0"/>
                        <a:ea typeface="Roboto" panose="02000000000000000000" pitchFamily="2" charset="0"/>
                      </a:rPr>
                      <m:t>𝒒</m:t>
                    </m:r>
                  </m:oMath>
                </a14:m>
                <a:r>
                  <a:rPr lang="es-MX" sz="2000" dirty="0">
                    <a:latin typeface="Roboto" panose="02000000000000000000" pitchFamily="2" charset="0"/>
                    <a:ea typeface="Roboto" panose="02000000000000000000" pitchFamily="2" charset="0"/>
                  </a:rPr>
                  <a:t> si, para que </a:t>
                </a:r>
                <a14:m>
                  <m:oMath xmlns:m="http://schemas.openxmlformats.org/officeDocument/2006/math">
                    <m:r>
                      <a:rPr lang="es-MX" sz="2000" b="1" i="1" smtClean="0">
                        <a:latin typeface="Cambria Math" panose="02040503050406030204" pitchFamily="18" charset="0"/>
                        <a:ea typeface="Roboto" panose="02000000000000000000" pitchFamily="2" charset="0"/>
                      </a:rPr>
                      <m:t>𝒒</m:t>
                    </m:r>
                  </m:oMath>
                </a14:m>
                <a:r>
                  <a:rPr lang="es-MX" sz="2000" dirty="0">
                    <a:latin typeface="Roboto" panose="02000000000000000000" pitchFamily="2" charset="0"/>
                    <a:ea typeface="Roboto" panose="02000000000000000000" pitchFamily="2" charset="0"/>
                  </a:rPr>
                  <a:t> sea verdadera, </a:t>
                </a:r>
                <a14:m>
                  <m:oMath xmlns:m="http://schemas.openxmlformats.org/officeDocument/2006/math">
                    <m:r>
                      <a:rPr lang="es-MX" sz="2000" b="1" i="1" smtClean="0">
                        <a:latin typeface="Cambria Math" panose="02040503050406030204" pitchFamily="18" charset="0"/>
                        <a:ea typeface="Roboto" panose="02000000000000000000" pitchFamily="2" charset="0"/>
                      </a:rPr>
                      <m:t>𝒑</m:t>
                    </m:r>
                  </m:oMath>
                </a14:m>
                <a:r>
                  <a:rPr lang="es-MX" sz="2000" dirty="0">
                    <a:latin typeface="Roboto" panose="02000000000000000000" pitchFamily="2" charset="0"/>
                    <a:ea typeface="Roboto" panose="02000000000000000000" pitchFamily="2" charset="0"/>
                  </a:rPr>
                  <a:t> debe ser necesariamente verdadera.</a:t>
                </a:r>
              </a:p>
              <a:p>
                <a:pPr marL="342900" indent="-342900">
                  <a:buFont typeface="Arial" panose="020B0604020202020204" pitchFamily="34" charset="0"/>
                  <a:buChar char="•"/>
                </a:pPr>
                <a:endParaRPr lang="es-MX" sz="2000" dirty="0">
                  <a:latin typeface="Roboto" panose="02000000000000000000" pitchFamily="2" charset="0"/>
                  <a:ea typeface="Roboto" panose="02000000000000000000" pitchFamily="2" charset="0"/>
                </a:endParaRPr>
              </a:p>
              <a:p>
                <a:pPr algn="ctr"/>
                <a:r>
                  <a:rPr lang="es-MX" sz="2200" dirty="0">
                    <a:latin typeface="Roboto" panose="02000000000000000000" pitchFamily="2" charset="0"/>
                    <a:ea typeface="Roboto" panose="02000000000000000000" pitchFamily="2" charset="0"/>
                  </a:rPr>
                  <a:t>Si quieres ser su esposo tienes que decirle.</a:t>
                </a:r>
              </a:p>
              <a:p>
                <a:pPr marL="342900" indent="-342900">
                  <a:buFont typeface="Arial" panose="020B0604020202020204" pitchFamily="34" charset="0"/>
                  <a:buChar char="•"/>
                </a:pPr>
                <a:endParaRPr lang="es-MX" sz="22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s-MX" sz="2200" b="1" dirty="0">
                    <a:latin typeface="Roboto" panose="02000000000000000000" pitchFamily="2" charset="0"/>
                    <a:ea typeface="Roboto" panose="02000000000000000000" pitchFamily="2" charset="0"/>
                  </a:rPr>
                  <a:t>Condición suficiente</a:t>
                </a:r>
                <a:r>
                  <a:rPr lang="es-MX" sz="2200" dirty="0">
                    <a:latin typeface="Roboto" panose="02000000000000000000" pitchFamily="2" charset="0"/>
                    <a:ea typeface="Roboto" panose="02000000000000000000" pitchFamily="2" charset="0"/>
                  </a:rPr>
                  <a:t>: Una proposición </a:t>
                </a:r>
                <a14:m>
                  <m:oMath xmlns:m="http://schemas.openxmlformats.org/officeDocument/2006/math">
                    <m:r>
                      <a:rPr lang="es-MX" sz="2400" b="1" i="1" smtClean="0">
                        <a:latin typeface="Cambria Math" panose="02040503050406030204" pitchFamily="18" charset="0"/>
                        <a:ea typeface="Roboto" panose="02000000000000000000" pitchFamily="2" charset="0"/>
                      </a:rPr>
                      <m:t>𝒑</m:t>
                    </m:r>
                  </m:oMath>
                </a14:m>
                <a:r>
                  <a:rPr lang="es-MX" sz="2200" dirty="0">
                    <a:latin typeface="Roboto" panose="02000000000000000000" pitchFamily="2" charset="0"/>
                    <a:ea typeface="Roboto" panose="02000000000000000000" pitchFamily="2" charset="0"/>
                  </a:rPr>
                  <a:t> es </a:t>
                </a:r>
                <a:r>
                  <a:rPr lang="es-MX" sz="2200" b="1" u="sng" dirty="0">
                    <a:latin typeface="Roboto" panose="02000000000000000000" pitchFamily="2" charset="0"/>
                    <a:ea typeface="Roboto" panose="02000000000000000000" pitchFamily="2" charset="0"/>
                  </a:rPr>
                  <a:t>condición suficiente</a:t>
                </a:r>
                <a:r>
                  <a:rPr lang="es-MX" sz="2200" dirty="0">
                    <a:latin typeface="Roboto" panose="02000000000000000000" pitchFamily="2" charset="0"/>
                    <a:ea typeface="Roboto" panose="02000000000000000000" pitchFamily="2" charset="0"/>
                  </a:rPr>
                  <a:t> para otra proposición </a:t>
                </a:r>
                <a14:m>
                  <m:oMath xmlns:m="http://schemas.openxmlformats.org/officeDocument/2006/math">
                    <m:r>
                      <a:rPr lang="es-MX" sz="2400" b="1" i="1" smtClean="0">
                        <a:latin typeface="Cambria Math" panose="02040503050406030204" pitchFamily="18" charset="0"/>
                        <a:ea typeface="Roboto" panose="02000000000000000000" pitchFamily="2" charset="0"/>
                      </a:rPr>
                      <m:t>𝒒</m:t>
                    </m:r>
                  </m:oMath>
                </a14:m>
                <a:r>
                  <a:rPr lang="es-MX" sz="2200" dirty="0">
                    <a:latin typeface="Roboto" panose="02000000000000000000" pitchFamily="2" charset="0"/>
                    <a:ea typeface="Roboto" panose="02000000000000000000" pitchFamily="2" charset="0"/>
                  </a:rPr>
                  <a:t> si, si cuando </a:t>
                </a:r>
                <a14:m>
                  <m:oMath xmlns:m="http://schemas.openxmlformats.org/officeDocument/2006/math">
                    <m:r>
                      <a:rPr lang="es-MX" sz="2400" b="1" i="1">
                        <a:latin typeface="Cambria Math" panose="02040503050406030204" pitchFamily="18" charset="0"/>
                        <a:ea typeface="Roboto" panose="02000000000000000000" pitchFamily="2" charset="0"/>
                      </a:rPr>
                      <m:t>𝒑</m:t>
                    </m:r>
                  </m:oMath>
                </a14:m>
                <a:r>
                  <a:rPr lang="es-MX" sz="2200" dirty="0">
                    <a:latin typeface="Roboto" panose="02000000000000000000" pitchFamily="2" charset="0"/>
                    <a:ea typeface="Roboto" panose="02000000000000000000" pitchFamily="2" charset="0"/>
                  </a:rPr>
                  <a:t> sea verdadera, </a:t>
                </a:r>
                <a14:m>
                  <m:oMath xmlns:m="http://schemas.openxmlformats.org/officeDocument/2006/math">
                    <m:r>
                      <a:rPr lang="es-MX" sz="2400" b="1" i="1" smtClean="0">
                        <a:latin typeface="Cambria Math" panose="02040503050406030204" pitchFamily="18" charset="0"/>
                        <a:ea typeface="Roboto" panose="02000000000000000000" pitchFamily="2" charset="0"/>
                      </a:rPr>
                      <m:t>𝒒</m:t>
                    </m:r>
                  </m:oMath>
                </a14:m>
                <a:r>
                  <a:rPr lang="es-MX" sz="2200" dirty="0">
                    <a:latin typeface="Roboto" panose="02000000000000000000" pitchFamily="2" charset="0"/>
                    <a:ea typeface="Roboto" panose="02000000000000000000" pitchFamily="2" charset="0"/>
                  </a:rPr>
                  <a:t> necesariamente es verdadera.</a:t>
                </a:r>
              </a:p>
              <a:p>
                <a:pPr marL="342900" indent="-342900">
                  <a:buFont typeface="Arial" panose="020B0604020202020204" pitchFamily="34" charset="0"/>
                  <a:buChar char="•"/>
                </a:pPr>
                <a:endParaRPr lang="es-MX" sz="2200" dirty="0">
                  <a:latin typeface="Roboto" panose="02000000000000000000" pitchFamily="2" charset="0"/>
                  <a:ea typeface="Roboto" panose="02000000000000000000" pitchFamily="2" charset="0"/>
                </a:endParaRPr>
              </a:p>
              <a:p>
                <a:pPr algn="ctr"/>
                <a:r>
                  <a:rPr lang="es-MX" sz="2200" dirty="0">
                    <a:latin typeface="Roboto" panose="02000000000000000000" pitchFamily="2" charset="0"/>
                    <a:ea typeface="Roboto" panose="02000000000000000000" pitchFamily="2" charset="0"/>
                  </a:rPr>
                  <a:t>Para ser atendido solo tienes que hacer la fila.</a:t>
                </a:r>
              </a:p>
              <a:p>
                <a:pPr marL="342900" indent="-342900">
                  <a:buFont typeface="Arial" panose="020B0604020202020204" pitchFamily="34" charset="0"/>
                  <a:buChar char="•"/>
                </a:pPr>
                <a:endParaRPr lang="es-MX" sz="22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s-MX" sz="2200" b="1" dirty="0">
                    <a:latin typeface="Roboto" panose="02000000000000000000" pitchFamily="2" charset="0"/>
                    <a:ea typeface="Roboto" panose="02000000000000000000" pitchFamily="2" charset="0"/>
                  </a:rPr>
                  <a:t>Condición necesaria y suficiente</a:t>
                </a:r>
                <a:r>
                  <a:rPr lang="es-MX" sz="2200" dirty="0">
                    <a:latin typeface="Roboto" panose="02000000000000000000" pitchFamily="2" charset="0"/>
                    <a:ea typeface="Roboto" panose="02000000000000000000" pitchFamily="2" charset="0"/>
                  </a:rPr>
                  <a:t>: Si </a:t>
                </a:r>
                <a14:m>
                  <m:oMath xmlns:m="http://schemas.openxmlformats.org/officeDocument/2006/math">
                    <m:r>
                      <a:rPr lang="es-MX" sz="2000" b="1" i="1" smtClean="0">
                        <a:latin typeface="Cambria Math" panose="02040503050406030204" pitchFamily="18" charset="0"/>
                        <a:ea typeface="Roboto" panose="02000000000000000000" pitchFamily="2" charset="0"/>
                      </a:rPr>
                      <m:t>𝒑</m:t>
                    </m:r>
                  </m:oMath>
                </a14:m>
                <a:r>
                  <a:rPr lang="es-MX" sz="2200" dirty="0">
                    <a:latin typeface="Roboto" panose="02000000000000000000" pitchFamily="2" charset="0"/>
                    <a:ea typeface="Roboto" panose="02000000000000000000" pitchFamily="2" charset="0"/>
                  </a:rPr>
                  <a:t> es necesaria y suficiente para </a:t>
                </a:r>
                <a14:m>
                  <m:oMath xmlns:m="http://schemas.openxmlformats.org/officeDocument/2006/math">
                    <m:r>
                      <a:rPr lang="es-MX" sz="2000" b="1" i="1" smtClean="0">
                        <a:latin typeface="Cambria Math" panose="02040503050406030204" pitchFamily="18" charset="0"/>
                        <a:ea typeface="Roboto" panose="02000000000000000000" pitchFamily="2" charset="0"/>
                      </a:rPr>
                      <m:t>𝒒</m:t>
                    </m:r>
                  </m:oMath>
                </a14:m>
                <a:r>
                  <a:rPr lang="es-MX" sz="2200" dirty="0">
                    <a:latin typeface="Roboto" panose="02000000000000000000" pitchFamily="2" charset="0"/>
                    <a:ea typeface="Roboto" panose="02000000000000000000" pitchFamily="2" charset="0"/>
                  </a:rPr>
                  <a:t>, entonces se cumple la </a:t>
                </a:r>
                <a:r>
                  <a:rPr lang="es-MX" sz="2200" b="1" dirty="0">
                    <a:latin typeface="Roboto" panose="02000000000000000000" pitchFamily="2" charset="0"/>
                    <a:ea typeface="Roboto" panose="02000000000000000000" pitchFamily="2" charset="0"/>
                  </a:rPr>
                  <a:t>doble implicación</a:t>
                </a:r>
                <a:r>
                  <a:rPr lang="es-MX" sz="2200" dirty="0">
                    <a:latin typeface="Roboto" panose="02000000000000000000" pitchFamily="2" charset="0"/>
                    <a:ea typeface="Roboto" panose="02000000000000000000" pitchFamily="2" charset="0"/>
                  </a:rPr>
                  <a:t>.</a:t>
                </a:r>
              </a:p>
              <a:p>
                <a:pPr marL="342900" indent="-342900">
                  <a:buFont typeface="Arial" panose="020B0604020202020204" pitchFamily="34" charset="0"/>
                  <a:buChar char="•"/>
                </a:pPr>
                <a:endParaRPr lang="es-MX" sz="2200" dirty="0">
                  <a:latin typeface="Roboto" panose="02000000000000000000" pitchFamily="2" charset="0"/>
                  <a:ea typeface="Roboto" panose="02000000000000000000" pitchFamily="2" charset="0"/>
                </a:endParaRPr>
              </a:p>
              <a:p>
                <a:pPr algn="ctr"/>
                <a:r>
                  <a:rPr lang="es-MX" sz="2200" dirty="0">
                    <a:latin typeface="Roboto" panose="02000000000000000000" pitchFamily="2" charset="0"/>
                    <a:ea typeface="Roboto" panose="02000000000000000000" pitchFamily="2" charset="0"/>
                  </a:rPr>
                  <a:t>Ser soltero es lo mismo a no estar casado.</a:t>
                </a:r>
              </a:p>
            </p:txBody>
          </p:sp>
        </mc:Choice>
        <mc:Fallback xmlns="">
          <p:sp>
            <p:nvSpPr>
              <p:cNvPr id="10" name="CuadroTexto 9">
                <a:extLst>
                  <a:ext uri="{FF2B5EF4-FFF2-40B4-BE49-F238E27FC236}">
                    <a16:creationId xmlns:a16="http://schemas.microsoft.com/office/drawing/2014/main" id="{CC565365-2921-486C-9061-DD88A3330753}"/>
                  </a:ext>
                </a:extLst>
              </p:cNvPr>
              <p:cNvSpPr txBox="1">
                <a:spLocks noRot="1" noChangeAspect="1" noMove="1" noResize="1" noEditPoints="1" noAdjustHandles="1" noChangeArrowheads="1" noChangeShapeType="1" noTextEdit="1"/>
              </p:cNvSpPr>
              <p:nvPr/>
            </p:nvSpPr>
            <p:spPr>
              <a:xfrm>
                <a:off x="916650" y="1370432"/>
                <a:ext cx="10778823" cy="5153590"/>
              </a:xfrm>
              <a:prstGeom prst="rect">
                <a:avLst/>
              </a:prstGeom>
              <a:blipFill>
                <a:blip r:embed="rId3"/>
                <a:stretch>
                  <a:fillRect l="-735" t="-710" b="-1538"/>
                </a:stretch>
              </a:blipFill>
            </p:spPr>
            <p:txBody>
              <a:bodyPr/>
              <a:lstStyle/>
              <a:p>
                <a:r>
                  <a:rPr lang="es-CO">
                    <a:noFill/>
                  </a:rPr>
                  <a:t> </a:t>
                </a:r>
              </a:p>
            </p:txBody>
          </p:sp>
        </mc:Fallback>
      </mc:AlternateContent>
    </p:spTree>
    <p:extLst>
      <p:ext uri="{BB962C8B-B14F-4D97-AF65-F5344CB8AC3E}">
        <p14:creationId xmlns:p14="http://schemas.microsoft.com/office/powerpoint/2010/main" val="36930022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1"/>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1E5C"/>
              </a:buClr>
              <a:buSzPts val="3200"/>
              <a:buFont typeface="Roboto Slab"/>
              <a:buNone/>
            </a:pPr>
            <a:r>
              <a:rPr lang="es-ES" dirty="0"/>
              <a:t>Conectores lógicos – Parte II</a:t>
            </a:r>
            <a:endParaRPr sz="3200" b="1" dirty="0">
              <a:solidFill>
                <a:srgbClr val="701E5C"/>
              </a:solidFill>
              <a:latin typeface="Roboto Slab"/>
              <a:ea typeface="Roboto Slab"/>
              <a:cs typeface="Roboto Slab"/>
              <a:sym typeface="Roboto Slab"/>
            </a:endParaRPr>
          </a:p>
        </p:txBody>
      </p:sp>
      <p:sp>
        <p:nvSpPr>
          <p:cNvPr id="19" name="CuadroTexto 18">
            <a:extLst>
              <a:ext uri="{FF2B5EF4-FFF2-40B4-BE49-F238E27FC236}">
                <a16:creationId xmlns:a16="http://schemas.microsoft.com/office/drawing/2014/main" id="{67C2BF52-F71C-427F-B673-CAE89836ED0C}"/>
              </a:ext>
            </a:extLst>
          </p:cNvPr>
          <p:cNvSpPr txBox="1"/>
          <p:nvPr/>
        </p:nvSpPr>
        <p:spPr>
          <a:xfrm>
            <a:off x="916650" y="877989"/>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Condición necesaria</a:t>
            </a: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CC565365-2921-486C-9061-DD88A3330753}"/>
                  </a:ext>
                </a:extLst>
              </p:cNvPr>
              <p:cNvSpPr txBox="1"/>
              <p:nvPr/>
            </p:nvSpPr>
            <p:spPr>
              <a:xfrm>
                <a:off x="916650" y="1480254"/>
                <a:ext cx="11044290" cy="1323439"/>
              </a:xfrm>
              <a:prstGeom prst="rect">
                <a:avLst/>
              </a:prstGeom>
              <a:noFill/>
            </p:spPr>
            <p:txBody>
              <a:bodyPr wrap="square" rtlCol="0">
                <a:spAutoFit/>
              </a:bodyPr>
              <a:lstStyle/>
              <a:p>
                <a:pPr marL="342900" indent="-342900">
                  <a:buFont typeface="Arial" panose="020B0604020202020204" pitchFamily="34" charset="0"/>
                  <a:buChar char="•"/>
                </a:pPr>
                <a:r>
                  <a:rPr lang="es-MX" sz="2000" dirty="0">
                    <a:latin typeface="Roboto" panose="02000000000000000000" pitchFamily="2" charset="0"/>
                    <a:ea typeface="Roboto" panose="02000000000000000000" pitchFamily="2" charset="0"/>
                  </a:rPr>
                  <a:t>Es una condición que </a:t>
                </a:r>
                <a:r>
                  <a:rPr lang="es-MX" sz="2000" i="1" dirty="0">
                    <a:latin typeface="Roboto" panose="02000000000000000000" pitchFamily="2" charset="0"/>
                    <a:ea typeface="Roboto" panose="02000000000000000000" pitchFamily="2" charset="0"/>
                  </a:rPr>
                  <a:t>se necesita </a:t>
                </a:r>
                <a:r>
                  <a:rPr lang="es-MX" sz="2000" dirty="0">
                    <a:latin typeface="Roboto" panose="02000000000000000000" pitchFamily="2" charset="0"/>
                    <a:ea typeface="Roboto" panose="02000000000000000000" pitchFamily="2" charset="0"/>
                  </a:rPr>
                  <a:t>para lograr un resultado en particular. </a:t>
                </a:r>
              </a:p>
              <a:p>
                <a:pPr marL="342900" indent="-342900">
                  <a:buFont typeface="Arial" panose="020B0604020202020204" pitchFamily="34" charset="0"/>
                  <a:buChar char="•"/>
                </a:pPr>
                <a:r>
                  <a:rPr lang="es-MX" sz="2000" dirty="0">
                    <a:latin typeface="Roboto" panose="02000000000000000000" pitchFamily="2" charset="0"/>
                    <a:ea typeface="Roboto" panose="02000000000000000000" pitchFamily="2" charset="0"/>
                  </a:rPr>
                  <a:t>La condición no garantiza el resultado; pero si esta no se cumple, el resultado no se logrará.</a:t>
                </a:r>
              </a:p>
              <a:p>
                <a:pPr marL="342900" indent="-342900">
                  <a:buFont typeface="Arial" panose="020B0604020202020204" pitchFamily="34" charset="0"/>
                  <a:buChar char="•"/>
                </a:pPr>
                <a:r>
                  <a:rPr lang="es-MX" sz="2000" b="1" dirty="0">
                    <a:latin typeface="Roboto" panose="02000000000000000000" pitchFamily="2" charset="0"/>
                    <a:ea typeface="Roboto" panose="02000000000000000000" pitchFamily="2" charset="0"/>
                  </a:rPr>
                  <a:t>Formalmente</a:t>
                </a:r>
                <a:r>
                  <a:rPr lang="es-MX" sz="2000" dirty="0">
                    <a:latin typeface="Roboto" panose="02000000000000000000" pitchFamily="2" charset="0"/>
                    <a:ea typeface="Roboto" panose="02000000000000000000" pitchFamily="2" charset="0"/>
                  </a:rPr>
                  <a:t>: </a:t>
                </a:r>
                <a14:m>
                  <m:oMath xmlns:m="http://schemas.openxmlformats.org/officeDocument/2006/math">
                    <m:r>
                      <a:rPr lang="es-MX" sz="2000" b="1" i="1">
                        <a:latin typeface="Cambria Math" panose="02040503050406030204" pitchFamily="18" charset="0"/>
                        <a:ea typeface="Roboto" panose="02000000000000000000" pitchFamily="2" charset="0"/>
                      </a:rPr>
                      <m:t>𝒒</m:t>
                    </m:r>
                    <m:r>
                      <a:rPr lang="es-MX" sz="2000" b="1" i="1" smtClean="0">
                        <a:latin typeface="Cambria Math" panose="02040503050406030204" pitchFamily="18" charset="0"/>
                        <a:ea typeface="Roboto" panose="02000000000000000000" pitchFamily="2" charset="0"/>
                      </a:rPr>
                      <m:t>→</m:t>
                    </m:r>
                    <m:r>
                      <a:rPr lang="es-MX" sz="2000" b="1" i="1" smtClean="0">
                        <a:latin typeface="Cambria Math" panose="02040503050406030204" pitchFamily="18" charset="0"/>
                        <a:ea typeface="Roboto" panose="02000000000000000000" pitchFamily="2" charset="0"/>
                      </a:rPr>
                      <m:t>𝒑</m:t>
                    </m:r>
                  </m:oMath>
                </a14:m>
                <a:r>
                  <a:rPr lang="es-MX" sz="2000" dirty="0">
                    <a:latin typeface="Roboto" panose="02000000000000000000" pitchFamily="2" charset="0"/>
                    <a:ea typeface="Roboto" panose="02000000000000000000" pitchFamily="2" charset="0"/>
                  </a:rPr>
                  <a:t> (si </a:t>
                </a:r>
                <a14:m>
                  <m:oMath xmlns:m="http://schemas.openxmlformats.org/officeDocument/2006/math">
                    <m:r>
                      <a:rPr lang="es-MX" sz="2000" b="1" i="1">
                        <a:latin typeface="Cambria Math" panose="02040503050406030204" pitchFamily="18" charset="0"/>
                        <a:ea typeface="Roboto" panose="02000000000000000000" pitchFamily="2" charset="0"/>
                      </a:rPr>
                      <m:t>𝒒</m:t>
                    </m:r>
                  </m:oMath>
                </a14:m>
                <a:r>
                  <a:rPr lang="es-MX" sz="2000" dirty="0">
                    <a:latin typeface="Roboto" panose="02000000000000000000" pitchFamily="2" charset="0"/>
                    <a:ea typeface="Roboto" panose="02000000000000000000" pitchFamily="2" charset="0"/>
                  </a:rPr>
                  <a:t> es verdadero, entonces </a:t>
                </a:r>
                <a14:m>
                  <m:oMath xmlns:m="http://schemas.openxmlformats.org/officeDocument/2006/math">
                    <m:r>
                      <a:rPr lang="es-MX" sz="2000" b="1" i="1">
                        <a:latin typeface="Cambria Math" panose="02040503050406030204" pitchFamily="18" charset="0"/>
                        <a:ea typeface="Roboto" panose="02000000000000000000" pitchFamily="2" charset="0"/>
                      </a:rPr>
                      <m:t>𝒑</m:t>
                    </m:r>
                  </m:oMath>
                </a14:m>
                <a:r>
                  <a:rPr lang="es-MX" sz="2000" dirty="0">
                    <a:latin typeface="Roboto" panose="02000000000000000000" pitchFamily="2" charset="0"/>
                    <a:ea typeface="Roboto" panose="02000000000000000000" pitchFamily="2" charset="0"/>
                  </a:rPr>
                  <a:t> también lo es); es decir, si</a:t>
                </a:r>
                <a:r>
                  <a:rPr lang="es-MX" sz="2000" b="1" dirty="0">
                    <a:ea typeface="Roboto" panose="02000000000000000000" pitchFamily="2" charset="0"/>
                  </a:rPr>
                  <a:t> </a:t>
                </a:r>
                <a14:m>
                  <m:oMath xmlns:m="http://schemas.openxmlformats.org/officeDocument/2006/math">
                    <m:r>
                      <a:rPr lang="es-MX" sz="2000" b="1" i="1">
                        <a:latin typeface="Cambria Math" panose="02040503050406030204" pitchFamily="18" charset="0"/>
                        <a:ea typeface="Roboto" panose="02000000000000000000" pitchFamily="2" charset="0"/>
                      </a:rPr>
                      <m:t>𝒑</m:t>
                    </m:r>
                  </m:oMath>
                </a14:m>
                <a:r>
                  <a:rPr lang="es-MX" sz="2000" dirty="0">
                    <a:latin typeface="Roboto" panose="02000000000000000000" pitchFamily="2" charset="0"/>
                    <a:ea typeface="Roboto" panose="02000000000000000000" pitchFamily="2" charset="0"/>
                  </a:rPr>
                  <a:t> es falsa, entonces </a:t>
                </a:r>
                <a14:m>
                  <m:oMath xmlns:m="http://schemas.openxmlformats.org/officeDocument/2006/math">
                    <m:r>
                      <a:rPr lang="es-MX" sz="2000" b="1" i="1" smtClean="0">
                        <a:latin typeface="Cambria Math" panose="02040503050406030204" pitchFamily="18" charset="0"/>
                        <a:ea typeface="Roboto" panose="02000000000000000000" pitchFamily="2" charset="0"/>
                      </a:rPr>
                      <m:t>𝒒</m:t>
                    </m:r>
                  </m:oMath>
                </a14:m>
                <a:r>
                  <a:rPr lang="es-MX" sz="2000" dirty="0">
                    <a:latin typeface="Roboto" panose="02000000000000000000" pitchFamily="2" charset="0"/>
                    <a:ea typeface="Roboto" panose="02000000000000000000" pitchFamily="2" charset="0"/>
                  </a:rPr>
                  <a:t> también debe ser falsa.</a:t>
                </a:r>
              </a:p>
            </p:txBody>
          </p:sp>
        </mc:Choice>
        <mc:Fallback xmlns="">
          <p:sp>
            <p:nvSpPr>
              <p:cNvPr id="10" name="CuadroTexto 9">
                <a:extLst>
                  <a:ext uri="{FF2B5EF4-FFF2-40B4-BE49-F238E27FC236}">
                    <a16:creationId xmlns:a16="http://schemas.microsoft.com/office/drawing/2014/main" id="{CC565365-2921-486C-9061-DD88A3330753}"/>
                  </a:ext>
                </a:extLst>
              </p:cNvPr>
              <p:cNvSpPr txBox="1">
                <a:spLocks noRot="1" noChangeAspect="1" noMove="1" noResize="1" noEditPoints="1" noAdjustHandles="1" noChangeArrowheads="1" noChangeShapeType="1" noTextEdit="1"/>
              </p:cNvSpPr>
              <p:nvPr/>
            </p:nvSpPr>
            <p:spPr>
              <a:xfrm>
                <a:off x="916650" y="1480254"/>
                <a:ext cx="11044290" cy="1323439"/>
              </a:xfrm>
              <a:prstGeom prst="rect">
                <a:avLst/>
              </a:prstGeom>
              <a:blipFill>
                <a:blip r:embed="rId3"/>
                <a:stretch>
                  <a:fillRect l="-497" t="-2304" b="-7834"/>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5FCF3E2A-3752-45F6-86FC-D411DEB4F26D}"/>
                  </a:ext>
                </a:extLst>
              </p:cNvPr>
              <p:cNvSpPr txBox="1"/>
              <p:nvPr/>
            </p:nvSpPr>
            <p:spPr>
              <a:xfrm>
                <a:off x="1294021" y="2913515"/>
                <a:ext cx="10666919" cy="2862322"/>
              </a:xfrm>
              <a:prstGeom prst="rect">
                <a:avLst/>
              </a:prstGeom>
              <a:noFill/>
            </p:spPr>
            <p:txBody>
              <a:bodyPr wrap="square">
                <a:spAutoFit/>
              </a:bodyPr>
              <a:lstStyle/>
              <a:p>
                <a:r>
                  <a:rPr lang="es-MX" sz="2000" b="1" dirty="0">
                    <a:latin typeface="Roboto" panose="02000000000000000000" pitchFamily="2" charset="0"/>
                    <a:ea typeface="Roboto" panose="02000000000000000000" pitchFamily="2" charset="0"/>
                  </a:rPr>
                  <a:t>Ejemplo</a:t>
                </a:r>
                <a:r>
                  <a:rPr lang="es-MX" sz="2000" dirty="0">
                    <a:latin typeface="Roboto" panose="02000000000000000000" pitchFamily="2" charset="0"/>
                    <a:ea typeface="Roboto" panose="02000000000000000000" pitchFamily="2" charset="0"/>
                  </a:rPr>
                  <a:t>: </a:t>
                </a:r>
                <a:br>
                  <a:rPr lang="es-MX" sz="2000" dirty="0">
                    <a:latin typeface="Roboto" panose="02000000000000000000" pitchFamily="2" charset="0"/>
                    <a:ea typeface="Roboto" panose="02000000000000000000" pitchFamily="2" charset="0"/>
                  </a:rPr>
                </a:br>
                <a:endParaRPr lang="es-MX" sz="2000" dirty="0">
                  <a:latin typeface="Roboto" panose="02000000000000000000" pitchFamily="2" charset="0"/>
                  <a:ea typeface="Roboto" panose="02000000000000000000" pitchFamily="2" charset="0"/>
                </a:endParaRPr>
              </a:p>
              <a:p>
                <a:pPr algn="ctr"/>
                <a:r>
                  <a:rPr lang="es-MX" sz="2000" dirty="0">
                    <a:latin typeface="Roboto" panose="02000000000000000000" pitchFamily="2" charset="0"/>
                    <a:ea typeface="Roboto" panose="02000000000000000000" pitchFamily="2" charset="0"/>
                  </a:rPr>
                  <a:t>Para que puedas ser ingeniero, es necesario que hayas hecho un pregrado en ingeniería.</a:t>
                </a:r>
              </a:p>
              <a:p>
                <a:endParaRPr lang="es-MX" sz="2000" dirty="0">
                  <a:latin typeface="Roboto" panose="02000000000000000000" pitchFamily="2" charset="0"/>
                  <a:ea typeface="Roboto" panose="02000000000000000000" pitchFamily="2" charset="0"/>
                </a:endParaRPr>
              </a:p>
              <a:p>
                <a:r>
                  <a:rPr lang="es-MX" sz="2000" b="1" dirty="0">
                    <a:latin typeface="Roboto" panose="02000000000000000000" pitchFamily="2" charset="0"/>
                    <a:ea typeface="Roboto" panose="02000000000000000000" pitchFamily="2" charset="0"/>
                  </a:rPr>
                  <a:t>Proposiciones simples</a:t>
                </a:r>
                <a:r>
                  <a:rPr lang="es-MX" sz="2000" dirty="0">
                    <a:latin typeface="Roboto" panose="02000000000000000000" pitchFamily="2" charset="0"/>
                    <a:ea typeface="Roboto" panose="02000000000000000000" pitchFamily="2" charset="0"/>
                  </a:rPr>
                  <a:t>:</a:t>
                </a:r>
              </a:p>
              <a:p>
                <a:pPr marL="285750" indent="-285750">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𝒑</m:t>
                    </m:r>
                  </m:oMath>
                </a14:m>
                <a:r>
                  <a:rPr lang="es-MX" sz="2000" dirty="0">
                    <a:latin typeface="Roboto" panose="02000000000000000000" pitchFamily="2" charset="0"/>
                    <a:ea typeface="Roboto" panose="02000000000000000000" pitchFamily="2" charset="0"/>
                  </a:rPr>
                  <a:t>: Puedes ser ingeniero.</a:t>
                </a:r>
              </a:p>
              <a:p>
                <a:pPr marL="285750" indent="-285750">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𝒒</m:t>
                    </m:r>
                  </m:oMath>
                </a14:m>
                <a:r>
                  <a:rPr lang="es-MX" sz="2000" dirty="0">
                    <a:latin typeface="Roboto" panose="02000000000000000000" pitchFamily="2" charset="0"/>
                    <a:ea typeface="Roboto" panose="02000000000000000000" pitchFamily="2" charset="0"/>
                  </a:rPr>
                  <a:t>: Has hecho un pregrado en ingenieria.</a:t>
                </a:r>
              </a:p>
              <a:p>
                <a:pPr marL="285750" indent="-285750">
                  <a:buFont typeface="Arial" panose="020B0604020202020204" pitchFamily="34" charset="0"/>
                  <a:buChar char="•"/>
                </a:pPr>
                <a:endParaRPr lang="es-MX" sz="2000" dirty="0">
                  <a:latin typeface="Roboto" panose="02000000000000000000" pitchFamily="2" charset="0"/>
                  <a:ea typeface="Roboto" panose="02000000000000000000" pitchFamily="2" charset="0"/>
                </a:endParaRPr>
              </a:p>
              <a:p>
                <a:r>
                  <a:rPr lang="es-MX" sz="2000" b="1" dirty="0">
                    <a:latin typeface="Roboto" panose="02000000000000000000" pitchFamily="2" charset="0"/>
                    <a:ea typeface="Roboto" panose="02000000000000000000" pitchFamily="2" charset="0"/>
                  </a:rPr>
                  <a:t>Expresión</a:t>
                </a:r>
                <a:r>
                  <a:rPr lang="es-MX" sz="2000" dirty="0">
                    <a:latin typeface="Roboto" panose="02000000000000000000" pitchFamily="2" charset="0"/>
                    <a:ea typeface="Roboto" panose="02000000000000000000" pitchFamily="2" charset="0"/>
                  </a:rPr>
                  <a:t>:</a:t>
                </a:r>
              </a:p>
            </p:txBody>
          </p:sp>
        </mc:Choice>
        <mc:Fallback xmlns="">
          <p:sp>
            <p:nvSpPr>
              <p:cNvPr id="6" name="CuadroTexto 5">
                <a:extLst>
                  <a:ext uri="{FF2B5EF4-FFF2-40B4-BE49-F238E27FC236}">
                    <a16:creationId xmlns:a16="http://schemas.microsoft.com/office/drawing/2014/main" id="{5FCF3E2A-3752-45F6-86FC-D411DEB4F26D}"/>
                  </a:ext>
                </a:extLst>
              </p:cNvPr>
              <p:cNvSpPr txBox="1">
                <a:spLocks noRot="1" noChangeAspect="1" noMove="1" noResize="1" noEditPoints="1" noAdjustHandles="1" noChangeArrowheads="1" noChangeShapeType="1" noTextEdit="1"/>
              </p:cNvSpPr>
              <p:nvPr/>
            </p:nvSpPr>
            <p:spPr>
              <a:xfrm>
                <a:off x="1294021" y="2913515"/>
                <a:ext cx="10666919" cy="2862322"/>
              </a:xfrm>
              <a:prstGeom prst="rect">
                <a:avLst/>
              </a:prstGeom>
              <a:blipFill>
                <a:blip r:embed="rId4"/>
                <a:stretch>
                  <a:fillRect l="-571" t="-1066" b="-3198"/>
                </a:stretch>
              </a:blipFill>
            </p:spPr>
            <p:txBody>
              <a:bodyPr/>
              <a:lstStyle/>
              <a:p>
                <a:r>
                  <a:rPr lang="es-CO">
                    <a:noFill/>
                  </a:rPr>
                  <a:t> </a:t>
                </a:r>
              </a:p>
            </p:txBody>
          </p:sp>
        </mc:Fallback>
      </mc:AlternateContent>
      <p:pic>
        <p:nvPicPr>
          <p:cNvPr id="48132" name="Picture 4" descr="Angles Comic Café: Introducing Dilbert">
            <a:extLst>
              <a:ext uri="{FF2B5EF4-FFF2-40B4-BE49-F238E27FC236}">
                <a16:creationId xmlns:a16="http://schemas.microsoft.com/office/drawing/2014/main" id="{93415A3E-E3FD-4996-A65A-AFF1F8D65B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062" y="4220804"/>
            <a:ext cx="2486453" cy="18624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4A612638-3E70-400E-A224-D0A62C092D76}"/>
                  </a:ext>
                </a:extLst>
              </p:cNvPr>
              <p:cNvSpPr txBox="1"/>
              <p:nvPr/>
            </p:nvSpPr>
            <p:spPr>
              <a:xfrm>
                <a:off x="4132940" y="5775652"/>
                <a:ext cx="74199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000" b="1" i="1" smtClean="0">
                          <a:latin typeface="Cambria Math" panose="02040503050406030204" pitchFamily="18" charset="0"/>
                        </a:rPr>
                        <m:t>𝒑</m:t>
                      </m:r>
                      <m:r>
                        <a:rPr lang="es-MX" sz="2000" b="1" i="1" smtClean="0">
                          <a:latin typeface="Cambria Math" panose="02040503050406030204" pitchFamily="18" charset="0"/>
                        </a:rPr>
                        <m:t>→</m:t>
                      </m:r>
                      <m:r>
                        <a:rPr lang="es-MX" sz="2000" b="1" i="1" smtClean="0">
                          <a:latin typeface="Cambria Math" panose="02040503050406030204" pitchFamily="18" charset="0"/>
                        </a:rPr>
                        <m:t>𝒒</m:t>
                      </m:r>
                    </m:oMath>
                  </m:oMathPara>
                </a14:m>
                <a:endParaRPr lang="es-CO" sz="2000" b="1" dirty="0"/>
              </a:p>
            </p:txBody>
          </p:sp>
        </mc:Choice>
        <mc:Fallback xmlns="">
          <p:sp>
            <p:nvSpPr>
              <p:cNvPr id="5" name="CuadroTexto 4">
                <a:extLst>
                  <a:ext uri="{FF2B5EF4-FFF2-40B4-BE49-F238E27FC236}">
                    <a16:creationId xmlns:a16="http://schemas.microsoft.com/office/drawing/2014/main" id="{4A612638-3E70-400E-A224-D0A62C092D76}"/>
                  </a:ext>
                </a:extLst>
              </p:cNvPr>
              <p:cNvSpPr txBox="1">
                <a:spLocks noRot="1" noChangeAspect="1" noMove="1" noResize="1" noEditPoints="1" noAdjustHandles="1" noChangeArrowheads="1" noChangeShapeType="1" noTextEdit="1"/>
              </p:cNvSpPr>
              <p:nvPr/>
            </p:nvSpPr>
            <p:spPr>
              <a:xfrm>
                <a:off x="4132940" y="5775652"/>
                <a:ext cx="741998" cy="307777"/>
              </a:xfrm>
              <a:prstGeom prst="rect">
                <a:avLst/>
              </a:prstGeom>
              <a:blipFill>
                <a:blip r:embed="rId6"/>
                <a:stretch>
                  <a:fillRect l="-8197" r="-6557" b="-29412"/>
                </a:stretch>
              </a:blipFill>
            </p:spPr>
            <p:txBody>
              <a:bodyPr/>
              <a:lstStyle/>
              <a:p>
                <a:r>
                  <a:rPr lang="es-CO">
                    <a:noFill/>
                  </a:rPr>
                  <a:t> </a:t>
                </a:r>
              </a:p>
            </p:txBody>
          </p:sp>
        </mc:Fallback>
      </mc:AlternateContent>
    </p:spTree>
    <p:extLst>
      <p:ext uri="{BB962C8B-B14F-4D97-AF65-F5344CB8AC3E}">
        <p14:creationId xmlns:p14="http://schemas.microsoft.com/office/powerpoint/2010/main" val="15242724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1"/>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1E5C"/>
              </a:buClr>
              <a:buSzPts val="3200"/>
              <a:buFont typeface="Roboto Slab"/>
              <a:buNone/>
            </a:pPr>
            <a:r>
              <a:rPr lang="es-ES" dirty="0"/>
              <a:t>Conectores lógicos – Parte II</a:t>
            </a:r>
            <a:endParaRPr sz="3200" b="1" dirty="0">
              <a:solidFill>
                <a:srgbClr val="701E5C"/>
              </a:solidFill>
              <a:latin typeface="Roboto Slab"/>
              <a:ea typeface="Roboto Slab"/>
              <a:cs typeface="Roboto Slab"/>
              <a:sym typeface="Roboto Slab"/>
            </a:endParaRPr>
          </a:p>
        </p:txBody>
      </p:sp>
      <p:sp>
        <p:nvSpPr>
          <p:cNvPr id="19" name="CuadroTexto 18">
            <a:extLst>
              <a:ext uri="{FF2B5EF4-FFF2-40B4-BE49-F238E27FC236}">
                <a16:creationId xmlns:a16="http://schemas.microsoft.com/office/drawing/2014/main" id="{67C2BF52-F71C-427F-B673-CAE89836ED0C}"/>
              </a:ext>
            </a:extLst>
          </p:cNvPr>
          <p:cNvSpPr txBox="1"/>
          <p:nvPr/>
        </p:nvSpPr>
        <p:spPr>
          <a:xfrm>
            <a:off x="916650" y="877989"/>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Condición suficiente</a:t>
            </a: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CC565365-2921-486C-9061-DD88A3330753}"/>
                  </a:ext>
                </a:extLst>
              </p:cNvPr>
              <p:cNvSpPr txBox="1"/>
              <p:nvPr/>
            </p:nvSpPr>
            <p:spPr>
              <a:xfrm>
                <a:off x="916650" y="1423526"/>
                <a:ext cx="11044290" cy="1938992"/>
              </a:xfrm>
              <a:prstGeom prst="rect">
                <a:avLst/>
              </a:prstGeom>
              <a:noFill/>
            </p:spPr>
            <p:txBody>
              <a:bodyPr wrap="square" rtlCol="0">
                <a:spAutoFit/>
              </a:bodyPr>
              <a:lstStyle/>
              <a:p>
                <a:pPr marL="342900" indent="-342900">
                  <a:buFont typeface="Arial" panose="020B0604020202020204" pitchFamily="34" charset="0"/>
                  <a:buChar char="•"/>
                </a:pPr>
                <a:r>
                  <a:rPr lang="es-MX" sz="2000" dirty="0">
                    <a:latin typeface="Roboto" panose="02000000000000000000" pitchFamily="2" charset="0"/>
                    <a:ea typeface="Roboto" panose="02000000000000000000" pitchFamily="2" charset="0"/>
                  </a:rPr>
                  <a:t>Es una condición que </a:t>
                </a:r>
                <a:r>
                  <a:rPr lang="es-MX" sz="2000" i="1" dirty="0">
                    <a:latin typeface="Roboto" panose="02000000000000000000" pitchFamily="2" charset="0"/>
                    <a:ea typeface="Roboto" panose="02000000000000000000" pitchFamily="2" charset="0"/>
                  </a:rPr>
                  <a:t>se basta </a:t>
                </a:r>
                <a:r>
                  <a:rPr lang="es-MX" sz="2000" dirty="0">
                    <a:latin typeface="Roboto" panose="02000000000000000000" pitchFamily="2" charset="0"/>
                    <a:ea typeface="Roboto" panose="02000000000000000000" pitchFamily="2" charset="0"/>
                  </a:rPr>
                  <a:t>para garantizar un resultado en particular. Es decir, la condición no garantiza el resultado.  </a:t>
                </a:r>
              </a:p>
              <a:p>
                <a:pPr marL="342900" indent="-342900">
                  <a:buFont typeface="Arial" panose="020B0604020202020204" pitchFamily="34" charset="0"/>
                  <a:buChar char="•"/>
                </a:pPr>
                <a:r>
                  <a:rPr lang="es-MX" sz="2000" dirty="0">
                    <a:latin typeface="Roboto" panose="02000000000000000000" pitchFamily="2" charset="0"/>
                    <a:ea typeface="Roboto" panose="02000000000000000000" pitchFamily="2" charset="0"/>
                  </a:rPr>
                  <a:t>Si la condición no se cumple, el resultado puede lograrse de otras formas o tal vez no se logre; pero si la condición se cumple, el resultado está garantizado.</a:t>
                </a:r>
              </a:p>
              <a:p>
                <a:pPr marL="342900" indent="-342900">
                  <a:buFont typeface="Arial" panose="020B0604020202020204" pitchFamily="34" charset="0"/>
                  <a:buChar char="•"/>
                </a:pPr>
                <a:r>
                  <a:rPr lang="es-MX" sz="2000" b="1" dirty="0">
                    <a:latin typeface="Roboto" panose="02000000000000000000" pitchFamily="2" charset="0"/>
                    <a:ea typeface="Roboto" panose="02000000000000000000" pitchFamily="2" charset="0"/>
                  </a:rPr>
                  <a:t>Formalmente</a:t>
                </a:r>
                <a:r>
                  <a:rPr lang="es-MX" sz="2000" dirty="0">
                    <a:latin typeface="Roboto" panose="02000000000000000000" pitchFamily="2" charset="0"/>
                    <a:ea typeface="Roboto" panose="02000000000000000000" pitchFamily="2" charset="0"/>
                  </a:rPr>
                  <a:t>: </a:t>
                </a:r>
                <a14:m>
                  <m:oMath xmlns:m="http://schemas.openxmlformats.org/officeDocument/2006/math">
                    <m:r>
                      <a:rPr lang="es-MX" sz="2000" b="1" i="1">
                        <a:latin typeface="Cambria Math" panose="02040503050406030204" pitchFamily="18" charset="0"/>
                        <a:ea typeface="Roboto" panose="02000000000000000000" pitchFamily="2" charset="0"/>
                      </a:rPr>
                      <m:t>𝒒</m:t>
                    </m:r>
                    <m:r>
                      <a:rPr lang="es-MX" sz="2000" b="1" i="1">
                        <a:latin typeface="Cambria Math" panose="02040503050406030204" pitchFamily="18" charset="0"/>
                        <a:ea typeface="Roboto" panose="02000000000000000000" pitchFamily="2" charset="0"/>
                      </a:rPr>
                      <m:t>→</m:t>
                    </m:r>
                    <m:r>
                      <a:rPr lang="es-MX" sz="2000" b="1" i="1">
                        <a:latin typeface="Cambria Math" panose="02040503050406030204" pitchFamily="18" charset="0"/>
                        <a:ea typeface="Roboto" panose="02000000000000000000" pitchFamily="2" charset="0"/>
                      </a:rPr>
                      <m:t>𝒑</m:t>
                    </m:r>
                    <m:r>
                      <a:rPr lang="es-MX" sz="2000" b="1" i="1">
                        <a:latin typeface="Cambria Math" panose="02040503050406030204" pitchFamily="18" charset="0"/>
                        <a:ea typeface="Roboto" panose="02000000000000000000" pitchFamily="2" charset="0"/>
                      </a:rPr>
                      <m:t> </m:t>
                    </m:r>
                  </m:oMath>
                </a14:m>
                <a:r>
                  <a:rPr lang="es-MX" sz="2000" dirty="0">
                    <a:latin typeface="Roboto" panose="02000000000000000000" pitchFamily="2" charset="0"/>
                    <a:ea typeface="Roboto" panose="02000000000000000000" pitchFamily="2" charset="0"/>
                  </a:rPr>
                  <a:t>(Si </a:t>
                </a:r>
                <a14:m>
                  <m:oMath xmlns:m="http://schemas.openxmlformats.org/officeDocument/2006/math">
                    <m:r>
                      <a:rPr lang="es-MX" sz="2000" b="1" i="1" smtClean="0">
                        <a:latin typeface="Cambria Math" panose="02040503050406030204" pitchFamily="18" charset="0"/>
                        <a:ea typeface="Roboto" panose="02000000000000000000" pitchFamily="2" charset="0"/>
                      </a:rPr>
                      <m:t>𝒑</m:t>
                    </m:r>
                  </m:oMath>
                </a14:m>
                <a:r>
                  <a:rPr lang="es-MX" sz="2000" dirty="0">
                    <a:latin typeface="Roboto" panose="02000000000000000000" pitchFamily="2" charset="0"/>
                    <a:ea typeface="Roboto" panose="02000000000000000000" pitchFamily="2" charset="0"/>
                  </a:rPr>
                  <a:t> es verdadero, entonces </a:t>
                </a:r>
                <a14:m>
                  <m:oMath xmlns:m="http://schemas.openxmlformats.org/officeDocument/2006/math">
                    <m:r>
                      <a:rPr lang="es-MX" sz="2000" b="1" i="1">
                        <a:latin typeface="Cambria Math" panose="02040503050406030204" pitchFamily="18" charset="0"/>
                        <a:ea typeface="Roboto" panose="02000000000000000000" pitchFamily="2" charset="0"/>
                      </a:rPr>
                      <m:t>𝒑</m:t>
                    </m:r>
                  </m:oMath>
                </a14:m>
                <a:r>
                  <a:rPr lang="es-MX" sz="2000" dirty="0">
                    <a:latin typeface="Roboto" panose="02000000000000000000" pitchFamily="2" charset="0"/>
                    <a:ea typeface="Roboto" panose="02000000000000000000" pitchFamily="2" charset="0"/>
                  </a:rPr>
                  <a:t> también lo es). Es decir, el hecho de que  </a:t>
                </a:r>
                <a14:m>
                  <m:oMath xmlns:m="http://schemas.openxmlformats.org/officeDocument/2006/math">
                    <m:r>
                      <a:rPr lang="es-MX" sz="2000" b="1" i="1" smtClean="0">
                        <a:latin typeface="Cambria Math" panose="02040503050406030204" pitchFamily="18" charset="0"/>
                        <a:ea typeface="Roboto" panose="02000000000000000000" pitchFamily="2" charset="0"/>
                      </a:rPr>
                      <m:t>𝒑</m:t>
                    </m:r>
                  </m:oMath>
                </a14:m>
                <a:r>
                  <a:rPr lang="es-MX" sz="2000" dirty="0">
                    <a:latin typeface="Roboto" panose="02000000000000000000" pitchFamily="2" charset="0"/>
                    <a:ea typeface="Roboto" panose="02000000000000000000" pitchFamily="2" charset="0"/>
                  </a:rPr>
                  <a:t> ocurra garantiza que </a:t>
                </a:r>
                <a14:m>
                  <m:oMath xmlns:m="http://schemas.openxmlformats.org/officeDocument/2006/math">
                    <m:r>
                      <a:rPr lang="es-MX" sz="2000" b="1" i="1" smtClean="0">
                        <a:latin typeface="Cambria Math" panose="02040503050406030204" pitchFamily="18" charset="0"/>
                        <a:ea typeface="Roboto" panose="02000000000000000000" pitchFamily="2" charset="0"/>
                      </a:rPr>
                      <m:t>𝒒</m:t>
                    </m:r>
                  </m:oMath>
                </a14:m>
                <a:r>
                  <a:rPr lang="es-MX" sz="2000" dirty="0">
                    <a:latin typeface="Roboto" panose="02000000000000000000" pitchFamily="2" charset="0"/>
                    <a:ea typeface="Roboto" panose="02000000000000000000" pitchFamily="2" charset="0"/>
                  </a:rPr>
                  <a:t> ocurra.</a:t>
                </a:r>
              </a:p>
            </p:txBody>
          </p:sp>
        </mc:Choice>
        <mc:Fallback xmlns="">
          <p:sp>
            <p:nvSpPr>
              <p:cNvPr id="10" name="CuadroTexto 9">
                <a:extLst>
                  <a:ext uri="{FF2B5EF4-FFF2-40B4-BE49-F238E27FC236}">
                    <a16:creationId xmlns:a16="http://schemas.microsoft.com/office/drawing/2014/main" id="{CC565365-2921-486C-9061-DD88A3330753}"/>
                  </a:ext>
                </a:extLst>
              </p:cNvPr>
              <p:cNvSpPr txBox="1">
                <a:spLocks noRot="1" noChangeAspect="1" noMove="1" noResize="1" noEditPoints="1" noAdjustHandles="1" noChangeArrowheads="1" noChangeShapeType="1" noTextEdit="1"/>
              </p:cNvSpPr>
              <p:nvPr/>
            </p:nvSpPr>
            <p:spPr>
              <a:xfrm>
                <a:off x="916650" y="1423526"/>
                <a:ext cx="11044290" cy="1938992"/>
              </a:xfrm>
              <a:prstGeom prst="rect">
                <a:avLst/>
              </a:prstGeom>
              <a:blipFill>
                <a:blip r:embed="rId3"/>
                <a:stretch>
                  <a:fillRect l="-497" t="-1572" r="-497" b="-503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5FCF3E2A-3752-45F6-86FC-D411DEB4F26D}"/>
                  </a:ext>
                </a:extLst>
              </p:cNvPr>
              <p:cNvSpPr txBox="1"/>
              <p:nvPr/>
            </p:nvSpPr>
            <p:spPr>
              <a:xfrm>
                <a:off x="1279505" y="3404726"/>
                <a:ext cx="5817185" cy="3170099"/>
              </a:xfrm>
              <a:prstGeom prst="rect">
                <a:avLst/>
              </a:prstGeom>
              <a:noFill/>
            </p:spPr>
            <p:txBody>
              <a:bodyPr wrap="square">
                <a:spAutoFit/>
              </a:bodyPr>
              <a:lstStyle/>
              <a:p>
                <a:r>
                  <a:rPr lang="es-MX" sz="2000" b="1" dirty="0">
                    <a:latin typeface="Roboto" panose="02000000000000000000" pitchFamily="2" charset="0"/>
                    <a:ea typeface="Roboto" panose="02000000000000000000" pitchFamily="2" charset="0"/>
                  </a:rPr>
                  <a:t>Ejemplo</a:t>
                </a:r>
                <a:r>
                  <a:rPr lang="es-MX" sz="2000" dirty="0">
                    <a:latin typeface="Roboto" panose="02000000000000000000" pitchFamily="2" charset="0"/>
                    <a:ea typeface="Roboto" panose="02000000000000000000" pitchFamily="2" charset="0"/>
                  </a:rPr>
                  <a:t>: </a:t>
                </a:r>
                <a:br>
                  <a:rPr lang="es-MX" sz="2000" dirty="0">
                    <a:latin typeface="Roboto" panose="02000000000000000000" pitchFamily="2" charset="0"/>
                    <a:ea typeface="Roboto" panose="02000000000000000000" pitchFamily="2" charset="0"/>
                  </a:rPr>
                </a:br>
                <a:endParaRPr lang="es-MX" sz="2000" dirty="0">
                  <a:latin typeface="Roboto" panose="02000000000000000000" pitchFamily="2" charset="0"/>
                  <a:ea typeface="Roboto" panose="02000000000000000000" pitchFamily="2" charset="0"/>
                </a:endParaRPr>
              </a:p>
              <a:p>
                <a:r>
                  <a:rPr lang="es-MX" sz="2000" dirty="0">
                    <a:latin typeface="Roboto" panose="02000000000000000000" pitchFamily="2" charset="0"/>
                    <a:ea typeface="Roboto" panose="02000000000000000000" pitchFamily="2" charset="0"/>
                  </a:rPr>
                  <a:t>Si ganas la primera evaluación, entonces pasas Matemáticas Discretas.</a:t>
                </a:r>
              </a:p>
              <a:p>
                <a:endParaRPr lang="es-MX" sz="2000" dirty="0">
                  <a:latin typeface="Roboto" panose="02000000000000000000" pitchFamily="2" charset="0"/>
                  <a:ea typeface="Roboto" panose="02000000000000000000" pitchFamily="2" charset="0"/>
                </a:endParaRPr>
              </a:p>
              <a:p>
                <a:r>
                  <a:rPr lang="es-MX" sz="2000" b="1" dirty="0">
                    <a:latin typeface="Roboto" panose="02000000000000000000" pitchFamily="2" charset="0"/>
                    <a:ea typeface="Roboto" panose="02000000000000000000" pitchFamily="2" charset="0"/>
                  </a:rPr>
                  <a:t>Proposiciones simples</a:t>
                </a:r>
                <a:r>
                  <a:rPr lang="es-MX" sz="2000" dirty="0">
                    <a:latin typeface="Roboto" panose="02000000000000000000" pitchFamily="2" charset="0"/>
                    <a:ea typeface="Roboto" panose="02000000000000000000" pitchFamily="2" charset="0"/>
                  </a:rPr>
                  <a:t>:</a:t>
                </a:r>
              </a:p>
              <a:p>
                <a:pPr marL="285750" indent="-285750">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𝒑</m:t>
                    </m:r>
                  </m:oMath>
                </a14:m>
                <a:r>
                  <a:rPr lang="es-MX" sz="2000" dirty="0">
                    <a:latin typeface="Roboto" panose="02000000000000000000" pitchFamily="2" charset="0"/>
                    <a:ea typeface="Roboto" panose="02000000000000000000" pitchFamily="2" charset="0"/>
                  </a:rPr>
                  <a:t>: Ganas la primera evaluación.</a:t>
                </a:r>
              </a:p>
              <a:p>
                <a:pPr marL="285750" indent="-285750">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𝒒</m:t>
                    </m:r>
                  </m:oMath>
                </a14:m>
                <a:r>
                  <a:rPr lang="es-MX" sz="2000" dirty="0">
                    <a:latin typeface="Roboto" panose="02000000000000000000" pitchFamily="2" charset="0"/>
                    <a:ea typeface="Roboto" panose="02000000000000000000" pitchFamily="2" charset="0"/>
                  </a:rPr>
                  <a:t>: Pasas Matemáticas Discretas.</a:t>
                </a:r>
              </a:p>
              <a:p>
                <a:pPr marL="285750" indent="-285750">
                  <a:buFont typeface="Arial" panose="020B0604020202020204" pitchFamily="34" charset="0"/>
                  <a:buChar char="•"/>
                </a:pPr>
                <a:endParaRPr lang="es-MX" sz="2000" dirty="0">
                  <a:latin typeface="Roboto" panose="02000000000000000000" pitchFamily="2" charset="0"/>
                  <a:ea typeface="Roboto" panose="02000000000000000000" pitchFamily="2" charset="0"/>
                </a:endParaRPr>
              </a:p>
              <a:p>
                <a:r>
                  <a:rPr lang="es-MX" sz="2000" b="1" dirty="0">
                    <a:latin typeface="Roboto" panose="02000000000000000000" pitchFamily="2" charset="0"/>
                    <a:ea typeface="Roboto" panose="02000000000000000000" pitchFamily="2" charset="0"/>
                  </a:rPr>
                  <a:t>Expresión</a:t>
                </a:r>
                <a:r>
                  <a:rPr lang="es-MX" sz="2000" dirty="0">
                    <a:latin typeface="Roboto" panose="02000000000000000000" pitchFamily="2" charset="0"/>
                    <a:ea typeface="Roboto" panose="02000000000000000000" pitchFamily="2" charset="0"/>
                  </a:rPr>
                  <a:t>:</a:t>
                </a:r>
              </a:p>
            </p:txBody>
          </p:sp>
        </mc:Choice>
        <mc:Fallback xmlns="">
          <p:sp>
            <p:nvSpPr>
              <p:cNvPr id="6" name="CuadroTexto 5">
                <a:extLst>
                  <a:ext uri="{FF2B5EF4-FFF2-40B4-BE49-F238E27FC236}">
                    <a16:creationId xmlns:a16="http://schemas.microsoft.com/office/drawing/2014/main" id="{5FCF3E2A-3752-45F6-86FC-D411DEB4F26D}"/>
                  </a:ext>
                </a:extLst>
              </p:cNvPr>
              <p:cNvSpPr txBox="1">
                <a:spLocks noRot="1" noChangeAspect="1" noMove="1" noResize="1" noEditPoints="1" noAdjustHandles="1" noChangeArrowheads="1" noChangeShapeType="1" noTextEdit="1"/>
              </p:cNvSpPr>
              <p:nvPr/>
            </p:nvSpPr>
            <p:spPr>
              <a:xfrm>
                <a:off x="1279505" y="3404726"/>
                <a:ext cx="5817185" cy="3170099"/>
              </a:xfrm>
              <a:prstGeom prst="rect">
                <a:avLst/>
              </a:prstGeom>
              <a:blipFill>
                <a:blip r:embed="rId4"/>
                <a:stretch>
                  <a:fillRect l="-1153" t="-962" b="-2692"/>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4A612638-3E70-400E-A224-D0A62C092D76}"/>
                  </a:ext>
                </a:extLst>
              </p:cNvPr>
              <p:cNvSpPr txBox="1"/>
              <p:nvPr/>
            </p:nvSpPr>
            <p:spPr>
              <a:xfrm>
                <a:off x="3853871" y="6279000"/>
                <a:ext cx="74199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000" b="1" i="1" smtClean="0">
                          <a:latin typeface="Cambria Math" panose="02040503050406030204" pitchFamily="18" charset="0"/>
                        </a:rPr>
                        <m:t>𝒑</m:t>
                      </m:r>
                      <m:r>
                        <a:rPr lang="es-MX" sz="2000" b="1" i="1" smtClean="0">
                          <a:latin typeface="Cambria Math" panose="02040503050406030204" pitchFamily="18" charset="0"/>
                        </a:rPr>
                        <m:t>→</m:t>
                      </m:r>
                      <m:r>
                        <a:rPr lang="es-MX" sz="2000" b="1" i="1" smtClean="0">
                          <a:latin typeface="Cambria Math" panose="02040503050406030204" pitchFamily="18" charset="0"/>
                        </a:rPr>
                        <m:t>𝒒</m:t>
                      </m:r>
                    </m:oMath>
                  </m:oMathPara>
                </a14:m>
                <a:endParaRPr lang="es-CO" sz="2000" b="1" dirty="0"/>
              </a:p>
            </p:txBody>
          </p:sp>
        </mc:Choice>
        <mc:Fallback xmlns="">
          <p:sp>
            <p:nvSpPr>
              <p:cNvPr id="5" name="CuadroTexto 4">
                <a:extLst>
                  <a:ext uri="{FF2B5EF4-FFF2-40B4-BE49-F238E27FC236}">
                    <a16:creationId xmlns:a16="http://schemas.microsoft.com/office/drawing/2014/main" id="{4A612638-3E70-400E-A224-D0A62C092D76}"/>
                  </a:ext>
                </a:extLst>
              </p:cNvPr>
              <p:cNvSpPr txBox="1">
                <a:spLocks noRot="1" noChangeAspect="1" noMove="1" noResize="1" noEditPoints="1" noAdjustHandles="1" noChangeArrowheads="1" noChangeShapeType="1" noTextEdit="1"/>
              </p:cNvSpPr>
              <p:nvPr/>
            </p:nvSpPr>
            <p:spPr>
              <a:xfrm>
                <a:off x="3853871" y="6279000"/>
                <a:ext cx="741998" cy="307777"/>
              </a:xfrm>
              <a:prstGeom prst="rect">
                <a:avLst/>
              </a:prstGeom>
              <a:blipFill>
                <a:blip r:embed="rId5"/>
                <a:stretch>
                  <a:fillRect l="-7377" r="-7377" b="-29412"/>
                </a:stretch>
              </a:blipFill>
            </p:spPr>
            <p:txBody>
              <a:bodyPr/>
              <a:lstStyle/>
              <a:p>
                <a:r>
                  <a:rPr lang="es-CO">
                    <a:noFill/>
                  </a:rPr>
                  <a:t> </a:t>
                </a:r>
              </a:p>
            </p:txBody>
          </p:sp>
        </mc:Fallback>
      </mc:AlternateContent>
      <p:pic>
        <p:nvPicPr>
          <p:cNvPr id="51202" name="Picture 2" descr="Así se viven en 'Los Simpson' los recortes en Educación | Vozpópuli">
            <a:extLst>
              <a:ext uri="{FF2B5EF4-FFF2-40B4-BE49-F238E27FC236}">
                <a16:creationId xmlns:a16="http://schemas.microsoft.com/office/drawing/2014/main" id="{C649B6C5-623B-4B76-A64B-C6A81D930B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3731558"/>
            <a:ext cx="4245544" cy="2389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5579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1"/>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1E5C"/>
              </a:buClr>
              <a:buSzPts val="3200"/>
              <a:buFont typeface="Roboto Slab"/>
              <a:buNone/>
            </a:pPr>
            <a:r>
              <a:rPr lang="es-ES" dirty="0"/>
              <a:t>Conectores lógicos – Parte II</a:t>
            </a:r>
            <a:endParaRPr sz="3200" b="1" dirty="0">
              <a:solidFill>
                <a:srgbClr val="701E5C"/>
              </a:solidFill>
              <a:latin typeface="Roboto Slab"/>
              <a:ea typeface="Roboto Slab"/>
              <a:cs typeface="Roboto Slab"/>
              <a:sym typeface="Roboto Slab"/>
            </a:endParaRPr>
          </a:p>
        </p:txBody>
      </p:sp>
      <p:sp>
        <p:nvSpPr>
          <p:cNvPr id="19" name="CuadroTexto 18">
            <a:extLst>
              <a:ext uri="{FF2B5EF4-FFF2-40B4-BE49-F238E27FC236}">
                <a16:creationId xmlns:a16="http://schemas.microsoft.com/office/drawing/2014/main" id="{67C2BF52-F71C-427F-B673-CAE89836ED0C}"/>
              </a:ext>
            </a:extLst>
          </p:cNvPr>
          <p:cNvSpPr txBox="1"/>
          <p:nvPr/>
        </p:nvSpPr>
        <p:spPr>
          <a:xfrm>
            <a:off x="916650" y="877989"/>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Condición necesaria y suficiente</a:t>
            </a: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CC565365-2921-486C-9061-DD88A3330753}"/>
                  </a:ext>
                </a:extLst>
              </p:cNvPr>
              <p:cNvSpPr txBox="1"/>
              <p:nvPr/>
            </p:nvSpPr>
            <p:spPr>
              <a:xfrm>
                <a:off x="916650" y="1480254"/>
                <a:ext cx="11044290" cy="707886"/>
              </a:xfrm>
              <a:prstGeom prst="rect">
                <a:avLst/>
              </a:prstGeom>
              <a:noFill/>
            </p:spPr>
            <p:txBody>
              <a:bodyPr wrap="square" rtlCol="0">
                <a:spAutoFit/>
              </a:bodyPr>
              <a:lstStyle/>
              <a:p>
                <a:pPr marL="342900" indent="-342900">
                  <a:buFont typeface="Arial" panose="020B0604020202020204" pitchFamily="34" charset="0"/>
                  <a:buChar char="•"/>
                </a:pPr>
                <a:r>
                  <a:rPr lang="es-MX" sz="2000" dirty="0">
                    <a:latin typeface="Roboto" panose="02000000000000000000" pitchFamily="2" charset="0"/>
                    <a:ea typeface="Roboto" panose="02000000000000000000" pitchFamily="2" charset="0"/>
                  </a:rPr>
                  <a:t>Se da cuando la condición basta y es indispensable para obtener el resultado.</a:t>
                </a:r>
              </a:p>
              <a:p>
                <a:pPr marL="342900" indent="-342900">
                  <a:buFont typeface="Arial" panose="020B0604020202020204" pitchFamily="34" charset="0"/>
                  <a:buChar char="•"/>
                </a:pPr>
                <a:r>
                  <a:rPr lang="es-MX" sz="2000" b="1" dirty="0">
                    <a:latin typeface="Roboto" panose="02000000000000000000" pitchFamily="2" charset="0"/>
                    <a:ea typeface="Roboto" panose="02000000000000000000" pitchFamily="2" charset="0"/>
                  </a:rPr>
                  <a:t>Formalmente</a:t>
                </a:r>
                <a:r>
                  <a:rPr lang="es-MX" sz="2000" dirty="0">
                    <a:latin typeface="Roboto" panose="02000000000000000000" pitchFamily="2" charset="0"/>
                    <a:ea typeface="Roboto" panose="02000000000000000000" pitchFamily="2" charset="0"/>
                  </a:rPr>
                  <a:t>: </a:t>
                </a:r>
                <a14:m>
                  <m:oMath xmlns:m="http://schemas.openxmlformats.org/officeDocument/2006/math">
                    <m:r>
                      <a:rPr lang="es-MX" sz="2000" b="1" i="1">
                        <a:latin typeface="Cambria Math" panose="02040503050406030204" pitchFamily="18" charset="0"/>
                        <a:ea typeface="Roboto" panose="02000000000000000000" pitchFamily="2" charset="0"/>
                      </a:rPr>
                      <m:t>𝒒</m:t>
                    </m:r>
                    <m:r>
                      <a:rPr lang="es-MX" sz="2000" b="1" i="1" smtClean="0">
                        <a:latin typeface="Cambria Math" panose="02040503050406030204" pitchFamily="18" charset="0"/>
                        <a:ea typeface="Cambria Math" panose="02040503050406030204" pitchFamily="18" charset="0"/>
                      </a:rPr>
                      <m:t>↔</m:t>
                    </m:r>
                    <m:r>
                      <a:rPr lang="es-MX" sz="2000" b="1" i="1">
                        <a:latin typeface="Cambria Math" panose="02040503050406030204" pitchFamily="18" charset="0"/>
                        <a:ea typeface="Roboto" panose="02000000000000000000" pitchFamily="2" charset="0"/>
                      </a:rPr>
                      <m:t>𝒑</m:t>
                    </m:r>
                    <m:r>
                      <a:rPr lang="es-MX" sz="2000" b="1" i="1">
                        <a:latin typeface="Cambria Math" panose="02040503050406030204" pitchFamily="18" charset="0"/>
                        <a:ea typeface="Roboto" panose="02000000000000000000" pitchFamily="2" charset="0"/>
                      </a:rPr>
                      <m:t> </m:t>
                    </m:r>
                  </m:oMath>
                </a14:m>
                <a:r>
                  <a:rPr lang="es-MX" sz="2000" dirty="0">
                    <a:latin typeface="Roboto" panose="02000000000000000000" pitchFamily="2" charset="0"/>
                    <a:ea typeface="Roboto" panose="02000000000000000000" pitchFamily="2" charset="0"/>
                  </a:rPr>
                  <a:t>(Si </a:t>
                </a:r>
                <a14:m>
                  <m:oMath xmlns:m="http://schemas.openxmlformats.org/officeDocument/2006/math">
                    <m:r>
                      <a:rPr lang="es-MX" sz="2000" b="1" i="1" smtClean="0">
                        <a:latin typeface="Cambria Math" panose="02040503050406030204" pitchFamily="18" charset="0"/>
                        <a:ea typeface="Roboto" panose="02000000000000000000" pitchFamily="2" charset="0"/>
                      </a:rPr>
                      <m:t>𝒑</m:t>
                    </m:r>
                  </m:oMath>
                </a14:m>
                <a:r>
                  <a:rPr lang="es-MX" sz="2000" dirty="0">
                    <a:latin typeface="Roboto" panose="02000000000000000000" pitchFamily="2" charset="0"/>
                    <a:ea typeface="Roboto" panose="02000000000000000000" pitchFamily="2" charset="0"/>
                  </a:rPr>
                  <a:t> es verdadero, entonces </a:t>
                </a:r>
                <a14:m>
                  <m:oMath xmlns:m="http://schemas.openxmlformats.org/officeDocument/2006/math">
                    <m:r>
                      <a:rPr lang="es-MX" sz="2000" b="1" i="1">
                        <a:latin typeface="Cambria Math" panose="02040503050406030204" pitchFamily="18" charset="0"/>
                        <a:ea typeface="Roboto" panose="02000000000000000000" pitchFamily="2" charset="0"/>
                      </a:rPr>
                      <m:t>𝒑</m:t>
                    </m:r>
                  </m:oMath>
                </a14:m>
                <a:r>
                  <a:rPr lang="es-MX" sz="2000" dirty="0">
                    <a:latin typeface="Roboto" panose="02000000000000000000" pitchFamily="2" charset="0"/>
                    <a:ea typeface="Roboto" panose="02000000000000000000" pitchFamily="2" charset="0"/>
                  </a:rPr>
                  <a:t> también lo es y viceversa). </a:t>
                </a:r>
              </a:p>
            </p:txBody>
          </p:sp>
        </mc:Choice>
        <mc:Fallback xmlns="">
          <p:sp>
            <p:nvSpPr>
              <p:cNvPr id="10" name="CuadroTexto 9">
                <a:extLst>
                  <a:ext uri="{FF2B5EF4-FFF2-40B4-BE49-F238E27FC236}">
                    <a16:creationId xmlns:a16="http://schemas.microsoft.com/office/drawing/2014/main" id="{CC565365-2921-486C-9061-DD88A3330753}"/>
                  </a:ext>
                </a:extLst>
              </p:cNvPr>
              <p:cNvSpPr txBox="1">
                <a:spLocks noRot="1" noChangeAspect="1" noMove="1" noResize="1" noEditPoints="1" noAdjustHandles="1" noChangeArrowheads="1" noChangeShapeType="1" noTextEdit="1"/>
              </p:cNvSpPr>
              <p:nvPr/>
            </p:nvSpPr>
            <p:spPr>
              <a:xfrm>
                <a:off x="916650" y="1480254"/>
                <a:ext cx="11044290" cy="707886"/>
              </a:xfrm>
              <a:prstGeom prst="rect">
                <a:avLst/>
              </a:prstGeom>
              <a:blipFill>
                <a:blip r:embed="rId3"/>
                <a:stretch>
                  <a:fillRect l="-497" t="-4310" b="-15517"/>
                </a:stretch>
              </a:blipFill>
            </p:spPr>
            <p:txBody>
              <a:bodyPr/>
              <a:lstStyle/>
              <a:p>
                <a:r>
                  <a:rPr lang="es-CO">
                    <a:noFill/>
                  </a:rPr>
                  <a:t> </a:t>
                </a:r>
              </a:p>
            </p:txBody>
          </p:sp>
        </mc:Fallback>
      </mc:AlternateContent>
      <p:sp>
        <p:nvSpPr>
          <p:cNvPr id="6" name="CuadroTexto 5">
            <a:extLst>
              <a:ext uri="{FF2B5EF4-FFF2-40B4-BE49-F238E27FC236}">
                <a16:creationId xmlns:a16="http://schemas.microsoft.com/office/drawing/2014/main" id="{5FCF3E2A-3752-45F6-86FC-D411DEB4F26D}"/>
              </a:ext>
            </a:extLst>
          </p:cNvPr>
          <p:cNvSpPr txBox="1"/>
          <p:nvPr/>
        </p:nvSpPr>
        <p:spPr>
          <a:xfrm>
            <a:off x="1294020" y="2413337"/>
            <a:ext cx="9881980" cy="1015663"/>
          </a:xfrm>
          <a:prstGeom prst="rect">
            <a:avLst/>
          </a:prstGeom>
          <a:noFill/>
        </p:spPr>
        <p:txBody>
          <a:bodyPr wrap="square">
            <a:spAutoFit/>
          </a:bodyPr>
          <a:lstStyle/>
          <a:p>
            <a:r>
              <a:rPr lang="es-MX" sz="2000" b="1" dirty="0">
                <a:latin typeface="Roboto" panose="02000000000000000000" pitchFamily="2" charset="0"/>
                <a:ea typeface="Roboto" panose="02000000000000000000" pitchFamily="2" charset="0"/>
              </a:rPr>
              <a:t>Ejemplo</a:t>
            </a:r>
            <a:r>
              <a:rPr lang="es-MX" sz="2000" dirty="0">
                <a:latin typeface="Roboto" panose="02000000000000000000" pitchFamily="2" charset="0"/>
                <a:ea typeface="Roboto" panose="02000000000000000000" pitchFamily="2" charset="0"/>
              </a:rPr>
              <a:t>: </a:t>
            </a:r>
            <a:br>
              <a:rPr lang="es-MX" sz="2000" dirty="0">
                <a:latin typeface="Roboto" panose="02000000000000000000" pitchFamily="2" charset="0"/>
                <a:ea typeface="Roboto" panose="02000000000000000000" pitchFamily="2" charset="0"/>
              </a:rPr>
            </a:br>
            <a:endParaRPr lang="es-MX" sz="2000" dirty="0">
              <a:latin typeface="Roboto" panose="02000000000000000000" pitchFamily="2" charset="0"/>
              <a:ea typeface="Roboto" panose="02000000000000000000" pitchFamily="2" charset="0"/>
            </a:endParaRPr>
          </a:p>
          <a:p>
            <a:r>
              <a:rPr lang="es-MX" sz="2000" dirty="0">
                <a:latin typeface="Roboto" panose="02000000000000000000" pitchFamily="2" charset="0"/>
                <a:ea typeface="Roboto" panose="02000000000000000000" pitchFamily="2" charset="0"/>
              </a:rPr>
              <a:t>Un numero es divisible por 3 si la suma de sus dígitos es múltiplo de 3.</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4A612638-3E70-400E-A224-D0A62C092D76}"/>
                  </a:ext>
                </a:extLst>
              </p:cNvPr>
              <p:cNvSpPr txBox="1"/>
              <p:nvPr/>
            </p:nvSpPr>
            <p:spPr>
              <a:xfrm>
                <a:off x="4326652" y="5672234"/>
                <a:ext cx="74199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000" b="1" i="1" smtClean="0">
                          <a:latin typeface="Cambria Math" panose="02040503050406030204" pitchFamily="18" charset="0"/>
                        </a:rPr>
                        <m:t>𝒑</m:t>
                      </m:r>
                      <m:r>
                        <a:rPr lang="es-MX" sz="2000" b="1" i="1" smtClean="0">
                          <a:latin typeface="Cambria Math" panose="02040503050406030204" pitchFamily="18" charset="0"/>
                        </a:rPr>
                        <m:t>→</m:t>
                      </m:r>
                      <m:r>
                        <a:rPr lang="es-MX" sz="2000" b="1" i="1" smtClean="0">
                          <a:latin typeface="Cambria Math" panose="02040503050406030204" pitchFamily="18" charset="0"/>
                        </a:rPr>
                        <m:t>𝒒</m:t>
                      </m:r>
                    </m:oMath>
                  </m:oMathPara>
                </a14:m>
                <a:endParaRPr lang="es-CO" sz="2000" b="1" dirty="0"/>
              </a:p>
            </p:txBody>
          </p:sp>
        </mc:Choice>
        <mc:Fallback xmlns="">
          <p:sp>
            <p:nvSpPr>
              <p:cNvPr id="5" name="CuadroTexto 4">
                <a:extLst>
                  <a:ext uri="{FF2B5EF4-FFF2-40B4-BE49-F238E27FC236}">
                    <a16:creationId xmlns:a16="http://schemas.microsoft.com/office/drawing/2014/main" id="{4A612638-3E70-400E-A224-D0A62C092D76}"/>
                  </a:ext>
                </a:extLst>
              </p:cNvPr>
              <p:cNvSpPr txBox="1">
                <a:spLocks noRot="1" noChangeAspect="1" noMove="1" noResize="1" noEditPoints="1" noAdjustHandles="1" noChangeArrowheads="1" noChangeShapeType="1" noTextEdit="1"/>
              </p:cNvSpPr>
              <p:nvPr/>
            </p:nvSpPr>
            <p:spPr>
              <a:xfrm>
                <a:off x="4326652" y="5672234"/>
                <a:ext cx="741998" cy="307777"/>
              </a:xfrm>
              <a:prstGeom prst="rect">
                <a:avLst/>
              </a:prstGeom>
              <a:blipFill>
                <a:blip r:embed="rId4"/>
                <a:stretch>
                  <a:fillRect l="-8264" r="-7438" b="-29412"/>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969FB6D4-79F3-4191-8420-B49A9EB0C4EF}"/>
                  </a:ext>
                </a:extLst>
              </p:cNvPr>
              <p:cNvSpPr txBox="1"/>
              <p:nvPr/>
            </p:nvSpPr>
            <p:spPr>
              <a:xfrm>
                <a:off x="1294020" y="3654197"/>
                <a:ext cx="6630780" cy="1631216"/>
              </a:xfrm>
              <a:prstGeom prst="rect">
                <a:avLst/>
              </a:prstGeom>
              <a:noFill/>
            </p:spPr>
            <p:txBody>
              <a:bodyPr wrap="square">
                <a:spAutoFit/>
              </a:bodyPr>
              <a:lstStyle/>
              <a:p>
                <a:r>
                  <a:rPr lang="es-MX" sz="2000" b="1" dirty="0">
                    <a:latin typeface="Roboto" panose="02000000000000000000" pitchFamily="2" charset="0"/>
                    <a:ea typeface="Roboto" panose="02000000000000000000" pitchFamily="2" charset="0"/>
                  </a:rPr>
                  <a:t>Proposiciones simples</a:t>
                </a:r>
                <a:r>
                  <a:rPr lang="es-MX" sz="2000" dirty="0">
                    <a:latin typeface="Roboto" panose="02000000000000000000" pitchFamily="2" charset="0"/>
                    <a:ea typeface="Roboto" panose="02000000000000000000" pitchFamily="2" charset="0"/>
                  </a:rPr>
                  <a:t>:</a:t>
                </a:r>
              </a:p>
              <a:p>
                <a:pPr marL="285750" indent="-285750">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𝒑</m:t>
                    </m:r>
                  </m:oMath>
                </a14:m>
                <a:r>
                  <a:rPr lang="es-MX" sz="2000" dirty="0">
                    <a:latin typeface="Roboto" panose="02000000000000000000" pitchFamily="2" charset="0"/>
                    <a:ea typeface="Roboto" panose="02000000000000000000" pitchFamily="2" charset="0"/>
                  </a:rPr>
                  <a:t>: Un numero es divisible por 3.</a:t>
                </a:r>
              </a:p>
              <a:p>
                <a:pPr marL="285750" indent="-285750">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𝒒</m:t>
                    </m:r>
                  </m:oMath>
                </a14:m>
                <a:r>
                  <a:rPr lang="es-MX" sz="2000" dirty="0">
                    <a:latin typeface="Roboto" panose="02000000000000000000" pitchFamily="2" charset="0"/>
                    <a:ea typeface="Roboto" panose="02000000000000000000" pitchFamily="2" charset="0"/>
                  </a:rPr>
                  <a:t>: La suma de los dígitos del numero es múltiplo de 3.</a:t>
                </a:r>
              </a:p>
              <a:p>
                <a:pPr marL="285750" indent="-285750">
                  <a:buFont typeface="Arial" panose="020B0604020202020204" pitchFamily="34" charset="0"/>
                  <a:buChar char="•"/>
                </a:pPr>
                <a:endParaRPr lang="es-MX" sz="2000" dirty="0">
                  <a:latin typeface="Roboto" panose="02000000000000000000" pitchFamily="2" charset="0"/>
                  <a:ea typeface="Roboto" panose="02000000000000000000" pitchFamily="2" charset="0"/>
                </a:endParaRPr>
              </a:p>
              <a:p>
                <a:r>
                  <a:rPr lang="es-MX" sz="2000" b="1" dirty="0">
                    <a:latin typeface="Roboto" panose="02000000000000000000" pitchFamily="2" charset="0"/>
                    <a:ea typeface="Roboto" panose="02000000000000000000" pitchFamily="2" charset="0"/>
                  </a:rPr>
                  <a:t>Expresión</a:t>
                </a:r>
                <a:r>
                  <a:rPr lang="es-MX" sz="2000" dirty="0">
                    <a:latin typeface="Roboto" panose="02000000000000000000" pitchFamily="2" charset="0"/>
                    <a:ea typeface="Roboto" panose="02000000000000000000" pitchFamily="2" charset="0"/>
                  </a:rPr>
                  <a:t>:</a:t>
                </a:r>
              </a:p>
            </p:txBody>
          </p:sp>
        </mc:Choice>
        <mc:Fallback xmlns="">
          <p:sp>
            <p:nvSpPr>
              <p:cNvPr id="8" name="CuadroTexto 7">
                <a:extLst>
                  <a:ext uri="{FF2B5EF4-FFF2-40B4-BE49-F238E27FC236}">
                    <a16:creationId xmlns:a16="http://schemas.microsoft.com/office/drawing/2014/main" id="{969FB6D4-79F3-4191-8420-B49A9EB0C4EF}"/>
                  </a:ext>
                </a:extLst>
              </p:cNvPr>
              <p:cNvSpPr txBox="1">
                <a:spLocks noRot="1" noChangeAspect="1" noMove="1" noResize="1" noEditPoints="1" noAdjustHandles="1" noChangeArrowheads="1" noChangeShapeType="1" noTextEdit="1"/>
              </p:cNvSpPr>
              <p:nvPr/>
            </p:nvSpPr>
            <p:spPr>
              <a:xfrm>
                <a:off x="1294020" y="3654197"/>
                <a:ext cx="6630780" cy="1631216"/>
              </a:xfrm>
              <a:prstGeom prst="rect">
                <a:avLst/>
              </a:prstGeom>
              <a:blipFill>
                <a:blip r:embed="rId5"/>
                <a:stretch>
                  <a:fillRect l="-919" t="-1493" b="-5970"/>
                </a:stretch>
              </a:blipFill>
            </p:spPr>
            <p:txBody>
              <a:bodyPr/>
              <a:lstStyle/>
              <a:p>
                <a:r>
                  <a:rPr lang="es-CO">
                    <a:noFill/>
                  </a:rPr>
                  <a:t> </a:t>
                </a:r>
              </a:p>
            </p:txBody>
          </p:sp>
        </mc:Fallback>
      </mc:AlternateContent>
      <p:pic>
        <p:nvPicPr>
          <p:cNvPr id="3" name="Imagen 2">
            <a:extLst>
              <a:ext uri="{FF2B5EF4-FFF2-40B4-BE49-F238E27FC236}">
                <a16:creationId xmlns:a16="http://schemas.microsoft.com/office/drawing/2014/main" id="{25E6BBC3-07F0-4A43-B887-A96997FD3CBC}"/>
              </a:ext>
            </a:extLst>
          </p:cNvPr>
          <p:cNvPicPr>
            <a:picLocks noChangeAspect="1"/>
          </p:cNvPicPr>
          <p:nvPr/>
        </p:nvPicPr>
        <p:blipFill>
          <a:blip r:embed="rId6"/>
          <a:stretch>
            <a:fillRect/>
          </a:stretch>
        </p:blipFill>
        <p:spPr>
          <a:xfrm>
            <a:off x="8030478" y="3522313"/>
            <a:ext cx="2380343" cy="3105745"/>
          </a:xfrm>
          <a:prstGeom prst="rect">
            <a:avLst/>
          </a:prstGeom>
        </p:spPr>
      </p:pic>
    </p:spTree>
    <p:extLst>
      <p:ext uri="{BB962C8B-B14F-4D97-AF65-F5344CB8AC3E}">
        <p14:creationId xmlns:p14="http://schemas.microsoft.com/office/powerpoint/2010/main" val="13592083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1"/>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1E5C"/>
              </a:buClr>
              <a:buSzPts val="3200"/>
              <a:buFont typeface="Roboto Slab"/>
              <a:buNone/>
            </a:pPr>
            <a:r>
              <a:rPr lang="es-ES" dirty="0"/>
              <a:t>Conectores lógicos – Parte II</a:t>
            </a:r>
            <a:endParaRPr sz="3200" b="1" dirty="0">
              <a:solidFill>
                <a:srgbClr val="701E5C"/>
              </a:solidFill>
              <a:latin typeface="Roboto Slab"/>
              <a:ea typeface="Roboto Slab"/>
              <a:cs typeface="Roboto Slab"/>
              <a:sym typeface="Roboto Slab"/>
            </a:endParaRPr>
          </a:p>
        </p:txBody>
      </p:sp>
      <p:sp>
        <p:nvSpPr>
          <p:cNvPr id="19" name="CuadroTexto 18">
            <a:extLst>
              <a:ext uri="{FF2B5EF4-FFF2-40B4-BE49-F238E27FC236}">
                <a16:creationId xmlns:a16="http://schemas.microsoft.com/office/drawing/2014/main" id="{67C2BF52-F71C-427F-B673-CAE89836ED0C}"/>
              </a:ext>
            </a:extLst>
          </p:cNvPr>
          <p:cNvSpPr txBox="1"/>
          <p:nvPr/>
        </p:nvSpPr>
        <p:spPr>
          <a:xfrm>
            <a:off x="980320" y="814291"/>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Equivalencia o bicondicional</a:t>
            </a:r>
          </a:p>
        </p:txBody>
      </p:sp>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183F43B2-2CB0-4F6C-9DBA-86D04AE172B9}"/>
                  </a:ext>
                </a:extLst>
              </p:cNvPr>
              <p:cNvSpPr txBox="1"/>
              <p:nvPr/>
            </p:nvSpPr>
            <p:spPr>
              <a:xfrm>
                <a:off x="916650" y="1301040"/>
                <a:ext cx="11122966" cy="1785104"/>
              </a:xfrm>
              <a:prstGeom prst="rect">
                <a:avLst/>
              </a:prstGeom>
              <a:noFill/>
            </p:spPr>
            <p:txBody>
              <a:bodyPr wrap="square" rtlCol="0">
                <a:spAutoFit/>
              </a:bodyPr>
              <a:lstStyle/>
              <a:p>
                <a:r>
                  <a:rPr lang="es-MX" sz="2200" dirty="0">
                    <a:latin typeface="Roboto" panose="02000000000000000000" pitchFamily="2" charset="0"/>
                    <a:ea typeface="Roboto" panose="02000000000000000000" pitchFamily="2" charset="0"/>
                  </a:rPr>
                  <a:t>La unión de dos sentencias lógicas con la frase conectiva </a:t>
                </a:r>
                <a:r>
                  <a:rPr lang="es-MX" sz="2200" b="1" dirty="0">
                    <a:latin typeface="Roboto" panose="02000000000000000000" pitchFamily="2" charset="0"/>
                    <a:ea typeface="Roboto" panose="02000000000000000000" pitchFamily="2" charset="0"/>
                  </a:rPr>
                  <a:t>si y solo si</a:t>
                </a:r>
                <a:r>
                  <a:rPr lang="es-MX" sz="2200" dirty="0">
                    <a:latin typeface="Roboto" panose="02000000000000000000" pitchFamily="2" charset="0"/>
                    <a:ea typeface="Roboto" panose="02000000000000000000" pitchFamily="2" charset="0"/>
                  </a:rPr>
                  <a:t> (</a:t>
                </a:r>
                <a:r>
                  <a:rPr lang="es-MX" sz="2200" b="1" dirty="0">
                    <a:latin typeface="Roboto" panose="02000000000000000000" pitchFamily="2" charset="0"/>
                    <a:ea typeface="Roboto" panose="02000000000000000000" pitchFamily="2" charset="0"/>
                  </a:rPr>
                  <a:t>sii</a:t>
                </a:r>
                <a:r>
                  <a:rPr lang="es-MX" sz="2200" dirty="0">
                    <a:latin typeface="Roboto" panose="02000000000000000000" pitchFamily="2" charset="0"/>
                    <a:ea typeface="Roboto" panose="02000000000000000000" pitchFamily="2" charset="0"/>
                  </a:rPr>
                  <a:t>) se conoce como </a:t>
                </a:r>
                <a:r>
                  <a:rPr lang="es-MX" sz="2200" b="1" dirty="0">
                    <a:latin typeface="Roboto" panose="02000000000000000000" pitchFamily="2" charset="0"/>
                    <a:ea typeface="Roboto" panose="02000000000000000000" pitchFamily="2" charset="0"/>
                  </a:rPr>
                  <a:t>bicondicional </a:t>
                </a:r>
                <a:r>
                  <a:rPr lang="es-MX" sz="2200" dirty="0">
                    <a:latin typeface="Roboto" panose="02000000000000000000" pitchFamily="2" charset="0"/>
                    <a:ea typeface="Roboto" panose="02000000000000000000" pitchFamily="2" charset="0"/>
                  </a:rPr>
                  <a:t>o </a:t>
                </a:r>
                <a:r>
                  <a:rPr lang="es-MX" sz="2200" b="1" dirty="0">
                    <a:latin typeface="Roboto" panose="02000000000000000000" pitchFamily="2" charset="0"/>
                    <a:ea typeface="Roboto" panose="02000000000000000000" pitchFamily="2" charset="0"/>
                  </a:rPr>
                  <a:t>equivalencia lógica</a:t>
                </a:r>
                <a:r>
                  <a:rPr lang="es-MX" sz="2200" dirty="0">
                    <a:latin typeface="Roboto" panose="02000000000000000000" pitchFamily="2" charset="0"/>
                    <a:ea typeface="Roboto" panose="02000000000000000000" pitchFamily="2" charset="0"/>
                  </a:rPr>
                  <a:t>, </a:t>
                </a:r>
                <a14:m>
                  <m:oMath xmlns:m="http://schemas.openxmlformats.org/officeDocument/2006/math">
                    <m:r>
                      <a:rPr lang="es-MX" sz="2200" b="1" i="1" smtClean="0">
                        <a:latin typeface="Cambria Math" panose="02040503050406030204" pitchFamily="18" charset="0"/>
                        <a:ea typeface="Roboto" panose="02000000000000000000" pitchFamily="2" charset="0"/>
                      </a:rPr>
                      <m:t>𝒑</m:t>
                    </m:r>
                    <m:r>
                      <a:rPr lang="es-MX" sz="2200" b="1" i="1" smtClean="0">
                        <a:latin typeface="Cambria Math" panose="02040503050406030204" pitchFamily="18" charset="0"/>
                        <a:ea typeface="Cambria Math" panose="02040503050406030204" pitchFamily="18" charset="0"/>
                      </a:rPr>
                      <m:t>↔</m:t>
                    </m:r>
                    <m:r>
                      <a:rPr lang="es-MX" sz="2200" b="1" i="1" smtClean="0">
                        <a:latin typeface="Cambria Math" panose="02040503050406030204" pitchFamily="18" charset="0"/>
                        <a:ea typeface="Cambria Math" panose="02040503050406030204" pitchFamily="18" charset="0"/>
                      </a:rPr>
                      <m:t>𝒒</m:t>
                    </m:r>
                  </m:oMath>
                </a14:m>
                <a:r>
                  <a:rPr lang="es-MX" sz="2200" dirty="0">
                    <a:latin typeface="Roboto" panose="02000000000000000000" pitchFamily="2" charset="0"/>
                    <a:ea typeface="Roboto" panose="02000000000000000000" pitchFamily="2" charset="0"/>
                  </a:rPr>
                  <a:t>. </a:t>
                </a:r>
                <a14:m>
                  <m:oMath xmlns:m="http://schemas.openxmlformats.org/officeDocument/2006/math">
                    <m:r>
                      <a:rPr lang="es-MX" sz="2200" b="1" i="1">
                        <a:latin typeface="Cambria Math" panose="02040503050406030204" pitchFamily="18" charset="0"/>
                        <a:ea typeface="Roboto" panose="02000000000000000000" pitchFamily="2" charset="0"/>
                      </a:rPr>
                      <m:t>𝒑</m:t>
                    </m:r>
                    <m:r>
                      <a:rPr lang="es-MX" sz="2200" b="1" i="1">
                        <a:latin typeface="Cambria Math" panose="02040503050406030204" pitchFamily="18" charset="0"/>
                        <a:ea typeface="Cambria Math" panose="02040503050406030204" pitchFamily="18" charset="0"/>
                      </a:rPr>
                      <m:t>↔</m:t>
                    </m:r>
                    <m:r>
                      <a:rPr lang="es-MX" sz="2200" b="1" i="1">
                        <a:latin typeface="Cambria Math" panose="02040503050406030204" pitchFamily="18" charset="0"/>
                        <a:ea typeface="Cambria Math" panose="02040503050406030204" pitchFamily="18" charset="0"/>
                      </a:rPr>
                      <m:t>𝒒</m:t>
                    </m:r>
                    <m:r>
                      <a:rPr lang="es-MX" sz="2200" b="1" i="1">
                        <a:latin typeface="Cambria Math" panose="02040503050406030204" pitchFamily="18" charset="0"/>
                        <a:ea typeface="Cambria Math" panose="02040503050406030204" pitchFamily="18" charset="0"/>
                      </a:rPr>
                      <m:t> </m:t>
                    </m:r>
                  </m:oMath>
                </a14:m>
                <a:r>
                  <a:rPr lang="es-MX" sz="2200" dirty="0">
                    <a:latin typeface="Roboto" panose="02000000000000000000" pitchFamily="2" charset="0"/>
                    <a:ea typeface="Roboto" panose="02000000000000000000" pitchFamily="2" charset="0"/>
                  </a:rPr>
                  <a:t>es una expresión equivalente a la afirmación </a:t>
                </a:r>
                <a14:m>
                  <m:oMath xmlns:m="http://schemas.openxmlformats.org/officeDocument/2006/math">
                    <m:r>
                      <a:rPr lang="es-MX" sz="2200" b="1" i="0" smtClean="0">
                        <a:latin typeface="Cambria Math" panose="02040503050406030204" pitchFamily="18" charset="0"/>
                        <a:ea typeface="Roboto" panose="02000000000000000000" pitchFamily="2" charset="0"/>
                      </a:rPr>
                      <m:t>(</m:t>
                    </m:r>
                    <m:r>
                      <a:rPr lang="es-MX" sz="2200" b="1" i="1">
                        <a:latin typeface="Cambria Math" panose="02040503050406030204" pitchFamily="18" charset="0"/>
                        <a:ea typeface="Roboto" panose="02000000000000000000" pitchFamily="2" charset="0"/>
                      </a:rPr>
                      <m:t>𝒑</m:t>
                    </m:r>
                    <m:r>
                      <a:rPr lang="es-MX" sz="2200" b="1" i="1" smtClean="0">
                        <a:latin typeface="Cambria Math" panose="02040503050406030204" pitchFamily="18" charset="0"/>
                        <a:ea typeface="Roboto" panose="02000000000000000000" pitchFamily="2" charset="0"/>
                      </a:rPr>
                      <m:t>→</m:t>
                    </m:r>
                    <m:r>
                      <a:rPr lang="es-MX" sz="2200" b="1" i="1">
                        <a:latin typeface="Cambria Math" panose="02040503050406030204" pitchFamily="18" charset="0"/>
                        <a:ea typeface="Cambria Math" panose="02040503050406030204" pitchFamily="18" charset="0"/>
                      </a:rPr>
                      <m:t>𝒒</m:t>
                    </m:r>
                    <m:r>
                      <a:rPr lang="es-MX" sz="2200" b="1" i="1" smtClean="0">
                        <a:latin typeface="Cambria Math" panose="02040503050406030204" pitchFamily="18" charset="0"/>
                        <a:ea typeface="Cambria Math" panose="02040503050406030204" pitchFamily="18" charset="0"/>
                      </a:rPr>
                      <m:t>)∧</m:t>
                    </m:r>
                    <m:r>
                      <a:rPr lang="es-MX" sz="2200" b="1">
                        <a:latin typeface="Cambria Math" panose="02040503050406030204" pitchFamily="18" charset="0"/>
                        <a:ea typeface="Roboto" panose="02000000000000000000" pitchFamily="2" charset="0"/>
                      </a:rPr>
                      <m:t>(</m:t>
                    </m:r>
                    <m:r>
                      <a:rPr lang="es-MX" sz="2200" b="1" i="1" smtClean="0">
                        <a:latin typeface="Cambria Math" panose="02040503050406030204" pitchFamily="18" charset="0"/>
                        <a:ea typeface="Roboto" panose="02000000000000000000" pitchFamily="2" charset="0"/>
                      </a:rPr>
                      <m:t>𝒒</m:t>
                    </m:r>
                    <m:r>
                      <a:rPr lang="es-MX" sz="2200" b="1" i="1" smtClean="0">
                        <a:latin typeface="Cambria Math" panose="02040503050406030204" pitchFamily="18" charset="0"/>
                        <a:ea typeface="Cambria Math" panose="02040503050406030204" pitchFamily="18" charset="0"/>
                      </a:rPr>
                      <m:t>→</m:t>
                    </m:r>
                    <m:r>
                      <a:rPr lang="es-MX" sz="2200" b="1" i="1" smtClean="0">
                        <a:latin typeface="Cambria Math" panose="02040503050406030204" pitchFamily="18" charset="0"/>
                        <a:ea typeface="Cambria Math" panose="02040503050406030204" pitchFamily="18" charset="0"/>
                      </a:rPr>
                      <m:t>𝒑</m:t>
                    </m:r>
                    <m:r>
                      <a:rPr lang="es-MX" sz="2200" b="1" i="1">
                        <a:latin typeface="Cambria Math" panose="02040503050406030204" pitchFamily="18" charset="0"/>
                        <a:ea typeface="Cambria Math" panose="02040503050406030204" pitchFamily="18" charset="0"/>
                      </a:rPr>
                      <m:t>)</m:t>
                    </m:r>
                  </m:oMath>
                </a14:m>
                <a:r>
                  <a:rPr lang="es-MX" sz="2200" dirty="0">
                    <a:latin typeface="Roboto" panose="02000000000000000000" pitchFamily="2" charset="0"/>
                    <a:ea typeface="Roboto" panose="02000000000000000000" pitchFamily="2" charset="0"/>
                  </a:rPr>
                  <a:t>. La expresión </a:t>
                </a:r>
                <a14:m>
                  <m:oMath xmlns:m="http://schemas.openxmlformats.org/officeDocument/2006/math">
                    <m:r>
                      <a:rPr lang="es-MX" sz="2200" b="1" i="1">
                        <a:latin typeface="Cambria Math" panose="02040503050406030204" pitchFamily="18" charset="0"/>
                        <a:ea typeface="Roboto" panose="02000000000000000000" pitchFamily="2" charset="0"/>
                      </a:rPr>
                      <m:t>𝒑</m:t>
                    </m:r>
                    <m:r>
                      <a:rPr lang="es-MX" sz="2200" b="1" i="1">
                        <a:latin typeface="Cambria Math" panose="02040503050406030204" pitchFamily="18" charset="0"/>
                        <a:ea typeface="Cambria Math" panose="02040503050406030204" pitchFamily="18" charset="0"/>
                      </a:rPr>
                      <m:t>↔</m:t>
                    </m:r>
                    <m:r>
                      <a:rPr lang="es-MX" sz="2200" b="1" i="1">
                        <a:latin typeface="Cambria Math" panose="02040503050406030204" pitchFamily="18" charset="0"/>
                        <a:ea typeface="Cambria Math" panose="02040503050406030204" pitchFamily="18" charset="0"/>
                      </a:rPr>
                      <m:t>𝒒</m:t>
                    </m:r>
                  </m:oMath>
                </a14:m>
                <a:r>
                  <a:rPr lang="es-MX" sz="2200" dirty="0">
                    <a:latin typeface="Roboto" panose="02000000000000000000" pitchFamily="2" charset="0"/>
                    <a:ea typeface="Roboto" panose="02000000000000000000" pitchFamily="2" charset="0"/>
                  </a:rPr>
                  <a:t>, es verdadera siempre que el valor de verdad de la hipótesis (</a:t>
                </a:r>
                <a14:m>
                  <m:oMath xmlns:m="http://schemas.openxmlformats.org/officeDocument/2006/math">
                    <m:r>
                      <a:rPr lang="es-MX" sz="2200" b="1" i="1" smtClean="0">
                        <a:latin typeface="Cambria Math" panose="02040503050406030204" pitchFamily="18" charset="0"/>
                        <a:ea typeface="Roboto" panose="02000000000000000000" pitchFamily="2" charset="0"/>
                      </a:rPr>
                      <m:t>𝒑</m:t>
                    </m:r>
                  </m:oMath>
                </a14:m>
                <a:r>
                  <a:rPr lang="es-MX" sz="2200" dirty="0">
                    <a:latin typeface="Roboto" panose="02000000000000000000" pitchFamily="2" charset="0"/>
                    <a:ea typeface="Roboto" panose="02000000000000000000" pitchFamily="2" charset="0"/>
                  </a:rPr>
                  <a:t>) coincida con el valor de verdad de la conclusión (</a:t>
                </a:r>
                <a14:m>
                  <m:oMath xmlns:m="http://schemas.openxmlformats.org/officeDocument/2006/math">
                    <m:r>
                      <a:rPr lang="es-MX" sz="2200" b="1" i="1">
                        <a:latin typeface="Cambria Math" panose="02040503050406030204" pitchFamily="18" charset="0"/>
                        <a:ea typeface="Roboto" panose="02000000000000000000" pitchFamily="2" charset="0"/>
                      </a:rPr>
                      <m:t>𝒒</m:t>
                    </m:r>
                  </m:oMath>
                </a14:m>
                <a:r>
                  <a:rPr lang="es-MX" sz="2200" dirty="0">
                    <a:latin typeface="Roboto" panose="02000000000000000000" pitchFamily="2" charset="0"/>
                    <a:ea typeface="Roboto" panose="02000000000000000000" pitchFamily="2" charset="0"/>
                  </a:rPr>
                  <a:t>); de lo contrario, es falsa.</a:t>
                </a:r>
              </a:p>
            </p:txBody>
          </p:sp>
        </mc:Choice>
        <mc:Fallback xmlns="">
          <p:sp>
            <p:nvSpPr>
              <p:cNvPr id="28" name="CuadroTexto 27">
                <a:extLst>
                  <a:ext uri="{FF2B5EF4-FFF2-40B4-BE49-F238E27FC236}">
                    <a16:creationId xmlns:a16="http://schemas.microsoft.com/office/drawing/2014/main" id="{183F43B2-2CB0-4F6C-9DBA-86D04AE172B9}"/>
                  </a:ext>
                </a:extLst>
              </p:cNvPr>
              <p:cNvSpPr txBox="1">
                <a:spLocks noRot="1" noChangeAspect="1" noMove="1" noResize="1" noEditPoints="1" noAdjustHandles="1" noChangeArrowheads="1" noChangeShapeType="1" noTextEdit="1"/>
              </p:cNvSpPr>
              <p:nvPr/>
            </p:nvSpPr>
            <p:spPr>
              <a:xfrm>
                <a:off x="916650" y="1301040"/>
                <a:ext cx="11122966" cy="1785104"/>
              </a:xfrm>
              <a:prstGeom prst="rect">
                <a:avLst/>
              </a:prstGeom>
              <a:blipFill>
                <a:blip r:embed="rId3"/>
                <a:stretch>
                  <a:fillRect l="-712" t="-1706" r="-384" b="-648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32" name="Tabla 4">
                <a:extLst>
                  <a:ext uri="{FF2B5EF4-FFF2-40B4-BE49-F238E27FC236}">
                    <a16:creationId xmlns:a16="http://schemas.microsoft.com/office/drawing/2014/main" id="{E9F4E97D-5A83-4EA3-8CD8-E86338CA0515}"/>
                  </a:ext>
                </a:extLst>
              </p:cNvPr>
              <p:cNvGraphicFramePr>
                <a:graphicFrameLocks noGrp="1"/>
              </p:cNvGraphicFramePr>
              <p:nvPr>
                <p:extLst>
                  <p:ext uri="{D42A27DB-BD31-4B8C-83A1-F6EECF244321}">
                    <p14:modId xmlns:p14="http://schemas.microsoft.com/office/powerpoint/2010/main" val="3584074511"/>
                  </p:ext>
                </p:extLst>
              </p:nvPr>
            </p:nvGraphicFramePr>
            <p:xfrm>
              <a:off x="1160728" y="3189051"/>
              <a:ext cx="2602515" cy="1981200"/>
            </p:xfrm>
            <a:graphic>
              <a:graphicData uri="http://schemas.openxmlformats.org/drawingml/2006/table">
                <a:tbl>
                  <a:tblPr firstRow="1" bandRow="1">
                    <a:tableStyleId>{AD6A3598-7CB8-4345-8D95-17CE05F158A0}</a:tableStyleId>
                  </a:tblPr>
                  <a:tblGrid>
                    <a:gridCol w="817800">
                      <a:extLst>
                        <a:ext uri="{9D8B030D-6E8A-4147-A177-3AD203B41FA5}">
                          <a16:colId xmlns:a16="http://schemas.microsoft.com/office/drawing/2014/main" val="776375974"/>
                        </a:ext>
                      </a:extLst>
                    </a:gridCol>
                    <a:gridCol w="817800">
                      <a:extLst>
                        <a:ext uri="{9D8B030D-6E8A-4147-A177-3AD203B41FA5}">
                          <a16:colId xmlns:a16="http://schemas.microsoft.com/office/drawing/2014/main" val="384604534"/>
                        </a:ext>
                      </a:extLst>
                    </a:gridCol>
                    <a:gridCol w="966915">
                      <a:extLst>
                        <a:ext uri="{9D8B030D-6E8A-4147-A177-3AD203B41FA5}">
                          <a16:colId xmlns:a16="http://schemas.microsoft.com/office/drawing/2014/main" val="79869298"/>
                        </a:ext>
                      </a:extLst>
                    </a:gridCol>
                  </a:tblGrid>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1" i="1" smtClean="0">
                                    <a:latin typeface="Cambria Math" panose="02040503050406030204" pitchFamily="18" charset="0"/>
                                    <a:ea typeface="Roboto" panose="02000000000000000000" pitchFamily="2" charset="0"/>
                                  </a:rPr>
                                  <m:t>𝒑</m:t>
                                </m:r>
                              </m:oMath>
                            </m:oMathPara>
                          </a14:m>
                          <a:endParaRPr lang="es-CO" sz="2000" b="1"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2000" b="1" i="1" smtClean="0">
                                    <a:latin typeface="Cambria Math" panose="02040503050406030204" pitchFamily="18" charset="0"/>
                                    <a:ea typeface="Roboto" panose="02000000000000000000" pitchFamily="2" charset="0"/>
                                  </a:rPr>
                                  <m:t>𝒒</m:t>
                                </m:r>
                              </m:oMath>
                            </m:oMathPara>
                          </a14:m>
                          <a:endParaRPr lang="es-CO" sz="2000" b="1"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2000" b="1" i="1" smtClean="0">
                                    <a:latin typeface="Cambria Math" panose="02040503050406030204" pitchFamily="18" charset="0"/>
                                    <a:ea typeface="Roboto" panose="02000000000000000000" pitchFamily="2" charset="0"/>
                                  </a:rPr>
                                  <m:t>𝒑</m:t>
                                </m:r>
                                <m:r>
                                  <a:rPr lang="es-MX" sz="2000" b="1" i="1" smtClean="0">
                                    <a:latin typeface="Cambria Math" panose="02040503050406030204" pitchFamily="18" charset="0"/>
                                    <a:ea typeface="Cambria Math" panose="02040503050406030204" pitchFamily="18" charset="0"/>
                                  </a:rPr>
                                  <m:t>↔</m:t>
                                </m:r>
                                <m:r>
                                  <a:rPr lang="es-MX" sz="2000" b="1" i="1" smtClean="0">
                                    <a:latin typeface="Cambria Math" panose="02040503050406030204" pitchFamily="18" charset="0"/>
                                    <a:ea typeface="Cambria Math" panose="02040503050406030204" pitchFamily="18" charset="0"/>
                                  </a:rPr>
                                  <m:t>𝒒</m:t>
                                </m:r>
                              </m:oMath>
                            </m:oMathPara>
                          </a14:m>
                          <a:endParaRPr lang="es-CO" sz="2000" b="1"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13670299"/>
                      </a:ext>
                    </a:extLst>
                  </a:tr>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805549228"/>
                      </a:ext>
                    </a:extLst>
                  </a:tr>
                  <a:tr h="286174">
                    <a:tc>
                      <a:txBody>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Cambria Math" panose="02040503050406030204" pitchFamily="18" charset="0"/>
                                  </a:rPr>
                                  <m:t>𝐹</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353127006"/>
                      </a:ext>
                    </a:extLst>
                  </a:tr>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𝐹</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4184868107"/>
                      </a:ext>
                    </a:extLst>
                  </a:tr>
                  <a:tr h="2861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𝑉</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889136403"/>
                      </a:ext>
                    </a:extLst>
                  </a:tr>
                </a:tbl>
              </a:graphicData>
            </a:graphic>
          </p:graphicFrame>
        </mc:Choice>
        <mc:Fallback xmlns="">
          <p:graphicFrame>
            <p:nvGraphicFramePr>
              <p:cNvPr id="32" name="Tabla 4">
                <a:extLst>
                  <a:ext uri="{FF2B5EF4-FFF2-40B4-BE49-F238E27FC236}">
                    <a16:creationId xmlns:a16="http://schemas.microsoft.com/office/drawing/2014/main" id="{E9F4E97D-5A83-4EA3-8CD8-E86338CA0515}"/>
                  </a:ext>
                </a:extLst>
              </p:cNvPr>
              <p:cNvGraphicFramePr>
                <a:graphicFrameLocks noGrp="1"/>
              </p:cNvGraphicFramePr>
              <p:nvPr>
                <p:extLst>
                  <p:ext uri="{D42A27DB-BD31-4B8C-83A1-F6EECF244321}">
                    <p14:modId xmlns:p14="http://schemas.microsoft.com/office/powerpoint/2010/main" val="3584074511"/>
                  </p:ext>
                </p:extLst>
              </p:nvPr>
            </p:nvGraphicFramePr>
            <p:xfrm>
              <a:off x="1160728" y="3189051"/>
              <a:ext cx="2602515" cy="1981200"/>
            </p:xfrm>
            <a:graphic>
              <a:graphicData uri="http://schemas.openxmlformats.org/drawingml/2006/table">
                <a:tbl>
                  <a:tblPr firstRow="1" bandRow="1">
                    <a:tableStyleId>{AD6A3598-7CB8-4345-8D95-17CE05F158A0}</a:tableStyleId>
                  </a:tblPr>
                  <a:tblGrid>
                    <a:gridCol w="817800">
                      <a:extLst>
                        <a:ext uri="{9D8B030D-6E8A-4147-A177-3AD203B41FA5}">
                          <a16:colId xmlns:a16="http://schemas.microsoft.com/office/drawing/2014/main" val="776375974"/>
                        </a:ext>
                      </a:extLst>
                    </a:gridCol>
                    <a:gridCol w="817800">
                      <a:extLst>
                        <a:ext uri="{9D8B030D-6E8A-4147-A177-3AD203B41FA5}">
                          <a16:colId xmlns:a16="http://schemas.microsoft.com/office/drawing/2014/main" val="384604534"/>
                        </a:ext>
                      </a:extLst>
                    </a:gridCol>
                    <a:gridCol w="966915">
                      <a:extLst>
                        <a:ext uri="{9D8B030D-6E8A-4147-A177-3AD203B41FA5}">
                          <a16:colId xmlns:a16="http://schemas.microsoft.com/office/drawing/2014/main" val="79869298"/>
                        </a:ext>
                      </a:extLst>
                    </a:gridCol>
                  </a:tblGrid>
                  <a:tr h="396240">
                    <a:tc>
                      <a:txBody>
                        <a:bodyPr/>
                        <a:lstStyle/>
                        <a:p>
                          <a:endParaRPr lang="es-CO"/>
                        </a:p>
                      </a:txBody>
                      <a:tcPr>
                        <a:blipFill>
                          <a:blip r:embed="rId4"/>
                          <a:stretch>
                            <a:fillRect l="-746" t="-1538" r="-220149" b="-403077"/>
                          </a:stretch>
                        </a:blipFill>
                      </a:tcPr>
                    </a:tc>
                    <a:tc>
                      <a:txBody>
                        <a:bodyPr/>
                        <a:lstStyle/>
                        <a:p>
                          <a:endParaRPr lang="es-CO"/>
                        </a:p>
                      </a:txBody>
                      <a:tcPr>
                        <a:blipFill>
                          <a:blip r:embed="rId4"/>
                          <a:stretch>
                            <a:fillRect l="-100000" t="-1538" r="-118519" b="-403077"/>
                          </a:stretch>
                        </a:blipFill>
                      </a:tcPr>
                    </a:tc>
                    <a:tc>
                      <a:txBody>
                        <a:bodyPr/>
                        <a:lstStyle/>
                        <a:p>
                          <a:endParaRPr lang="es-CO"/>
                        </a:p>
                      </a:txBody>
                      <a:tcPr>
                        <a:blipFill>
                          <a:blip r:embed="rId4"/>
                          <a:stretch>
                            <a:fillRect l="-169811" t="-1538" r="-629" b="-403077"/>
                          </a:stretch>
                        </a:blipFill>
                      </a:tcPr>
                    </a:tc>
                    <a:extLst>
                      <a:ext uri="{0D108BD9-81ED-4DB2-BD59-A6C34878D82A}">
                        <a16:rowId xmlns:a16="http://schemas.microsoft.com/office/drawing/2014/main" val="113670299"/>
                      </a:ext>
                    </a:extLst>
                  </a:tr>
                  <a:tr h="396240">
                    <a:tc>
                      <a:txBody>
                        <a:bodyPr/>
                        <a:lstStyle/>
                        <a:p>
                          <a:endParaRPr lang="es-CO"/>
                        </a:p>
                      </a:txBody>
                      <a:tcPr>
                        <a:blipFill>
                          <a:blip r:embed="rId4"/>
                          <a:stretch>
                            <a:fillRect l="-746" t="-101538" r="-220149" b="-303077"/>
                          </a:stretch>
                        </a:blipFill>
                      </a:tcPr>
                    </a:tc>
                    <a:tc>
                      <a:txBody>
                        <a:bodyPr/>
                        <a:lstStyle/>
                        <a:p>
                          <a:endParaRPr lang="es-CO"/>
                        </a:p>
                      </a:txBody>
                      <a:tcPr>
                        <a:blipFill>
                          <a:blip r:embed="rId4"/>
                          <a:stretch>
                            <a:fillRect l="-100000" t="-101538" r="-118519" b="-303077"/>
                          </a:stretch>
                        </a:blipFill>
                      </a:tcPr>
                    </a:tc>
                    <a:tc>
                      <a:txBody>
                        <a:bodyPr/>
                        <a:lstStyle/>
                        <a:p>
                          <a:endParaRPr lang="es-CO"/>
                        </a:p>
                      </a:txBody>
                      <a:tcPr>
                        <a:blipFill>
                          <a:blip r:embed="rId4"/>
                          <a:stretch>
                            <a:fillRect l="-169811" t="-101538" r="-629" b="-303077"/>
                          </a:stretch>
                        </a:blipFill>
                      </a:tcPr>
                    </a:tc>
                    <a:extLst>
                      <a:ext uri="{0D108BD9-81ED-4DB2-BD59-A6C34878D82A}">
                        <a16:rowId xmlns:a16="http://schemas.microsoft.com/office/drawing/2014/main" val="1805549228"/>
                      </a:ext>
                    </a:extLst>
                  </a:tr>
                  <a:tr h="396240">
                    <a:tc>
                      <a:txBody>
                        <a:bodyPr/>
                        <a:lstStyle/>
                        <a:p>
                          <a:endParaRPr lang="es-CO"/>
                        </a:p>
                      </a:txBody>
                      <a:tcPr>
                        <a:blipFill>
                          <a:blip r:embed="rId4"/>
                          <a:stretch>
                            <a:fillRect l="-746" t="-198485" r="-220149" b="-198485"/>
                          </a:stretch>
                        </a:blipFill>
                      </a:tcPr>
                    </a:tc>
                    <a:tc>
                      <a:txBody>
                        <a:bodyPr/>
                        <a:lstStyle/>
                        <a:p>
                          <a:endParaRPr lang="es-CO"/>
                        </a:p>
                      </a:txBody>
                      <a:tcPr>
                        <a:blipFill>
                          <a:blip r:embed="rId4"/>
                          <a:stretch>
                            <a:fillRect l="-100000" t="-198485" r="-118519" b="-198485"/>
                          </a:stretch>
                        </a:blipFill>
                      </a:tcPr>
                    </a:tc>
                    <a:tc>
                      <a:txBody>
                        <a:bodyPr/>
                        <a:lstStyle/>
                        <a:p>
                          <a:endParaRPr lang="es-CO"/>
                        </a:p>
                      </a:txBody>
                      <a:tcPr>
                        <a:blipFill>
                          <a:blip r:embed="rId4"/>
                          <a:stretch>
                            <a:fillRect l="-169811" t="-198485" r="-629" b="-198485"/>
                          </a:stretch>
                        </a:blipFill>
                      </a:tcPr>
                    </a:tc>
                    <a:extLst>
                      <a:ext uri="{0D108BD9-81ED-4DB2-BD59-A6C34878D82A}">
                        <a16:rowId xmlns:a16="http://schemas.microsoft.com/office/drawing/2014/main" val="2353127006"/>
                      </a:ext>
                    </a:extLst>
                  </a:tr>
                  <a:tr h="396240">
                    <a:tc>
                      <a:txBody>
                        <a:bodyPr/>
                        <a:lstStyle/>
                        <a:p>
                          <a:endParaRPr lang="es-CO"/>
                        </a:p>
                      </a:txBody>
                      <a:tcPr>
                        <a:blipFill>
                          <a:blip r:embed="rId4"/>
                          <a:stretch>
                            <a:fillRect l="-746" t="-303077" r="-220149" b="-101538"/>
                          </a:stretch>
                        </a:blipFill>
                      </a:tcPr>
                    </a:tc>
                    <a:tc>
                      <a:txBody>
                        <a:bodyPr/>
                        <a:lstStyle/>
                        <a:p>
                          <a:endParaRPr lang="es-CO"/>
                        </a:p>
                      </a:txBody>
                      <a:tcPr>
                        <a:blipFill>
                          <a:blip r:embed="rId4"/>
                          <a:stretch>
                            <a:fillRect l="-100000" t="-303077" r="-118519" b="-101538"/>
                          </a:stretch>
                        </a:blipFill>
                      </a:tcPr>
                    </a:tc>
                    <a:tc>
                      <a:txBody>
                        <a:bodyPr/>
                        <a:lstStyle/>
                        <a:p>
                          <a:endParaRPr lang="es-CO"/>
                        </a:p>
                      </a:txBody>
                      <a:tcPr>
                        <a:blipFill>
                          <a:blip r:embed="rId4"/>
                          <a:stretch>
                            <a:fillRect l="-169811" t="-303077" r="-629" b="-101538"/>
                          </a:stretch>
                        </a:blipFill>
                      </a:tcPr>
                    </a:tc>
                    <a:extLst>
                      <a:ext uri="{0D108BD9-81ED-4DB2-BD59-A6C34878D82A}">
                        <a16:rowId xmlns:a16="http://schemas.microsoft.com/office/drawing/2014/main" val="4184868107"/>
                      </a:ext>
                    </a:extLst>
                  </a:tr>
                  <a:tr h="396240">
                    <a:tc>
                      <a:txBody>
                        <a:bodyPr/>
                        <a:lstStyle/>
                        <a:p>
                          <a:endParaRPr lang="es-CO"/>
                        </a:p>
                      </a:txBody>
                      <a:tcPr>
                        <a:blipFill>
                          <a:blip r:embed="rId4"/>
                          <a:stretch>
                            <a:fillRect l="-746" t="-403077" r="-220149" b="-1538"/>
                          </a:stretch>
                        </a:blipFill>
                      </a:tcPr>
                    </a:tc>
                    <a:tc>
                      <a:txBody>
                        <a:bodyPr/>
                        <a:lstStyle/>
                        <a:p>
                          <a:endParaRPr lang="es-CO"/>
                        </a:p>
                      </a:txBody>
                      <a:tcPr>
                        <a:blipFill>
                          <a:blip r:embed="rId4"/>
                          <a:stretch>
                            <a:fillRect l="-100000" t="-403077" r="-118519" b="-1538"/>
                          </a:stretch>
                        </a:blipFill>
                      </a:tcPr>
                    </a:tc>
                    <a:tc>
                      <a:txBody>
                        <a:bodyPr/>
                        <a:lstStyle/>
                        <a:p>
                          <a:endParaRPr lang="es-CO"/>
                        </a:p>
                      </a:txBody>
                      <a:tcPr>
                        <a:blipFill>
                          <a:blip r:embed="rId4"/>
                          <a:stretch>
                            <a:fillRect l="-169811" t="-403077" r="-629" b="-1538"/>
                          </a:stretch>
                        </a:blipFill>
                      </a:tcPr>
                    </a:tc>
                    <a:extLst>
                      <a:ext uri="{0D108BD9-81ED-4DB2-BD59-A6C34878D82A}">
                        <a16:rowId xmlns:a16="http://schemas.microsoft.com/office/drawing/2014/main" val="889136403"/>
                      </a:ext>
                    </a:extLst>
                  </a:tr>
                </a:tbl>
              </a:graphicData>
            </a:graphic>
          </p:graphicFrame>
        </mc:Fallback>
      </mc:AlternateContent>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9F2B6EC4-C7E3-456E-B1F7-CB11024C24A1}"/>
                  </a:ext>
                </a:extLst>
              </p:cNvPr>
              <p:cNvSpPr txBox="1"/>
              <p:nvPr/>
            </p:nvSpPr>
            <p:spPr>
              <a:xfrm>
                <a:off x="4141855" y="3064334"/>
                <a:ext cx="7897761" cy="400110"/>
              </a:xfrm>
              <a:prstGeom prst="rect">
                <a:avLst/>
              </a:prstGeom>
              <a:noFill/>
            </p:spPr>
            <p:txBody>
              <a:bodyPr wrap="square" rtlCol="0">
                <a:spAutoFit/>
              </a:bodyPr>
              <a:lstStyle/>
              <a:p>
                <a:pPr marL="342900" indent="-342900">
                  <a:buFont typeface="Arial" panose="020B0604020202020204" pitchFamily="34" charset="0"/>
                  <a:buChar char="•"/>
                </a:pPr>
                <a:r>
                  <a:rPr lang="es-MX" sz="2000" b="1" dirty="0">
                    <a:latin typeface="Roboto" panose="02000000000000000000" pitchFamily="2" charset="0"/>
                    <a:ea typeface="Roboto" panose="02000000000000000000" pitchFamily="2" charset="0"/>
                  </a:rPr>
                  <a:t>Símbolo equivalencia </a:t>
                </a:r>
                <a:r>
                  <a:rPr lang="es-MX" sz="2000" dirty="0">
                    <a:latin typeface="Roboto" panose="02000000000000000000" pitchFamily="2" charset="0"/>
                    <a:ea typeface="Roboto" panose="02000000000000000000" pitchFamily="2" charset="0"/>
                  </a:rPr>
                  <a:t>: </a:t>
                </a:r>
                <a14:m>
                  <m:oMath xmlns:m="http://schemas.openxmlformats.org/officeDocument/2006/math">
                    <m:r>
                      <a:rPr lang="es-MX" sz="2000" b="0" i="1" smtClean="0">
                        <a:latin typeface="Cambria Math" panose="02040503050406030204" pitchFamily="18" charset="0"/>
                        <a:ea typeface="Cambria Math" panose="02040503050406030204" pitchFamily="18" charset="0"/>
                      </a:rPr>
                      <m:t>↔</m:t>
                    </m:r>
                  </m:oMath>
                </a14:m>
                <a:endParaRPr lang="es-MX" sz="2000" b="0" dirty="0">
                  <a:latin typeface="Roboto" panose="02000000000000000000" pitchFamily="2" charset="0"/>
                  <a:ea typeface="Roboto" panose="02000000000000000000" pitchFamily="2" charset="0"/>
                </a:endParaRPr>
              </a:p>
            </p:txBody>
          </p:sp>
        </mc:Choice>
        <mc:Fallback xmlns="">
          <p:sp>
            <p:nvSpPr>
              <p:cNvPr id="33" name="CuadroTexto 32">
                <a:extLst>
                  <a:ext uri="{FF2B5EF4-FFF2-40B4-BE49-F238E27FC236}">
                    <a16:creationId xmlns:a16="http://schemas.microsoft.com/office/drawing/2014/main" id="{9F2B6EC4-C7E3-456E-B1F7-CB11024C24A1}"/>
                  </a:ext>
                </a:extLst>
              </p:cNvPr>
              <p:cNvSpPr txBox="1">
                <a:spLocks noRot="1" noChangeAspect="1" noMove="1" noResize="1" noEditPoints="1" noAdjustHandles="1" noChangeArrowheads="1" noChangeShapeType="1" noTextEdit="1"/>
              </p:cNvSpPr>
              <p:nvPr/>
            </p:nvSpPr>
            <p:spPr>
              <a:xfrm>
                <a:off x="4141855" y="3064334"/>
                <a:ext cx="7897761" cy="400110"/>
              </a:xfrm>
              <a:prstGeom prst="rect">
                <a:avLst/>
              </a:prstGeom>
              <a:blipFill>
                <a:blip r:embed="rId5"/>
                <a:stretch>
                  <a:fillRect l="-694" t="-7692" b="-29231"/>
                </a:stretch>
              </a:blipFill>
            </p:spPr>
            <p:txBody>
              <a:bodyPr/>
              <a:lstStyle/>
              <a:p>
                <a:r>
                  <a:rPr lang="es-CO">
                    <a:noFill/>
                  </a:rPr>
                  <a:t> </a:t>
                </a:r>
              </a:p>
            </p:txBody>
          </p:sp>
        </mc:Fallback>
      </mc:AlternateContent>
      <p:grpSp>
        <p:nvGrpSpPr>
          <p:cNvPr id="11" name="Grupo 10">
            <a:extLst>
              <a:ext uri="{FF2B5EF4-FFF2-40B4-BE49-F238E27FC236}">
                <a16:creationId xmlns:a16="http://schemas.microsoft.com/office/drawing/2014/main" id="{9B359FE8-560C-4BA4-A1B7-715C5431C947}"/>
              </a:ext>
            </a:extLst>
          </p:cNvPr>
          <p:cNvGrpSpPr/>
          <p:nvPr/>
        </p:nvGrpSpPr>
        <p:grpSpPr>
          <a:xfrm>
            <a:off x="4866044" y="3572722"/>
            <a:ext cx="6449382" cy="898178"/>
            <a:chOff x="2853813" y="5390715"/>
            <a:chExt cx="6449382" cy="898178"/>
          </a:xfrm>
        </p:grpSpPr>
        <p:sp>
          <p:nvSpPr>
            <p:cNvPr id="35" name="CuadroTexto 34">
              <a:extLst>
                <a:ext uri="{FF2B5EF4-FFF2-40B4-BE49-F238E27FC236}">
                  <a16:creationId xmlns:a16="http://schemas.microsoft.com/office/drawing/2014/main" id="{CB77897A-3D9A-4C33-9D4C-56903C943A90}"/>
                </a:ext>
              </a:extLst>
            </p:cNvPr>
            <p:cNvSpPr txBox="1"/>
            <p:nvPr/>
          </p:nvSpPr>
          <p:spPr>
            <a:xfrm>
              <a:off x="2853813" y="5390715"/>
              <a:ext cx="6449382" cy="400110"/>
            </a:xfrm>
            <a:prstGeom prst="rect">
              <a:avLst/>
            </a:prstGeom>
            <a:noFill/>
          </p:spPr>
          <p:txBody>
            <a:bodyPr wrap="square">
              <a:spAutoFit/>
            </a:bodyPr>
            <a:lstStyle/>
            <a:p>
              <a:r>
                <a:rPr lang="es-MX" sz="2000" dirty="0">
                  <a:latin typeface="Roboto" panose="02000000000000000000" pitchFamily="2" charset="0"/>
                  <a:ea typeface="Roboto" panose="02000000000000000000" pitchFamily="2" charset="0"/>
                </a:rPr>
                <a:t>Puedes tomar el vuelo, </a:t>
              </a:r>
              <a:r>
                <a:rPr lang="es-MX" sz="2000" b="1" dirty="0">
                  <a:solidFill>
                    <a:srgbClr val="FF0000"/>
                  </a:solidFill>
                  <a:latin typeface="Roboto" panose="02000000000000000000" pitchFamily="2" charset="0"/>
                  <a:ea typeface="Roboto" panose="02000000000000000000" pitchFamily="2" charset="0"/>
                </a:rPr>
                <a:t>si y solo</a:t>
              </a:r>
              <a:r>
                <a:rPr lang="es-MX" sz="2000" dirty="0">
                  <a:latin typeface="Roboto" panose="02000000000000000000" pitchFamily="2" charset="0"/>
                  <a:ea typeface="Roboto" panose="02000000000000000000" pitchFamily="2" charset="0"/>
                </a:rPr>
                <a:t>, compras el boleto</a:t>
              </a:r>
              <a:endParaRPr lang="es-CO" sz="2000" dirty="0">
                <a:latin typeface="Roboto" panose="02000000000000000000" pitchFamily="2" charset="0"/>
                <a:ea typeface="Roboto" panose="02000000000000000000" pitchFamily="2" charset="0"/>
              </a:endParaRPr>
            </a:p>
          </p:txBody>
        </p:sp>
        <p:grpSp>
          <p:nvGrpSpPr>
            <p:cNvPr id="10" name="Grupo 9">
              <a:extLst>
                <a:ext uri="{FF2B5EF4-FFF2-40B4-BE49-F238E27FC236}">
                  <a16:creationId xmlns:a16="http://schemas.microsoft.com/office/drawing/2014/main" id="{4BCABF07-F335-4AFB-9104-5072C0421A12}"/>
                </a:ext>
              </a:extLst>
            </p:cNvPr>
            <p:cNvGrpSpPr/>
            <p:nvPr/>
          </p:nvGrpSpPr>
          <p:grpSpPr>
            <a:xfrm>
              <a:off x="2939617" y="5647814"/>
              <a:ext cx="5774212" cy="641079"/>
              <a:chOff x="2939617" y="5647814"/>
              <a:chExt cx="5774212" cy="641079"/>
            </a:xfrm>
          </p:grpSpPr>
          <p:sp>
            <p:nvSpPr>
              <p:cNvPr id="7" name="Abrir llave 6">
                <a:extLst>
                  <a:ext uri="{FF2B5EF4-FFF2-40B4-BE49-F238E27FC236}">
                    <a16:creationId xmlns:a16="http://schemas.microsoft.com/office/drawing/2014/main" id="{8579999C-D26E-4CC8-8DC3-F96BE14A64D0}"/>
                  </a:ext>
                </a:extLst>
              </p:cNvPr>
              <p:cNvSpPr/>
              <p:nvPr/>
            </p:nvSpPr>
            <p:spPr>
              <a:xfrm rot="16200000">
                <a:off x="4060640" y="4598787"/>
                <a:ext cx="246218" cy="2488264"/>
              </a:xfrm>
              <a:prstGeom prst="leftBrace">
                <a:avLst>
                  <a:gd name="adj1" fmla="val 35606"/>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37" name="Abrir llave 36">
                <a:extLst>
                  <a:ext uri="{FF2B5EF4-FFF2-40B4-BE49-F238E27FC236}">
                    <a16:creationId xmlns:a16="http://schemas.microsoft.com/office/drawing/2014/main" id="{F836C06D-EE13-4C8D-8B8D-0D42BA8E17F9}"/>
                  </a:ext>
                </a:extLst>
              </p:cNvPr>
              <p:cNvSpPr/>
              <p:nvPr/>
            </p:nvSpPr>
            <p:spPr>
              <a:xfrm rot="16200000">
                <a:off x="7501324" y="4743087"/>
                <a:ext cx="307777" cy="2117232"/>
              </a:xfrm>
              <a:prstGeom prst="leftBrace">
                <a:avLst>
                  <a:gd name="adj1" fmla="val 35606"/>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8329373-8DBA-470A-A091-DAE00AEB4A8F}"/>
                      </a:ext>
                    </a:extLst>
                  </p:cNvPr>
                  <p:cNvSpPr txBox="1"/>
                  <p:nvPr/>
                </p:nvSpPr>
                <p:spPr>
                  <a:xfrm>
                    <a:off x="3634365" y="5966030"/>
                    <a:ext cx="136845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000" b="1" i="1" smtClean="0">
                              <a:solidFill>
                                <a:schemeClr val="accent5"/>
                              </a:solidFill>
                              <a:latin typeface="Cambria Math" panose="02040503050406030204" pitchFamily="18" charset="0"/>
                            </a:rPr>
                            <m:t>𝒑</m:t>
                          </m:r>
                          <m:r>
                            <a:rPr lang="es-MX" sz="2000" b="1" i="1" smtClean="0">
                              <a:solidFill>
                                <a:schemeClr val="accent5"/>
                              </a:solidFill>
                              <a:latin typeface="Cambria Math" panose="02040503050406030204" pitchFamily="18" charset="0"/>
                            </a:rPr>
                            <m:t>:</m:t>
                          </m:r>
                          <m:r>
                            <m:rPr>
                              <m:sty m:val="p"/>
                            </m:rPr>
                            <a:rPr lang="es-MX" sz="2000" b="0" i="0" smtClean="0">
                              <a:solidFill>
                                <a:schemeClr val="accent5"/>
                              </a:solidFill>
                              <a:latin typeface="Cambria Math" panose="02040503050406030204" pitchFamily="18" charset="0"/>
                            </a:rPr>
                            <m:t>Hipotesis</m:t>
                          </m:r>
                        </m:oMath>
                      </m:oMathPara>
                    </a14:m>
                    <a:endParaRPr lang="es-CO" dirty="0">
                      <a:solidFill>
                        <a:schemeClr val="accent5"/>
                      </a:solidFill>
                    </a:endParaRPr>
                  </a:p>
                </p:txBody>
              </p:sp>
            </mc:Choice>
            <mc:Fallback xmlns="">
              <p:sp>
                <p:nvSpPr>
                  <p:cNvPr id="9" name="CuadroTexto 8">
                    <a:extLst>
                      <a:ext uri="{FF2B5EF4-FFF2-40B4-BE49-F238E27FC236}">
                        <a16:creationId xmlns:a16="http://schemas.microsoft.com/office/drawing/2014/main" id="{28329373-8DBA-470A-A091-DAE00AEB4A8F}"/>
                      </a:ext>
                    </a:extLst>
                  </p:cNvPr>
                  <p:cNvSpPr txBox="1">
                    <a:spLocks noRot="1" noChangeAspect="1" noMove="1" noResize="1" noEditPoints="1" noAdjustHandles="1" noChangeArrowheads="1" noChangeShapeType="1" noTextEdit="1"/>
                  </p:cNvSpPr>
                  <p:nvPr/>
                </p:nvSpPr>
                <p:spPr>
                  <a:xfrm>
                    <a:off x="3634365" y="5966030"/>
                    <a:ext cx="1368452" cy="307777"/>
                  </a:xfrm>
                  <a:prstGeom prst="rect">
                    <a:avLst/>
                  </a:prstGeom>
                  <a:blipFill>
                    <a:blip r:embed="rId6"/>
                    <a:stretch>
                      <a:fillRect l="-3556" r="-5333" b="-35294"/>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4DC72938-FBBC-48D3-AA08-B2118BD2BA73}"/>
                      </a:ext>
                    </a:extLst>
                  </p:cNvPr>
                  <p:cNvSpPr txBox="1"/>
                  <p:nvPr/>
                </p:nvSpPr>
                <p:spPr>
                  <a:xfrm>
                    <a:off x="7208419" y="5981116"/>
                    <a:ext cx="90518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000" b="1" i="1" smtClean="0">
                              <a:solidFill>
                                <a:schemeClr val="accent5"/>
                              </a:solidFill>
                              <a:latin typeface="Cambria Math" panose="02040503050406030204" pitchFamily="18" charset="0"/>
                            </a:rPr>
                            <m:t>𝒒</m:t>
                          </m:r>
                          <m:r>
                            <a:rPr lang="es-MX" sz="2000" b="1" i="1" smtClean="0">
                              <a:solidFill>
                                <a:schemeClr val="accent5"/>
                              </a:solidFill>
                              <a:latin typeface="Cambria Math" panose="02040503050406030204" pitchFamily="18" charset="0"/>
                            </a:rPr>
                            <m:t>:</m:t>
                          </m:r>
                          <m:r>
                            <m:rPr>
                              <m:sty m:val="p"/>
                            </m:rPr>
                            <a:rPr lang="es-MX" sz="2000" b="0" i="0" smtClean="0">
                              <a:solidFill>
                                <a:schemeClr val="accent5"/>
                              </a:solidFill>
                              <a:latin typeface="Cambria Math" panose="02040503050406030204" pitchFamily="18" charset="0"/>
                            </a:rPr>
                            <m:t>Tesis</m:t>
                          </m:r>
                        </m:oMath>
                      </m:oMathPara>
                    </a14:m>
                    <a:endParaRPr lang="es-CO" dirty="0">
                      <a:solidFill>
                        <a:schemeClr val="accent5"/>
                      </a:solidFill>
                    </a:endParaRPr>
                  </a:p>
                </p:txBody>
              </p:sp>
            </mc:Choice>
            <mc:Fallback xmlns="">
              <p:sp>
                <p:nvSpPr>
                  <p:cNvPr id="41" name="CuadroTexto 40">
                    <a:extLst>
                      <a:ext uri="{FF2B5EF4-FFF2-40B4-BE49-F238E27FC236}">
                        <a16:creationId xmlns:a16="http://schemas.microsoft.com/office/drawing/2014/main" id="{4DC72938-FBBC-48D3-AA08-B2118BD2BA73}"/>
                      </a:ext>
                    </a:extLst>
                  </p:cNvPr>
                  <p:cNvSpPr txBox="1">
                    <a:spLocks noRot="1" noChangeAspect="1" noMove="1" noResize="1" noEditPoints="1" noAdjustHandles="1" noChangeArrowheads="1" noChangeShapeType="1" noTextEdit="1"/>
                  </p:cNvSpPr>
                  <p:nvPr/>
                </p:nvSpPr>
                <p:spPr>
                  <a:xfrm>
                    <a:off x="7208419" y="5981116"/>
                    <a:ext cx="905184" cy="307777"/>
                  </a:xfrm>
                  <a:prstGeom prst="rect">
                    <a:avLst/>
                  </a:prstGeom>
                  <a:blipFill>
                    <a:blip r:embed="rId7"/>
                    <a:stretch>
                      <a:fillRect l="-6757" r="-6081" b="-30000"/>
                    </a:stretch>
                  </a:blipFill>
                </p:spPr>
                <p:txBody>
                  <a:bodyPr/>
                  <a:lstStyle/>
                  <a:p>
                    <a:r>
                      <a:rPr lang="es-CO">
                        <a:noFill/>
                      </a:rPr>
                      <a:t> </a:t>
                    </a:r>
                  </a:p>
                </p:txBody>
              </p:sp>
            </mc:Fallback>
          </mc:AlternateContent>
        </p:grpSp>
      </p:grpSp>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E6197806-4BDB-428D-9715-CE71A40479AF}"/>
                  </a:ext>
                </a:extLst>
              </p:cNvPr>
              <p:cNvSpPr txBox="1"/>
              <p:nvPr/>
            </p:nvSpPr>
            <p:spPr>
              <a:xfrm>
                <a:off x="980320" y="5386808"/>
                <a:ext cx="10778823" cy="1015663"/>
              </a:xfrm>
              <a:prstGeom prst="rect">
                <a:avLst/>
              </a:prstGeom>
              <a:noFill/>
            </p:spPr>
            <p:txBody>
              <a:bodyPr wrap="square" rtlCol="0">
                <a:spAutoFit/>
              </a:bodyPr>
              <a:lstStyle/>
              <a:p>
                <a:r>
                  <a:rPr lang="es-MX" sz="2000" b="1" dirty="0">
                    <a:latin typeface="Roboto" panose="02000000000000000000" pitchFamily="2" charset="0"/>
                    <a:ea typeface="Roboto" panose="02000000000000000000" pitchFamily="2" charset="0"/>
                  </a:rPr>
                  <a:t>Ejemplo</a:t>
                </a:r>
                <a:r>
                  <a:rPr lang="es-MX" sz="2000" dirty="0">
                    <a:latin typeface="Roboto" panose="02000000000000000000" pitchFamily="2" charset="0"/>
                    <a:ea typeface="Roboto" panose="02000000000000000000" pitchFamily="2" charset="0"/>
                  </a:rPr>
                  <a:t>: Si </a:t>
                </a:r>
                <a14:m>
                  <m:oMath xmlns:m="http://schemas.openxmlformats.org/officeDocument/2006/math">
                    <m:r>
                      <a:rPr lang="es-MX" sz="2000" b="0" i="1" smtClean="0">
                        <a:latin typeface="Cambria Math" panose="02040503050406030204" pitchFamily="18" charset="0"/>
                        <a:ea typeface="Roboto" panose="02000000000000000000" pitchFamily="2" charset="0"/>
                      </a:rPr>
                      <m:t>𝑝</m:t>
                    </m:r>
                  </m:oMath>
                </a14:m>
                <a:r>
                  <a:rPr lang="es-MX" sz="2000" dirty="0">
                    <a:latin typeface="Roboto" panose="02000000000000000000" pitchFamily="2" charset="0"/>
                    <a:ea typeface="Roboto" panose="02000000000000000000" pitchFamily="2" charset="0"/>
                  </a:rPr>
                  <a:t> denota </a:t>
                </a:r>
                <a:r>
                  <a:rPr lang="es-MX" sz="2000" u="sng" dirty="0">
                    <a:latin typeface="Roboto" panose="02000000000000000000" pitchFamily="2" charset="0"/>
                    <a:ea typeface="Roboto" panose="02000000000000000000" pitchFamily="2" charset="0"/>
                  </a:rPr>
                  <a:t>1 &lt; 5</a:t>
                </a:r>
                <a:r>
                  <a:rPr lang="es-MX" sz="2000" dirty="0">
                    <a:latin typeface="Roboto" panose="02000000000000000000" pitchFamily="2" charset="0"/>
                    <a:ea typeface="Roboto" panose="02000000000000000000" pitchFamily="2" charset="0"/>
                  </a:rPr>
                  <a:t> y </a:t>
                </a:r>
                <a14:m>
                  <m:oMath xmlns:m="http://schemas.openxmlformats.org/officeDocument/2006/math">
                    <m:r>
                      <a:rPr lang="es-MX" sz="2000" b="0" i="1" smtClean="0">
                        <a:latin typeface="Cambria Math" panose="02040503050406030204" pitchFamily="18" charset="0"/>
                        <a:ea typeface="Roboto" panose="02000000000000000000" pitchFamily="2" charset="0"/>
                      </a:rPr>
                      <m:t>𝑞</m:t>
                    </m:r>
                  </m:oMath>
                </a14:m>
                <a:r>
                  <a:rPr lang="es-MX" sz="2000" dirty="0">
                    <a:latin typeface="Roboto" panose="02000000000000000000" pitchFamily="2" charset="0"/>
                    <a:ea typeface="Roboto" panose="02000000000000000000" pitchFamily="2" charset="0"/>
                  </a:rPr>
                  <a:t> es </a:t>
                </a:r>
                <a:r>
                  <a:rPr lang="es-MX" sz="2000" u="sng" dirty="0">
                    <a:latin typeface="Roboto" panose="02000000000000000000" pitchFamily="2" charset="0"/>
                    <a:ea typeface="Roboto" panose="02000000000000000000" pitchFamily="2" charset="0"/>
                  </a:rPr>
                  <a:t>2 &lt; 8</a:t>
                </a:r>
                <a:r>
                  <a:rPr lang="es-MX" sz="2000" dirty="0">
                    <a:latin typeface="Roboto" panose="02000000000000000000" pitchFamily="2" charset="0"/>
                    <a:ea typeface="Roboto" panose="02000000000000000000" pitchFamily="2" charset="0"/>
                  </a:rPr>
                  <a:t>. La enunciado condicional es </a:t>
                </a:r>
                <a14:m>
                  <m:oMath xmlns:m="http://schemas.openxmlformats.org/officeDocument/2006/math">
                    <m:r>
                      <a:rPr lang="es-MX" sz="2000" b="1" i="1" smtClean="0">
                        <a:latin typeface="Cambria Math" panose="02040503050406030204" pitchFamily="18" charset="0"/>
                        <a:ea typeface="Roboto" panose="02000000000000000000" pitchFamily="2" charset="0"/>
                      </a:rPr>
                      <m:t>𝒑</m:t>
                    </m:r>
                    <m:r>
                      <a:rPr lang="es-MX" sz="2000" b="1" i="1" smtClean="0">
                        <a:solidFill>
                          <a:srgbClr val="FF0000"/>
                        </a:solidFill>
                        <a:latin typeface="Cambria Math" panose="02040503050406030204" pitchFamily="18" charset="0"/>
                        <a:ea typeface="Cambria Math" panose="02040503050406030204" pitchFamily="18" charset="0"/>
                      </a:rPr>
                      <m:t>↔</m:t>
                    </m:r>
                    <m:r>
                      <a:rPr lang="es-MX" sz="2000" b="1" i="1" smtClean="0">
                        <a:latin typeface="Cambria Math" panose="02040503050406030204" pitchFamily="18" charset="0"/>
                        <a:ea typeface="Roboto" panose="02000000000000000000" pitchFamily="2" charset="0"/>
                      </a:rPr>
                      <m:t>𝒒</m:t>
                    </m:r>
                  </m:oMath>
                </a14:m>
                <a:r>
                  <a:rPr lang="es-MX" sz="2000" b="1" dirty="0">
                    <a:latin typeface="Roboto" panose="02000000000000000000" pitchFamily="2" charset="0"/>
                    <a:ea typeface="Roboto" panose="02000000000000000000" pitchFamily="2" charset="0"/>
                  </a:rPr>
                  <a:t> </a:t>
                </a:r>
                <a:r>
                  <a:rPr lang="es-MX" sz="2000" dirty="0">
                    <a:latin typeface="Roboto" panose="02000000000000000000" pitchFamily="2" charset="0"/>
                    <a:ea typeface="Roboto" panose="02000000000000000000" pitchFamily="2" charset="0"/>
                  </a:rPr>
                  <a:t>denota:</a:t>
                </a:r>
              </a:p>
              <a:p>
                <a:endParaRPr lang="es-MX" sz="2000" dirty="0">
                  <a:latin typeface="Roboto" panose="02000000000000000000" pitchFamily="2" charset="0"/>
                  <a:ea typeface="Roboto" panose="02000000000000000000" pitchFamily="2" charset="0"/>
                </a:endParaRPr>
              </a:p>
              <a:p>
                <a:pPr algn="ctr"/>
                <a14:m>
                  <m:oMath xmlns:m="http://schemas.openxmlformats.org/officeDocument/2006/math">
                    <m:r>
                      <a:rPr lang="es-MX" sz="2000" b="1" i="1">
                        <a:latin typeface="Cambria Math" panose="02040503050406030204" pitchFamily="18" charset="0"/>
                        <a:ea typeface="Roboto" panose="02000000000000000000" pitchFamily="2" charset="0"/>
                      </a:rPr>
                      <m:t>𝒑</m:t>
                    </m:r>
                    <m:r>
                      <a:rPr lang="es-MX" sz="2000" b="1" i="1" smtClean="0">
                        <a:solidFill>
                          <a:schemeClr val="tx1"/>
                        </a:solidFill>
                        <a:latin typeface="Cambria Math" panose="02040503050406030204" pitchFamily="18" charset="0"/>
                        <a:ea typeface="Cambria Math" panose="02040503050406030204" pitchFamily="18" charset="0"/>
                      </a:rPr>
                      <m:t>↔</m:t>
                    </m:r>
                    <m:r>
                      <a:rPr lang="es-MX" sz="2000" b="1" i="1">
                        <a:latin typeface="Cambria Math" panose="02040503050406030204" pitchFamily="18" charset="0"/>
                        <a:ea typeface="Roboto" panose="02000000000000000000" pitchFamily="2" charset="0"/>
                      </a:rPr>
                      <m:t>𝒒</m:t>
                    </m:r>
                  </m:oMath>
                </a14:m>
                <a:r>
                  <a:rPr lang="es-MX" sz="2000" dirty="0">
                    <a:latin typeface="Roboto" panose="02000000000000000000" pitchFamily="2" charset="0"/>
                    <a:ea typeface="Roboto" panose="02000000000000000000" pitchFamily="2" charset="0"/>
                  </a:rPr>
                  <a:t>: </a:t>
                </a:r>
                <a:r>
                  <a:rPr lang="es-MX" sz="2000" u="sng" dirty="0">
                    <a:latin typeface="Roboto" panose="02000000000000000000" pitchFamily="2" charset="0"/>
                    <a:ea typeface="Roboto" panose="02000000000000000000" pitchFamily="2" charset="0"/>
                  </a:rPr>
                  <a:t>1 &lt; 5 </a:t>
                </a:r>
                <a:r>
                  <a:rPr lang="es-MX" sz="2000" b="1" u="sng" dirty="0">
                    <a:solidFill>
                      <a:srgbClr val="FF0000"/>
                    </a:solidFill>
                    <a:latin typeface="Roboto" panose="02000000000000000000" pitchFamily="2" charset="0"/>
                    <a:ea typeface="Roboto" panose="02000000000000000000" pitchFamily="2" charset="0"/>
                  </a:rPr>
                  <a:t>si y solo si</a:t>
                </a:r>
                <a:r>
                  <a:rPr lang="es-MX" sz="2000" u="sng" dirty="0">
                    <a:latin typeface="Roboto" panose="02000000000000000000" pitchFamily="2" charset="0"/>
                    <a:ea typeface="Roboto" panose="02000000000000000000" pitchFamily="2" charset="0"/>
                  </a:rPr>
                  <a:t> 2 &lt; 8</a:t>
                </a:r>
                <a:endParaRPr lang="es-MX" sz="2000" b="1" u="sng" dirty="0">
                  <a:latin typeface="Roboto" panose="02000000000000000000" pitchFamily="2" charset="0"/>
                  <a:ea typeface="Roboto" panose="02000000000000000000" pitchFamily="2" charset="0"/>
                </a:endParaRPr>
              </a:p>
            </p:txBody>
          </p:sp>
        </mc:Choice>
        <mc:Fallback xmlns="">
          <p:sp>
            <p:nvSpPr>
              <p:cNvPr id="44" name="CuadroTexto 43">
                <a:extLst>
                  <a:ext uri="{FF2B5EF4-FFF2-40B4-BE49-F238E27FC236}">
                    <a16:creationId xmlns:a16="http://schemas.microsoft.com/office/drawing/2014/main" id="{E6197806-4BDB-428D-9715-CE71A40479AF}"/>
                  </a:ext>
                </a:extLst>
              </p:cNvPr>
              <p:cNvSpPr txBox="1">
                <a:spLocks noRot="1" noChangeAspect="1" noMove="1" noResize="1" noEditPoints="1" noAdjustHandles="1" noChangeArrowheads="1" noChangeShapeType="1" noTextEdit="1"/>
              </p:cNvSpPr>
              <p:nvPr/>
            </p:nvSpPr>
            <p:spPr>
              <a:xfrm>
                <a:off x="980320" y="5386808"/>
                <a:ext cx="10778823" cy="1015663"/>
              </a:xfrm>
              <a:prstGeom prst="rect">
                <a:avLst/>
              </a:prstGeom>
              <a:blipFill>
                <a:blip r:embed="rId8"/>
                <a:stretch>
                  <a:fillRect l="-622" t="-3012" b="-10843"/>
                </a:stretch>
              </a:blipFill>
            </p:spPr>
            <p:txBody>
              <a:bodyPr/>
              <a:lstStyle/>
              <a:p>
                <a:r>
                  <a:rPr lang="es-CO">
                    <a:noFill/>
                  </a:rPr>
                  <a:t> </a:t>
                </a:r>
              </a:p>
            </p:txBody>
          </p:sp>
        </mc:Fallback>
      </mc:AlternateContent>
    </p:spTree>
    <p:extLst>
      <p:ext uri="{BB962C8B-B14F-4D97-AF65-F5344CB8AC3E}">
        <p14:creationId xmlns:p14="http://schemas.microsoft.com/office/powerpoint/2010/main" val="38687555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1"/>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1E5C"/>
              </a:buClr>
              <a:buSzPts val="3200"/>
              <a:buFont typeface="Roboto Slab"/>
              <a:buNone/>
            </a:pPr>
            <a:r>
              <a:rPr lang="es-ES" dirty="0"/>
              <a:t>Conectores lógicos – Parte II</a:t>
            </a:r>
            <a:endParaRPr sz="3200" b="1" dirty="0">
              <a:solidFill>
                <a:srgbClr val="701E5C"/>
              </a:solidFill>
              <a:latin typeface="Roboto Slab"/>
              <a:ea typeface="Roboto Slab"/>
              <a:cs typeface="Roboto Slab"/>
              <a:sym typeface="Roboto Slab"/>
            </a:endParaRPr>
          </a:p>
        </p:txBody>
      </p:sp>
      <p:sp>
        <p:nvSpPr>
          <p:cNvPr id="19" name="CuadroTexto 18">
            <a:extLst>
              <a:ext uri="{FF2B5EF4-FFF2-40B4-BE49-F238E27FC236}">
                <a16:creationId xmlns:a16="http://schemas.microsoft.com/office/drawing/2014/main" id="{67C2BF52-F71C-427F-B673-CAE89836ED0C}"/>
              </a:ext>
            </a:extLst>
          </p:cNvPr>
          <p:cNvSpPr txBox="1"/>
          <p:nvPr/>
        </p:nvSpPr>
        <p:spPr>
          <a:xfrm>
            <a:off x="916650" y="877989"/>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Implicación – Diciéndolo de otro modo</a:t>
            </a:r>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04D515DF-2196-4700-B139-0F29F293DD59}"/>
                  </a:ext>
                </a:extLst>
              </p:cNvPr>
              <p:cNvSpPr txBox="1"/>
              <p:nvPr/>
            </p:nvSpPr>
            <p:spPr>
              <a:xfrm>
                <a:off x="916650" y="1430188"/>
                <a:ext cx="10778823" cy="792396"/>
              </a:xfrm>
              <a:prstGeom prst="rect">
                <a:avLst/>
              </a:prstGeom>
              <a:noFill/>
            </p:spPr>
            <p:txBody>
              <a:bodyPr wrap="square" rtlCol="0">
                <a:spAutoFit/>
              </a:bodyPr>
              <a:lstStyle/>
              <a:p>
                <a:r>
                  <a:rPr lang="es-MX" sz="2200" dirty="0">
                    <a:latin typeface="Roboto" panose="02000000000000000000" pitchFamily="2" charset="0"/>
                    <a:ea typeface="Roboto" panose="02000000000000000000" pitchFamily="2" charset="0"/>
                  </a:rPr>
                  <a:t>Existen muchas maneras de expresar </a:t>
                </a:r>
                <a14:m>
                  <m:oMath xmlns:m="http://schemas.openxmlformats.org/officeDocument/2006/math">
                    <m:r>
                      <a:rPr lang="es-MX" sz="2200" b="1" i="1" smtClean="0">
                        <a:latin typeface="Cambria Math" panose="02040503050406030204" pitchFamily="18" charset="0"/>
                        <a:ea typeface="Roboto" panose="02000000000000000000" pitchFamily="2" charset="0"/>
                      </a:rPr>
                      <m:t>𝒑</m:t>
                    </m:r>
                    <m:r>
                      <a:rPr lang="es-MX" sz="2200" b="1" i="1" smtClean="0">
                        <a:latin typeface="Cambria Math" panose="02040503050406030204" pitchFamily="18" charset="0"/>
                        <a:ea typeface="Cambria Math" panose="02040503050406030204" pitchFamily="18" charset="0"/>
                      </a:rPr>
                      <m:t>↔</m:t>
                    </m:r>
                    <m:r>
                      <a:rPr lang="es-MX" sz="2200" b="1" i="1" smtClean="0">
                        <a:latin typeface="Cambria Math" panose="02040503050406030204" pitchFamily="18" charset="0"/>
                        <a:ea typeface="Cambria Math" panose="02040503050406030204" pitchFamily="18" charset="0"/>
                      </a:rPr>
                      <m:t>𝒒</m:t>
                    </m:r>
                  </m:oMath>
                </a14:m>
                <a:r>
                  <a:rPr lang="es-MX" sz="2200" dirty="0">
                    <a:latin typeface="Roboto" panose="02000000000000000000" pitchFamily="2" charset="0"/>
                    <a:ea typeface="Roboto" panose="02000000000000000000" pitchFamily="2" charset="0"/>
                  </a:rPr>
                  <a:t>. A continuación se listan algunas expresiones.</a:t>
                </a:r>
              </a:p>
            </p:txBody>
          </p:sp>
        </mc:Choice>
        <mc:Fallback xmlns="">
          <p:sp>
            <p:nvSpPr>
              <p:cNvPr id="20" name="CuadroTexto 19">
                <a:extLst>
                  <a:ext uri="{FF2B5EF4-FFF2-40B4-BE49-F238E27FC236}">
                    <a16:creationId xmlns:a16="http://schemas.microsoft.com/office/drawing/2014/main" id="{04D515DF-2196-4700-B139-0F29F293DD59}"/>
                  </a:ext>
                </a:extLst>
              </p:cNvPr>
              <p:cNvSpPr txBox="1">
                <a:spLocks noRot="1" noChangeAspect="1" noMove="1" noResize="1" noEditPoints="1" noAdjustHandles="1" noChangeArrowheads="1" noChangeShapeType="1" noTextEdit="1"/>
              </p:cNvSpPr>
              <p:nvPr/>
            </p:nvSpPr>
            <p:spPr>
              <a:xfrm>
                <a:off x="916650" y="1430188"/>
                <a:ext cx="10778823" cy="792396"/>
              </a:xfrm>
              <a:prstGeom prst="rect">
                <a:avLst/>
              </a:prstGeom>
              <a:blipFill>
                <a:blip r:embed="rId3"/>
                <a:stretch>
                  <a:fillRect l="-735" t="-4615" b="-12308"/>
                </a:stretch>
              </a:blipFill>
            </p:spPr>
            <p:txBody>
              <a:bodyPr/>
              <a:lstStyle/>
              <a:p>
                <a:r>
                  <a:rPr lang="es-CO">
                    <a:noFill/>
                  </a:rPr>
                  <a:t> </a:t>
                </a:r>
              </a:p>
            </p:txBody>
          </p:sp>
        </mc:Fallback>
      </mc:AlternateContent>
      <p:sp>
        <p:nvSpPr>
          <p:cNvPr id="16" name="CuadroTexto 15">
            <a:extLst>
              <a:ext uri="{FF2B5EF4-FFF2-40B4-BE49-F238E27FC236}">
                <a16:creationId xmlns:a16="http://schemas.microsoft.com/office/drawing/2014/main" id="{7F823987-776B-46C8-99AE-4E49E25F2302}"/>
              </a:ext>
            </a:extLst>
          </p:cNvPr>
          <p:cNvSpPr txBox="1"/>
          <p:nvPr/>
        </p:nvSpPr>
        <p:spPr>
          <a:xfrm>
            <a:off x="916650" y="2259385"/>
            <a:ext cx="6098458" cy="1631216"/>
          </a:xfrm>
          <a:prstGeom prst="rect">
            <a:avLst/>
          </a:prstGeom>
          <a:noFill/>
        </p:spPr>
        <p:txBody>
          <a:bodyPr wrap="square">
            <a:spAutoFit/>
          </a:bodyPr>
          <a:lstStyle/>
          <a:p>
            <a:pPr marL="285750" indent="-285750" algn="l">
              <a:buFont typeface="Arial" panose="020B0604020202020204" pitchFamily="34" charset="0"/>
              <a:buChar char="•"/>
            </a:pPr>
            <a:r>
              <a:rPr lang="es-CO" sz="2000" b="1" i="1" u="none" strike="noStrike" baseline="0" dirty="0">
                <a:solidFill>
                  <a:srgbClr val="000000"/>
                </a:solidFill>
                <a:latin typeface="Roboto" panose="02000000000000000000" pitchFamily="2" charset="0"/>
                <a:ea typeface="Roboto" panose="02000000000000000000" pitchFamily="2" charset="0"/>
              </a:rPr>
              <a:t>p</a:t>
            </a:r>
            <a:r>
              <a:rPr lang="es-MX" sz="2000" dirty="0">
                <a:latin typeface="Roboto" panose="02000000000000000000" pitchFamily="2" charset="0"/>
                <a:ea typeface="Roboto" panose="02000000000000000000" pitchFamily="2" charset="0"/>
              </a:rPr>
              <a:t> </a:t>
            </a:r>
            <a:r>
              <a:rPr lang="es-MX" sz="2000" dirty="0">
                <a:solidFill>
                  <a:srgbClr val="FF0000"/>
                </a:solidFill>
                <a:latin typeface="Roboto" panose="02000000000000000000" pitchFamily="2" charset="0"/>
                <a:ea typeface="Roboto" panose="02000000000000000000" pitchFamily="2" charset="0"/>
              </a:rPr>
              <a:t>si, y solo si,</a:t>
            </a:r>
            <a:r>
              <a:rPr lang="es-MX" sz="2000" dirty="0">
                <a:latin typeface="Roboto" panose="02000000000000000000" pitchFamily="2" charset="0"/>
                <a:ea typeface="Roboto" panose="02000000000000000000" pitchFamily="2" charset="0"/>
              </a:rPr>
              <a:t> </a:t>
            </a:r>
            <a:r>
              <a:rPr lang="es-CO" sz="2000" b="1" i="1" u="none" strike="noStrike" baseline="0" dirty="0">
                <a:solidFill>
                  <a:srgbClr val="000000"/>
                </a:solidFill>
                <a:latin typeface="Roboto" panose="02000000000000000000" pitchFamily="2" charset="0"/>
                <a:ea typeface="Roboto" panose="02000000000000000000" pitchFamily="2" charset="0"/>
              </a:rPr>
              <a:t>q</a:t>
            </a:r>
            <a:endParaRPr lang="es-MX" sz="2000" dirty="0">
              <a:latin typeface="Roboto" panose="02000000000000000000" pitchFamily="2" charset="0"/>
              <a:ea typeface="Roboto" panose="02000000000000000000" pitchFamily="2" charset="0"/>
            </a:endParaRPr>
          </a:p>
          <a:p>
            <a:pPr marL="285750" indent="-285750" algn="l">
              <a:buFont typeface="Arial" panose="020B0604020202020204" pitchFamily="34" charset="0"/>
              <a:buChar char="•"/>
            </a:pPr>
            <a:r>
              <a:rPr lang="es-CO" sz="2000" b="1" i="1" u="none" strike="noStrike" baseline="0" dirty="0">
                <a:solidFill>
                  <a:srgbClr val="000000"/>
                </a:solidFill>
                <a:latin typeface="Roboto" panose="02000000000000000000" pitchFamily="2" charset="0"/>
                <a:ea typeface="Roboto" panose="02000000000000000000" pitchFamily="2" charset="0"/>
              </a:rPr>
              <a:t>p</a:t>
            </a:r>
            <a:r>
              <a:rPr lang="es-MX" sz="2000" dirty="0">
                <a:latin typeface="Roboto" panose="02000000000000000000" pitchFamily="2" charset="0"/>
                <a:ea typeface="Roboto" panose="02000000000000000000" pitchFamily="2" charset="0"/>
              </a:rPr>
              <a:t> </a:t>
            </a:r>
            <a:r>
              <a:rPr lang="es-MX" sz="2000" dirty="0">
                <a:solidFill>
                  <a:srgbClr val="FF0000"/>
                </a:solidFill>
                <a:latin typeface="Roboto" panose="02000000000000000000" pitchFamily="2" charset="0"/>
                <a:ea typeface="Roboto" panose="02000000000000000000" pitchFamily="2" charset="0"/>
              </a:rPr>
              <a:t>es suficiente y necesario para</a:t>
            </a:r>
            <a:r>
              <a:rPr lang="es-MX" sz="2000" dirty="0">
                <a:latin typeface="Roboto" panose="02000000000000000000" pitchFamily="2" charset="0"/>
                <a:ea typeface="Roboto" panose="02000000000000000000" pitchFamily="2" charset="0"/>
              </a:rPr>
              <a:t> </a:t>
            </a:r>
            <a:r>
              <a:rPr lang="es-CO" sz="2000" b="1" i="1" u="none" strike="noStrike" baseline="0" dirty="0">
                <a:solidFill>
                  <a:srgbClr val="000000"/>
                </a:solidFill>
                <a:latin typeface="Roboto" panose="02000000000000000000" pitchFamily="2" charset="0"/>
                <a:ea typeface="Roboto" panose="02000000000000000000" pitchFamily="2" charset="0"/>
              </a:rPr>
              <a:t>q</a:t>
            </a:r>
            <a:endParaRPr lang="es-MX" sz="2000" dirty="0">
              <a:latin typeface="Roboto" panose="02000000000000000000" pitchFamily="2" charset="0"/>
              <a:ea typeface="Roboto" panose="02000000000000000000" pitchFamily="2" charset="0"/>
            </a:endParaRPr>
          </a:p>
          <a:p>
            <a:pPr marL="285750" indent="-285750" algn="l">
              <a:buFont typeface="Arial" panose="020B0604020202020204" pitchFamily="34" charset="0"/>
              <a:buChar char="•"/>
            </a:pPr>
            <a:r>
              <a:rPr lang="es-CO" sz="2000" b="1" i="1" u="none" strike="noStrike" baseline="0" dirty="0">
                <a:solidFill>
                  <a:srgbClr val="000000"/>
                </a:solidFill>
                <a:latin typeface="Roboto" panose="02000000000000000000" pitchFamily="2" charset="0"/>
                <a:ea typeface="Roboto" panose="02000000000000000000" pitchFamily="2" charset="0"/>
              </a:rPr>
              <a:t>p</a:t>
            </a:r>
            <a:r>
              <a:rPr lang="es-MX" sz="2000" dirty="0">
                <a:latin typeface="Roboto" panose="02000000000000000000" pitchFamily="2" charset="0"/>
                <a:ea typeface="Roboto" panose="02000000000000000000" pitchFamily="2" charset="0"/>
              </a:rPr>
              <a:t> </a:t>
            </a:r>
            <a:r>
              <a:rPr lang="es-MX" sz="2000" dirty="0">
                <a:solidFill>
                  <a:srgbClr val="FF0000"/>
                </a:solidFill>
                <a:latin typeface="Roboto" panose="02000000000000000000" pitchFamily="2" charset="0"/>
                <a:ea typeface="Roboto" panose="02000000000000000000" pitchFamily="2" charset="0"/>
              </a:rPr>
              <a:t>es equivalente a</a:t>
            </a:r>
            <a:r>
              <a:rPr lang="es-MX" sz="2000" dirty="0">
                <a:latin typeface="Roboto" panose="02000000000000000000" pitchFamily="2" charset="0"/>
                <a:ea typeface="Roboto" panose="02000000000000000000" pitchFamily="2" charset="0"/>
              </a:rPr>
              <a:t> </a:t>
            </a:r>
            <a:r>
              <a:rPr lang="es-CO" sz="2000" b="1" i="1" u="none" strike="noStrike" baseline="0" dirty="0">
                <a:solidFill>
                  <a:srgbClr val="000000"/>
                </a:solidFill>
                <a:latin typeface="Roboto" panose="02000000000000000000" pitchFamily="2" charset="0"/>
                <a:ea typeface="Roboto" panose="02000000000000000000" pitchFamily="2" charset="0"/>
              </a:rPr>
              <a:t>q</a:t>
            </a:r>
            <a:endParaRPr lang="es-MX" sz="2000" dirty="0">
              <a:latin typeface="Roboto" panose="02000000000000000000" pitchFamily="2" charset="0"/>
              <a:ea typeface="Roboto" panose="02000000000000000000" pitchFamily="2" charset="0"/>
            </a:endParaRPr>
          </a:p>
          <a:p>
            <a:pPr marL="285750" indent="-285750" algn="l">
              <a:buFont typeface="Arial" panose="020B0604020202020204" pitchFamily="34" charset="0"/>
              <a:buChar char="•"/>
            </a:pPr>
            <a:r>
              <a:rPr lang="es-CO" sz="2000" b="1" i="1" u="none" strike="noStrike" baseline="0" dirty="0">
                <a:solidFill>
                  <a:srgbClr val="000000"/>
                </a:solidFill>
                <a:latin typeface="Roboto" panose="02000000000000000000" pitchFamily="2" charset="0"/>
                <a:ea typeface="Roboto" panose="02000000000000000000" pitchFamily="2" charset="0"/>
              </a:rPr>
              <a:t>p</a:t>
            </a:r>
            <a:r>
              <a:rPr lang="es-MX" sz="2000" dirty="0">
                <a:latin typeface="Roboto" panose="02000000000000000000" pitchFamily="2" charset="0"/>
                <a:ea typeface="Roboto" panose="02000000000000000000" pitchFamily="2" charset="0"/>
              </a:rPr>
              <a:t> y </a:t>
            </a:r>
            <a:r>
              <a:rPr lang="es-CO" sz="2000" b="1" i="1" u="none" strike="noStrike" baseline="0" dirty="0">
                <a:solidFill>
                  <a:srgbClr val="000000"/>
                </a:solidFill>
                <a:latin typeface="Roboto" panose="02000000000000000000" pitchFamily="2" charset="0"/>
                <a:ea typeface="Roboto" panose="02000000000000000000" pitchFamily="2" charset="0"/>
              </a:rPr>
              <a:t>q</a:t>
            </a:r>
            <a:r>
              <a:rPr lang="es-MX" sz="2000" dirty="0">
                <a:latin typeface="Roboto" panose="02000000000000000000" pitchFamily="2" charset="0"/>
                <a:ea typeface="Roboto" panose="02000000000000000000" pitchFamily="2" charset="0"/>
              </a:rPr>
              <a:t> </a:t>
            </a:r>
            <a:r>
              <a:rPr lang="es-MX" sz="2000" dirty="0">
                <a:solidFill>
                  <a:srgbClr val="FF0000"/>
                </a:solidFill>
                <a:latin typeface="Roboto" panose="02000000000000000000" pitchFamily="2" charset="0"/>
                <a:ea typeface="Roboto" panose="02000000000000000000" pitchFamily="2" charset="0"/>
              </a:rPr>
              <a:t>son equivalentes</a:t>
            </a:r>
          </a:p>
          <a:p>
            <a:pPr marL="285750" indent="-285750" algn="l">
              <a:buFont typeface="Arial" panose="020B0604020202020204" pitchFamily="34" charset="0"/>
              <a:buChar char="•"/>
            </a:pPr>
            <a:r>
              <a:rPr lang="es-MX" sz="2000" dirty="0">
                <a:solidFill>
                  <a:srgbClr val="FF0000"/>
                </a:solidFill>
                <a:latin typeface="Roboto" panose="02000000000000000000" pitchFamily="2" charset="0"/>
                <a:ea typeface="Roboto" panose="02000000000000000000" pitchFamily="2" charset="0"/>
              </a:rPr>
              <a:t>Si </a:t>
            </a:r>
            <a:r>
              <a:rPr lang="es-MX" sz="2000" b="1" i="1" dirty="0">
                <a:solidFill>
                  <a:schemeClr val="tx1"/>
                </a:solidFill>
                <a:latin typeface="Roboto" panose="02000000000000000000" pitchFamily="2" charset="0"/>
                <a:ea typeface="Roboto" panose="02000000000000000000" pitchFamily="2" charset="0"/>
              </a:rPr>
              <a:t>p</a:t>
            </a:r>
            <a:r>
              <a:rPr lang="es-MX" sz="2000" dirty="0">
                <a:solidFill>
                  <a:srgbClr val="FF0000"/>
                </a:solidFill>
                <a:latin typeface="Roboto" panose="02000000000000000000" pitchFamily="2" charset="0"/>
                <a:ea typeface="Roboto" panose="02000000000000000000" pitchFamily="2" charset="0"/>
              </a:rPr>
              <a:t> entonces </a:t>
            </a:r>
            <a:r>
              <a:rPr lang="es-MX" sz="2000" b="1" i="1" dirty="0">
                <a:solidFill>
                  <a:schemeClr val="tx1"/>
                </a:solidFill>
                <a:latin typeface="Roboto" panose="02000000000000000000" pitchFamily="2" charset="0"/>
                <a:ea typeface="Roboto" panose="02000000000000000000" pitchFamily="2" charset="0"/>
              </a:rPr>
              <a:t>q</a:t>
            </a:r>
            <a:r>
              <a:rPr lang="es-MX" sz="2000" dirty="0">
                <a:solidFill>
                  <a:srgbClr val="FF0000"/>
                </a:solidFill>
                <a:latin typeface="Roboto" panose="02000000000000000000" pitchFamily="2" charset="0"/>
                <a:ea typeface="Roboto" panose="02000000000000000000" pitchFamily="2" charset="0"/>
              </a:rPr>
              <a:t>, y viceversa</a:t>
            </a:r>
            <a:endParaRPr lang="es-CO" sz="2000" dirty="0">
              <a:solidFill>
                <a:srgbClr val="FF0000"/>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86899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3" name="Título 2">
            <a:extLst>
              <a:ext uri="{FF2B5EF4-FFF2-40B4-BE49-F238E27FC236}">
                <a16:creationId xmlns:a16="http://schemas.microsoft.com/office/drawing/2014/main" id="{C98C59EC-F126-45E7-B7C1-9AB9A32ED14F}"/>
              </a:ext>
            </a:extLst>
          </p:cNvPr>
          <p:cNvSpPr>
            <a:spLocks noGrp="1"/>
          </p:cNvSpPr>
          <p:nvPr>
            <p:ph type="title"/>
          </p:nvPr>
        </p:nvSpPr>
        <p:spPr>
          <a:xfrm>
            <a:off x="916650" y="190631"/>
            <a:ext cx="8304000" cy="949500"/>
          </a:xfrm>
        </p:spPr>
        <p:txBody>
          <a:bodyPr/>
          <a:lstStyle/>
          <a:p>
            <a:r>
              <a:rPr lang="es-CO" dirty="0"/>
              <a:t>Almacenamiento de la información</a:t>
            </a:r>
          </a:p>
        </p:txBody>
      </p:sp>
      <p:sp>
        <p:nvSpPr>
          <p:cNvPr id="6" name="Google Shape;310;p34">
            <a:extLst>
              <a:ext uri="{FF2B5EF4-FFF2-40B4-BE49-F238E27FC236}">
                <a16:creationId xmlns:a16="http://schemas.microsoft.com/office/drawing/2014/main" id="{CF851078-B9A5-498B-8A59-BAB678895DC4}"/>
              </a:ext>
            </a:extLst>
          </p:cNvPr>
          <p:cNvSpPr txBox="1">
            <a:spLocks noGrp="1"/>
          </p:cNvSpPr>
          <p:nvPr>
            <p:ph type="body" idx="1"/>
          </p:nvPr>
        </p:nvSpPr>
        <p:spPr>
          <a:xfrm>
            <a:off x="916650" y="1006339"/>
            <a:ext cx="10844426" cy="66480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342900" indent="-342900"/>
            <a:r>
              <a:rPr lang="es-MX" sz="2200" b="1" dirty="0"/>
              <a:t>Ejemplo</a:t>
            </a:r>
            <a:r>
              <a:rPr lang="es-MX" sz="2200" dirty="0"/>
              <a:t>: Obtener el año en que Louis inició su carrera como solista.</a:t>
            </a:r>
            <a:endParaRPr lang="es-MX" sz="2000" dirty="0"/>
          </a:p>
        </p:txBody>
      </p:sp>
      <p:sp>
        <p:nvSpPr>
          <p:cNvPr id="13" name="CuadroTexto 12">
            <a:extLst>
              <a:ext uri="{FF2B5EF4-FFF2-40B4-BE49-F238E27FC236}">
                <a16:creationId xmlns:a16="http://schemas.microsoft.com/office/drawing/2014/main" id="{130A1548-043F-4B3C-A6CF-303E3C3E8149}"/>
              </a:ext>
            </a:extLst>
          </p:cNvPr>
          <p:cNvSpPr txBox="1"/>
          <p:nvPr/>
        </p:nvSpPr>
        <p:spPr>
          <a:xfrm>
            <a:off x="6671389" y="2962710"/>
            <a:ext cx="4695550" cy="1077218"/>
          </a:xfrm>
          <a:prstGeom prst="rect">
            <a:avLst/>
          </a:prstGeom>
          <a:solidFill>
            <a:schemeClr val="bg1">
              <a:lumMod val="95000"/>
            </a:schemeClr>
          </a:solidFill>
          <a:ln>
            <a:solidFill>
              <a:schemeClr val="tx1"/>
            </a:solidFill>
          </a:ln>
        </p:spPr>
        <p:txBody>
          <a:bodyPr wrap="square">
            <a:spAutoFit/>
          </a:bodyPr>
          <a:lstStyle/>
          <a:p>
            <a:r>
              <a:rPr lang="en-US" sz="1600" dirty="0">
                <a:latin typeface="Consolas" panose="020B0609020204030204" pitchFamily="49" charset="0"/>
              </a:rPr>
              <a:t>for line in file.readlines():</a:t>
            </a:r>
          </a:p>
          <a:p>
            <a:r>
              <a:rPr lang="en-US" sz="1600" dirty="0">
                <a:latin typeface="Consolas" panose="020B0609020204030204" pitchFamily="49" charset="0"/>
              </a:rPr>
              <a:t>    record = parse(line)</a:t>
            </a:r>
          </a:p>
          <a:p>
            <a:r>
              <a:rPr lang="en-US" sz="1600" dirty="0">
                <a:latin typeface="Consolas" panose="020B0609020204030204" pitchFamily="49" charset="0"/>
              </a:rPr>
              <a:t>    if record[0] == "</a:t>
            </a:r>
            <a:r>
              <a:rPr lang="es-CO" sz="1600" dirty="0">
                <a:latin typeface="Consolas" panose="020B0609020204030204" pitchFamily="49" charset="0"/>
              </a:rPr>
              <a:t>Louis Armstrong</a:t>
            </a:r>
            <a:r>
              <a:rPr lang="en-US" sz="1600" dirty="0">
                <a:latin typeface="Consolas" panose="020B0609020204030204" pitchFamily="49" charset="0"/>
              </a:rPr>
              <a:t>":</a:t>
            </a:r>
          </a:p>
          <a:p>
            <a:r>
              <a:rPr lang="en-US" sz="1600" dirty="0">
                <a:latin typeface="Consolas" panose="020B0609020204030204" pitchFamily="49" charset="0"/>
              </a:rPr>
              <a:t>        print(int(record[1]))</a:t>
            </a:r>
          </a:p>
        </p:txBody>
      </p:sp>
      <p:sp>
        <p:nvSpPr>
          <p:cNvPr id="18" name="CuadroTexto 17">
            <a:extLst>
              <a:ext uri="{FF2B5EF4-FFF2-40B4-BE49-F238E27FC236}">
                <a16:creationId xmlns:a16="http://schemas.microsoft.com/office/drawing/2014/main" id="{4BC22C78-78BA-4D48-A418-D7792877F66D}"/>
              </a:ext>
            </a:extLst>
          </p:cNvPr>
          <p:cNvSpPr txBox="1"/>
          <p:nvPr/>
        </p:nvSpPr>
        <p:spPr>
          <a:xfrm>
            <a:off x="1395025" y="2686502"/>
            <a:ext cx="3782277" cy="369332"/>
          </a:xfrm>
          <a:prstGeom prst="rect">
            <a:avLst/>
          </a:prstGeom>
          <a:noFill/>
        </p:spPr>
        <p:txBody>
          <a:bodyPr wrap="square">
            <a:spAutoFit/>
          </a:bodyPr>
          <a:lstStyle/>
          <a:p>
            <a:pPr algn="ctr"/>
            <a:r>
              <a:rPr lang="es-CO" sz="1800" b="1" dirty="0">
                <a:solidFill>
                  <a:srgbClr val="C00000"/>
                </a:solidFill>
                <a:latin typeface="Consolas" panose="020B0609020204030204" pitchFamily="49" charset="0"/>
              </a:rPr>
              <a:t>Artist</a:t>
            </a:r>
            <a:r>
              <a:rPr lang="es-CO" sz="1800" dirty="0">
                <a:solidFill>
                  <a:srgbClr val="C00000"/>
                </a:solidFill>
                <a:latin typeface="Consolas" panose="020B0609020204030204" pitchFamily="49" charset="0"/>
              </a:rPr>
              <a:t>(name, year, country)</a:t>
            </a:r>
          </a:p>
        </p:txBody>
      </p:sp>
      <p:sp>
        <p:nvSpPr>
          <p:cNvPr id="8" name="CuadroTexto 7">
            <a:extLst>
              <a:ext uri="{FF2B5EF4-FFF2-40B4-BE49-F238E27FC236}">
                <a16:creationId xmlns:a16="http://schemas.microsoft.com/office/drawing/2014/main" id="{CB80E52E-7903-4545-81DA-E4BEECA55677}"/>
              </a:ext>
            </a:extLst>
          </p:cNvPr>
          <p:cNvSpPr txBox="1"/>
          <p:nvPr/>
        </p:nvSpPr>
        <p:spPr>
          <a:xfrm>
            <a:off x="1423027" y="3085821"/>
            <a:ext cx="3782277" cy="830997"/>
          </a:xfrm>
          <a:prstGeom prst="rect">
            <a:avLst/>
          </a:prstGeom>
          <a:solidFill>
            <a:schemeClr val="bg1">
              <a:lumMod val="95000"/>
            </a:schemeClr>
          </a:solidFill>
          <a:ln>
            <a:solidFill>
              <a:schemeClr val="tx1"/>
            </a:solidFill>
          </a:ln>
        </p:spPr>
        <p:txBody>
          <a:bodyPr wrap="square">
            <a:spAutoFit/>
          </a:bodyPr>
          <a:lstStyle/>
          <a:p>
            <a:r>
              <a:rPr lang="es-CO" sz="1600" dirty="0">
                <a:latin typeface="Consolas" panose="020B0609020204030204" pitchFamily="49" charset="0"/>
              </a:rPr>
              <a:t>"Billie Holiday", 1933, "USA"</a:t>
            </a:r>
          </a:p>
          <a:p>
            <a:r>
              <a:rPr lang="es-CO" sz="1600" dirty="0">
                <a:latin typeface="Consolas" panose="020B0609020204030204" pitchFamily="49" charset="0"/>
              </a:rPr>
              <a:t>"</a:t>
            </a:r>
            <a:r>
              <a:rPr lang="es-CO" sz="1600" dirty="0">
                <a:latin typeface="Consolas" panose="020B0609020204030204" pitchFamily="49" charset="0"/>
                <a:ea typeface="Roboto" panose="02000000000000000000" pitchFamily="2" charset="0"/>
              </a:rPr>
              <a:t>Ella Fitzgerald</a:t>
            </a:r>
            <a:r>
              <a:rPr lang="es-CO" sz="1600" dirty="0">
                <a:latin typeface="Consolas" panose="020B0609020204030204" pitchFamily="49" charset="0"/>
              </a:rPr>
              <a:t>", 1917, "USA "Louis Armstrong", 1922, "USA"</a:t>
            </a:r>
          </a:p>
        </p:txBody>
      </p:sp>
      <p:sp>
        <p:nvSpPr>
          <p:cNvPr id="2" name="Flecha: a la derecha 1">
            <a:extLst>
              <a:ext uri="{FF2B5EF4-FFF2-40B4-BE49-F238E27FC236}">
                <a16:creationId xmlns:a16="http://schemas.microsoft.com/office/drawing/2014/main" id="{C4F0D1FB-628B-4DC1-9175-98A1760BF87C}"/>
              </a:ext>
            </a:extLst>
          </p:cNvPr>
          <p:cNvSpPr/>
          <p:nvPr/>
        </p:nvSpPr>
        <p:spPr>
          <a:xfrm>
            <a:off x="5583622" y="3288484"/>
            <a:ext cx="725214" cy="42566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0386533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1"/>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1E5C"/>
              </a:buClr>
              <a:buSzPts val="3200"/>
              <a:buFont typeface="Roboto Slab"/>
              <a:buNone/>
            </a:pPr>
            <a:r>
              <a:rPr lang="es-ES" dirty="0"/>
              <a:t>Conectores lógicos – Parte II</a:t>
            </a:r>
            <a:endParaRPr sz="3200" b="1" dirty="0">
              <a:solidFill>
                <a:srgbClr val="701E5C"/>
              </a:solidFill>
              <a:latin typeface="Roboto Slab"/>
              <a:ea typeface="Roboto Slab"/>
              <a:cs typeface="Roboto Slab"/>
              <a:sym typeface="Roboto Slab"/>
            </a:endParaRPr>
          </a:p>
        </p:txBody>
      </p:sp>
      <p:sp>
        <p:nvSpPr>
          <p:cNvPr id="19" name="CuadroTexto 18">
            <a:extLst>
              <a:ext uri="{FF2B5EF4-FFF2-40B4-BE49-F238E27FC236}">
                <a16:creationId xmlns:a16="http://schemas.microsoft.com/office/drawing/2014/main" id="{67C2BF52-F71C-427F-B673-CAE89836ED0C}"/>
              </a:ext>
            </a:extLst>
          </p:cNvPr>
          <p:cNvSpPr txBox="1"/>
          <p:nvPr/>
        </p:nvSpPr>
        <p:spPr>
          <a:xfrm>
            <a:off x="916650" y="877989"/>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Implicación</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45BC8A4A-8F3D-4B5C-9AC8-81FE200C12BE}"/>
                  </a:ext>
                </a:extLst>
              </p:cNvPr>
              <p:cNvSpPr txBox="1"/>
              <p:nvPr/>
            </p:nvSpPr>
            <p:spPr>
              <a:xfrm>
                <a:off x="916648" y="1354516"/>
                <a:ext cx="11044292" cy="2554545"/>
              </a:xfrm>
              <a:prstGeom prst="rect">
                <a:avLst/>
              </a:prstGeom>
              <a:noFill/>
            </p:spPr>
            <p:txBody>
              <a:bodyPr wrap="square" rtlCol="0">
                <a:spAutoFit/>
              </a:bodyPr>
              <a:lstStyle/>
              <a:p>
                <a:r>
                  <a:rPr lang="es-MX" sz="2000" b="1" dirty="0">
                    <a:latin typeface="Roboto" panose="02000000000000000000" pitchFamily="2" charset="0"/>
                    <a:ea typeface="Roboto" panose="02000000000000000000" pitchFamily="2" charset="0"/>
                  </a:rPr>
                  <a:t>Ejemplo 1</a:t>
                </a:r>
                <a:r>
                  <a:rPr lang="es-MX" sz="2000" dirty="0">
                    <a:latin typeface="Roboto" panose="02000000000000000000" pitchFamily="2" charset="0"/>
                    <a:ea typeface="Roboto" panose="02000000000000000000" pitchFamily="2" charset="0"/>
                  </a:rPr>
                  <a:t>: Dadas las siguientes proposiciones:</a:t>
                </a:r>
              </a:p>
              <a:p>
                <a:pPr marL="342900" indent="-342900">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𝒓</m:t>
                    </m:r>
                  </m:oMath>
                </a14:m>
                <a:r>
                  <a:rPr lang="es-MX" sz="2000" dirty="0">
                    <a:latin typeface="Roboto" panose="02000000000000000000" pitchFamily="2" charset="0"/>
                    <a:ea typeface="Roboto" panose="02000000000000000000" pitchFamily="2" charset="0"/>
                  </a:rPr>
                  <a:t>: Una recta es paralela con otra.</a:t>
                </a:r>
              </a:p>
              <a:p>
                <a:pPr marL="342900" indent="-342900">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𝒔</m:t>
                    </m:r>
                  </m:oMath>
                </a14:m>
                <a:r>
                  <a:rPr lang="es-MX" sz="2000" dirty="0">
                    <a:latin typeface="Roboto" panose="02000000000000000000" pitchFamily="2" charset="0"/>
                    <a:ea typeface="Roboto" panose="02000000000000000000" pitchFamily="2" charset="0"/>
                  </a:rPr>
                  <a:t>: Las pendientes de las rectas son iguales.</a:t>
                </a:r>
              </a:p>
              <a:p>
                <a:endParaRPr lang="es-MX" sz="2000" dirty="0">
                  <a:latin typeface="Roboto" panose="02000000000000000000" pitchFamily="2" charset="0"/>
                  <a:ea typeface="Roboto" panose="02000000000000000000" pitchFamily="2" charset="0"/>
                </a:endParaRPr>
              </a:p>
              <a:p>
                <a:r>
                  <a:rPr lang="es-MX" sz="2000" dirty="0">
                    <a:latin typeface="Roboto" panose="02000000000000000000" pitchFamily="2" charset="0"/>
                    <a:ea typeface="Roboto" panose="02000000000000000000" pitchFamily="2" charset="0"/>
                  </a:rPr>
                  <a:t>Escriba la expresión asociada a la siguiente proposición compuesta teniendo en cuenta las proposiciones simples anteriormente mencionadas.</a:t>
                </a:r>
              </a:p>
              <a:p>
                <a:endParaRPr lang="es-MX" sz="2000" dirty="0">
                  <a:latin typeface="Roboto" panose="02000000000000000000" pitchFamily="2" charset="0"/>
                  <a:ea typeface="Roboto" panose="02000000000000000000" pitchFamily="2" charset="0"/>
                </a:endParaRPr>
              </a:p>
              <a:p>
                <a:pPr algn="ctr"/>
                <a:r>
                  <a:rPr lang="es-MX" sz="2000" dirty="0">
                    <a:latin typeface="Roboto" panose="02000000000000000000" pitchFamily="2" charset="0"/>
                    <a:ea typeface="Roboto" panose="02000000000000000000" pitchFamily="2" charset="0"/>
                  </a:rPr>
                  <a:t>Una recta es paralela con otra si y solo si sus pendientes son iguales.</a:t>
                </a:r>
              </a:p>
            </p:txBody>
          </p:sp>
        </mc:Choice>
        <mc:Fallback xmlns="">
          <p:sp>
            <p:nvSpPr>
              <p:cNvPr id="7" name="CuadroTexto 6">
                <a:extLst>
                  <a:ext uri="{FF2B5EF4-FFF2-40B4-BE49-F238E27FC236}">
                    <a16:creationId xmlns:a16="http://schemas.microsoft.com/office/drawing/2014/main" id="{45BC8A4A-8F3D-4B5C-9AC8-81FE200C12BE}"/>
                  </a:ext>
                </a:extLst>
              </p:cNvPr>
              <p:cNvSpPr txBox="1">
                <a:spLocks noRot="1" noChangeAspect="1" noMove="1" noResize="1" noEditPoints="1" noAdjustHandles="1" noChangeArrowheads="1" noChangeShapeType="1" noTextEdit="1"/>
              </p:cNvSpPr>
              <p:nvPr/>
            </p:nvSpPr>
            <p:spPr>
              <a:xfrm>
                <a:off x="916648" y="1354516"/>
                <a:ext cx="11044292" cy="2554545"/>
              </a:xfrm>
              <a:prstGeom prst="rect">
                <a:avLst/>
              </a:prstGeom>
              <a:blipFill>
                <a:blip r:embed="rId3"/>
                <a:stretch>
                  <a:fillRect l="-552" t="-955" b="-3580"/>
                </a:stretch>
              </a:blipFill>
            </p:spPr>
            <p:txBody>
              <a:bodyPr/>
              <a:lstStyle/>
              <a:p>
                <a:r>
                  <a:rPr lang="es-CO">
                    <a:noFill/>
                  </a:rPr>
                  <a:t> </a:t>
                </a:r>
              </a:p>
            </p:txBody>
          </p:sp>
        </mc:Fallback>
      </mc:AlternateContent>
      <p:sp>
        <p:nvSpPr>
          <p:cNvPr id="8" name="CuadroTexto 7">
            <a:extLst>
              <a:ext uri="{FF2B5EF4-FFF2-40B4-BE49-F238E27FC236}">
                <a16:creationId xmlns:a16="http://schemas.microsoft.com/office/drawing/2014/main" id="{1B09E3CD-4DC8-4834-BE19-D2F56AE1B40D}"/>
              </a:ext>
            </a:extLst>
          </p:cNvPr>
          <p:cNvSpPr txBox="1"/>
          <p:nvPr/>
        </p:nvSpPr>
        <p:spPr>
          <a:xfrm>
            <a:off x="916648" y="4015143"/>
            <a:ext cx="10469107" cy="2246769"/>
          </a:xfrm>
          <a:prstGeom prst="rect">
            <a:avLst/>
          </a:prstGeom>
          <a:noFill/>
        </p:spPr>
        <p:txBody>
          <a:bodyPr wrap="square" rtlCol="0">
            <a:spAutoFit/>
          </a:bodyPr>
          <a:lstStyle/>
          <a:p>
            <a:r>
              <a:rPr lang="es-MX" sz="2000" b="1" dirty="0">
                <a:latin typeface="Roboto" panose="02000000000000000000" pitchFamily="2" charset="0"/>
                <a:ea typeface="Roboto" panose="02000000000000000000" pitchFamily="2" charset="0"/>
              </a:rPr>
              <a:t>Ejemplo 2</a:t>
            </a:r>
            <a:r>
              <a:rPr lang="es-MX" sz="2000" dirty="0">
                <a:latin typeface="Roboto" panose="02000000000000000000" pitchFamily="2" charset="0"/>
                <a:ea typeface="Roboto" panose="02000000000000000000" pitchFamily="2" charset="0"/>
              </a:rPr>
              <a:t>: Dada la proposición:</a:t>
            </a:r>
          </a:p>
          <a:p>
            <a:endParaRPr lang="es-MX" sz="2000" dirty="0">
              <a:latin typeface="Roboto" panose="02000000000000000000" pitchFamily="2" charset="0"/>
              <a:ea typeface="Roboto" panose="02000000000000000000" pitchFamily="2" charset="0"/>
            </a:endParaRPr>
          </a:p>
          <a:p>
            <a:pPr algn="ctr"/>
            <a:r>
              <a:rPr lang="es-MX" sz="2000" dirty="0">
                <a:latin typeface="Roboto" panose="02000000000000000000" pitchFamily="2" charset="0"/>
                <a:ea typeface="Roboto" panose="02000000000000000000" pitchFamily="2" charset="0"/>
              </a:rPr>
              <a:t>Ser mayor de edad, es suficiente y necesario para poder votar.</a:t>
            </a:r>
          </a:p>
          <a:p>
            <a:pPr marL="342900" lvl="2" indent="-342900">
              <a:buFont typeface="Arial" panose="020B0604020202020204" pitchFamily="34" charset="0"/>
              <a:buChar char="•"/>
            </a:pPr>
            <a:endParaRPr lang="es-MX" sz="2000" dirty="0">
              <a:latin typeface="Roboto" panose="02000000000000000000" pitchFamily="2" charset="0"/>
              <a:ea typeface="Roboto" panose="02000000000000000000" pitchFamily="2" charset="0"/>
            </a:endParaRPr>
          </a:p>
          <a:p>
            <a:pPr marL="457200" lvl="2" indent="-457200">
              <a:buFont typeface="+mj-lt"/>
              <a:buAutoNum type="arabicPeriod"/>
            </a:pPr>
            <a:r>
              <a:rPr lang="es-MX" sz="2000" dirty="0">
                <a:latin typeface="Roboto" panose="02000000000000000000" pitchFamily="2" charset="0"/>
                <a:ea typeface="Roboto" panose="02000000000000000000" pitchFamily="2" charset="0"/>
              </a:rPr>
              <a:t>Determine las proposiciones simples</a:t>
            </a:r>
          </a:p>
          <a:p>
            <a:pPr marL="457200" lvl="2" indent="-457200">
              <a:buFont typeface="+mj-lt"/>
              <a:buAutoNum type="arabicPeriod"/>
            </a:pPr>
            <a:r>
              <a:rPr lang="es-MX" sz="2000" dirty="0">
                <a:latin typeface="Roboto" panose="02000000000000000000" pitchFamily="2" charset="0"/>
                <a:ea typeface="Roboto" panose="02000000000000000000" pitchFamily="2" charset="0"/>
              </a:rPr>
              <a:t>Escriba la proposición compuesta con base en las proposiciones simples previamente definidas.</a:t>
            </a:r>
          </a:p>
        </p:txBody>
      </p:sp>
    </p:spTree>
    <p:extLst>
      <p:ext uri="{BB962C8B-B14F-4D97-AF65-F5344CB8AC3E}">
        <p14:creationId xmlns:p14="http://schemas.microsoft.com/office/powerpoint/2010/main" val="38086676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1"/>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1E5C"/>
              </a:buClr>
              <a:buSzPts val="3200"/>
              <a:buFont typeface="Roboto Slab"/>
              <a:buNone/>
            </a:pPr>
            <a:r>
              <a:rPr lang="es-ES" dirty="0"/>
              <a:t>Conectores lógicos – Parte II</a:t>
            </a:r>
            <a:endParaRPr sz="3200" b="1" dirty="0">
              <a:solidFill>
                <a:srgbClr val="701E5C"/>
              </a:solidFill>
              <a:latin typeface="Roboto Slab"/>
              <a:ea typeface="Roboto Slab"/>
              <a:cs typeface="Roboto Slab"/>
              <a:sym typeface="Roboto Slab"/>
            </a:endParaRPr>
          </a:p>
        </p:txBody>
      </p:sp>
      <p:sp>
        <p:nvSpPr>
          <p:cNvPr id="19" name="CuadroTexto 18">
            <a:extLst>
              <a:ext uri="{FF2B5EF4-FFF2-40B4-BE49-F238E27FC236}">
                <a16:creationId xmlns:a16="http://schemas.microsoft.com/office/drawing/2014/main" id="{67C2BF52-F71C-427F-B673-CAE89836ED0C}"/>
              </a:ext>
            </a:extLst>
          </p:cNvPr>
          <p:cNvSpPr txBox="1"/>
          <p:nvPr/>
        </p:nvSpPr>
        <p:spPr>
          <a:xfrm>
            <a:off x="916650" y="814927"/>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Resumen conectores lógicos</a:t>
            </a:r>
          </a:p>
        </p:txBody>
      </p:sp>
      <mc:AlternateContent xmlns:mc="http://schemas.openxmlformats.org/markup-compatibility/2006" xmlns:a14="http://schemas.microsoft.com/office/drawing/2010/main">
        <mc:Choice Requires="a14">
          <p:graphicFrame>
            <p:nvGraphicFramePr>
              <p:cNvPr id="2" name="Tabla 2">
                <a:extLst>
                  <a:ext uri="{FF2B5EF4-FFF2-40B4-BE49-F238E27FC236}">
                    <a16:creationId xmlns:a16="http://schemas.microsoft.com/office/drawing/2014/main" id="{AEF62B2B-3195-4EDA-A013-70A17F7752FB}"/>
                  </a:ext>
                </a:extLst>
              </p:cNvPr>
              <p:cNvGraphicFramePr>
                <a:graphicFrameLocks noGrp="1"/>
              </p:cNvGraphicFramePr>
              <p:nvPr>
                <p:extLst>
                  <p:ext uri="{D42A27DB-BD31-4B8C-83A1-F6EECF244321}">
                    <p14:modId xmlns:p14="http://schemas.microsoft.com/office/powerpoint/2010/main" val="1616788633"/>
                  </p:ext>
                </p:extLst>
              </p:nvPr>
            </p:nvGraphicFramePr>
            <p:xfrm>
              <a:off x="1158471" y="1370432"/>
              <a:ext cx="10560648" cy="4907280"/>
            </p:xfrm>
            <a:graphic>
              <a:graphicData uri="http://schemas.openxmlformats.org/drawingml/2006/table">
                <a:tbl>
                  <a:tblPr firstRow="1" bandRow="1">
                    <a:tableStyleId>{AD6A3598-7CB8-4345-8D95-17CE05F158A0}</a:tableStyleId>
                  </a:tblPr>
                  <a:tblGrid>
                    <a:gridCol w="1933816">
                      <a:extLst>
                        <a:ext uri="{9D8B030D-6E8A-4147-A177-3AD203B41FA5}">
                          <a16:colId xmlns:a16="http://schemas.microsoft.com/office/drawing/2014/main" val="1782209223"/>
                        </a:ext>
                      </a:extLst>
                    </a:gridCol>
                    <a:gridCol w="1262042">
                      <a:extLst>
                        <a:ext uri="{9D8B030D-6E8A-4147-A177-3AD203B41FA5}">
                          <a16:colId xmlns:a16="http://schemas.microsoft.com/office/drawing/2014/main" val="921943708"/>
                        </a:ext>
                      </a:extLst>
                    </a:gridCol>
                    <a:gridCol w="3092333">
                      <a:extLst>
                        <a:ext uri="{9D8B030D-6E8A-4147-A177-3AD203B41FA5}">
                          <a16:colId xmlns:a16="http://schemas.microsoft.com/office/drawing/2014/main" val="3417145608"/>
                        </a:ext>
                      </a:extLst>
                    </a:gridCol>
                    <a:gridCol w="4272457">
                      <a:extLst>
                        <a:ext uri="{9D8B030D-6E8A-4147-A177-3AD203B41FA5}">
                          <a16:colId xmlns:a16="http://schemas.microsoft.com/office/drawing/2014/main" val="2166547172"/>
                        </a:ext>
                      </a:extLst>
                    </a:gridCol>
                  </a:tblGrid>
                  <a:tr h="370840">
                    <a:tc>
                      <a:txBody>
                        <a:bodyPr/>
                        <a:lstStyle/>
                        <a:p>
                          <a:pPr algn="ctr"/>
                          <a:r>
                            <a:rPr lang="es-CO" sz="2000" b="1" dirty="0">
                              <a:latin typeface="Roboto" panose="02000000000000000000" pitchFamily="2" charset="0"/>
                              <a:ea typeface="Roboto" panose="02000000000000000000" pitchFamily="2" charset="0"/>
                            </a:rPr>
                            <a:t>Conector</a:t>
                          </a:r>
                        </a:p>
                      </a:txBody>
                      <a:tcPr/>
                    </a:tc>
                    <a:tc>
                      <a:txBody>
                        <a:bodyPr/>
                        <a:lstStyle/>
                        <a:p>
                          <a:pPr algn="ctr"/>
                          <a:r>
                            <a:rPr lang="es-CO" sz="2000" b="1" dirty="0">
                              <a:latin typeface="Roboto" panose="02000000000000000000" pitchFamily="2" charset="0"/>
                              <a:ea typeface="Roboto" panose="02000000000000000000" pitchFamily="2" charset="0"/>
                            </a:rPr>
                            <a:t>Símbolo</a:t>
                          </a:r>
                        </a:p>
                      </a:txBody>
                      <a:tcPr/>
                    </a:tc>
                    <a:tc>
                      <a:txBody>
                        <a:bodyPr/>
                        <a:lstStyle/>
                        <a:p>
                          <a:pPr algn="ctr"/>
                          <a:r>
                            <a:rPr lang="es-CO" sz="2000" b="1" dirty="0">
                              <a:latin typeface="Roboto" panose="02000000000000000000" pitchFamily="2" charset="0"/>
                              <a:ea typeface="Roboto" panose="02000000000000000000" pitchFamily="2" charset="0"/>
                            </a:rPr>
                            <a:t>Nombre</a:t>
                          </a:r>
                        </a:p>
                      </a:txBody>
                      <a:tcPr/>
                    </a:tc>
                    <a:tc>
                      <a:txBody>
                        <a:bodyPr/>
                        <a:lstStyle/>
                        <a:p>
                          <a:pPr algn="ctr"/>
                          <a:r>
                            <a:rPr lang="es-CO" sz="2000" b="1" dirty="0">
                              <a:latin typeface="Roboto" panose="02000000000000000000" pitchFamily="2" charset="0"/>
                              <a:ea typeface="Roboto" panose="02000000000000000000" pitchFamily="2" charset="0"/>
                            </a:rPr>
                            <a:t>Explicación</a:t>
                          </a:r>
                        </a:p>
                      </a:txBody>
                      <a:tcPr/>
                    </a:tc>
                    <a:extLst>
                      <a:ext uri="{0D108BD9-81ED-4DB2-BD59-A6C34878D82A}">
                        <a16:rowId xmlns:a16="http://schemas.microsoft.com/office/drawing/2014/main" val="2108872183"/>
                      </a:ext>
                    </a:extLst>
                  </a:tr>
                  <a:tr h="370840">
                    <a:tc>
                      <a:txBody>
                        <a:bodyPr/>
                        <a:lstStyle/>
                        <a:p>
                          <a:r>
                            <a:rPr lang="es-CO" sz="2000" dirty="0">
                              <a:latin typeface="Roboto" panose="02000000000000000000" pitchFamily="2" charset="0"/>
                              <a:ea typeface="Roboto" panose="02000000000000000000" pitchFamily="2" charset="0"/>
                            </a:rPr>
                            <a:t>Negación</a:t>
                          </a:r>
                        </a:p>
                      </a:txBody>
                      <a:tcPr/>
                    </a:tc>
                    <a:tc>
                      <a:txBody>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m:t>
                                </m:r>
                                <m:r>
                                  <a:rPr lang="es-MX" sz="2000" b="0" i="1" smtClean="0">
                                    <a:latin typeface="Cambria Math" panose="02040503050406030204" pitchFamily="18" charset="0"/>
                                    <a:ea typeface="Roboto" panose="02000000000000000000" pitchFamily="2" charset="0"/>
                                  </a:rPr>
                                  <m:t>𝑝</m:t>
                                </m:r>
                              </m:oMath>
                            </m:oMathPara>
                          </a14:m>
                          <a:endParaRPr lang="es-CO" sz="2000" dirty="0">
                            <a:latin typeface="Roboto" panose="02000000000000000000" pitchFamily="2" charset="0"/>
                            <a:ea typeface="Roboto" panose="02000000000000000000" pitchFamily="2" charset="0"/>
                          </a:endParaRPr>
                        </a:p>
                      </a:txBody>
                      <a:tcPr/>
                    </a:tc>
                    <a:tc>
                      <a:txBody>
                        <a:bodyPr/>
                        <a:lstStyle/>
                        <a:p>
                          <a:r>
                            <a:rPr lang="es-CO" sz="2000" dirty="0">
                              <a:latin typeface="Roboto" panose="02000000000000000000" pitchFamily="2" charset="0"/>
                              <a:ea typeface="Roboto" panose="02000000000000000000" pitchFamily="2" charset="0"/>
                            </a:rPr>
                            <a:t>No</a:t>
                          </a:r>
                        </a:p>
                      </a:txBody>
                      <a:tcPr/>
                    </a:tc>
                    <a:tc>
                      <a:txBody>
                        <a:bodyPr/>
                        <a:lstStyle/>
                        <a:p>
                          <a:r>
                            <a:rPr lang="es-MX" sz="2000" dirty="0"/>
                            <a:t>Cambia el valor de verdad de la proposición.</a:t>
                          </a:r>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3032721540"/>
                      </a:ext>
                    </a:extLst>
                  </a:tr>
                  <a:tr h="370840">
                    <a:tc>
                      <a:txBody>
                        <a:bodyPr/>
                        <a:lstStyle/>
                        <a:p>
                          <a:r>
                            <a:rPr lang="es-CO" sz="2000" dirty="0">
                              <a:latin typeface="Roboto" panose="02000000000000000000" pitchFamily="2" charset="0"/>
                              <a:ea typeface="Roboto" panose="02000000000000000000" pitchFamily="2" charset="0"/>
                            </a:rPr>
                            <a:t>Conjunción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𝑝</m:t>
                                </m:r>
                                <m:r>
                                  <a:rPr lang="es-MX" sz="2000" b="0" i="1" smtClean="0">
                                    <a:latin typeface="Cambria Math" panose="02040503050406030204" pitchFamily="18" charset="0"/>
                                    <a:ea typeface="Cambria Math" panose="02040503050406030204" pitchFamily="18" charset="0"/>
                                  </a:rPr>
                                  <m:t>∧</m:t>
                                </m:r>
                                <m:r>
                                  <a:rPr lang="es-MX" sz="2000" b="0" i="1" smtClean="0">
                                    <a:latin typeface="Cambria Math" panose="02040503050406030204" pitchFamily="18" charset="0"/>
                                    <a:ea typeface="Cambria Math" panose="02040503050406030204" pitchFamily="18" charset="0"/>
                                  </a:rPr>
                                  <m:t>𝑞</m:t>
                                </m:r>
                              </m:oMath>
                            </m:oMathPara>
                          </a14:m>
                          <a:endParaRPr lang="es-CO" sz="2000" dirty="0">
                            <a:latin typeface="Roboto" panose="02000000000000000000" pitchFamily="2" charset="0"/>
                            <a:ea typeface="Roboto" panose="02000000000000000000" pitchFamily="2" charset="0"/>
                          </a:endParaRPr>
                        </a:p>
                        <a:p>
                          <a:endParaRPr lang="es-CO" sz="2000" dirty="0">
                            <a:latin typeface="Roboto" panose="02000000000000000000" pitchFamily="2" charset="0"/>
                            <a:ea typeface="Roboto" panose="02000000000000000000" pitchFamily="2" charset="0"/>
                          </a:endParaRPr>
                        </a:p>
                      </a:txBody>
                      <a:tcPr/>
                    </a:tc>
                    <a:tc>
                      <a:txBody>
                        <a:bodyPr/>
                        <a:lstStyle/>
                        <a:p>
                          <a:r>
                            <a:rPr lang="es-CO" sz="2000" dirty="0">
                              <a:latin typeface="Roboto" panose="02000000000000000000" pitchFamily="2" charset="0"/>
                              <a:ea typeface="Roboto" panose="02000000000000000000" pitchFamily="2" charset="0"/>
                            </a:rPr>
                            <a:t>Y (AND)</a:t>
                          </a:r>
                        </a:p>
                      </a:txBody>
                      <a:tcPr/>
                    </a:tc>
                    <a:tc>
                      <a:txBody>
                        <a:bodyPr/>
                        <a:lstStyle/>
                        <a:p>
                          <a:r>
                            <a:rPr lang="es-MX" sz="2000" dirty="0">
                              <a:latin typeface="Roboto" panose="02000000000000000000" pitchFamily="2" charset="0"/>
                              <a:ea typeface="Roboto" panose="02000000000000000000" pitchFamily="2" charset="0"/>
                            </a:rPr>
                            <a:t>Es verdadera solo si ambas proposiciones son verdaderas</a:t>
                          </a:r>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770970740"/>
                      </a:ext>
                    </a:extLst>
                  </a:tr>
                  <a:tr h="370840">
                    <a:tc>
                      <a:txBody>
                        <a:bodyPr/>
                        <a:lstStyle/>
                        <a:p>
                          <a:r>
                            <a:rPr lang="es-CO" sz="2000" dirty="0">
                              <a:latin typeface="Roboto" panose="02000000000000000000" pitchFamily="2" charset="0"/>
                              <a:ea typeface="Roboto" panose="02000000000000000000" pitchFamily="2" charset="0"/>
                            </a:rPr>
                            <a:t>Disyunción inclusiva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𝑝</m:t>
                                </m:r>
                                <m:r>
                                  <a:rPr lang="es-MX" sz="2000" b="0" i="1" smtClean="0">
                                    <a:latin typeface="Cambria Math" panose="02040503050406030204" pitchFamily="18" charset="0"/>
                                    <a:ea typeface="Cambria Math" panose="02040503050406030204" pitchFamily="18" charset="0"/>
                                  </a:rPr>
                                  <m:t>∨</m:t>
                                </m:r>
                                <m:r>
                                  <a:rPr lang="es-MX" sz="2000" b="0" i="1" smtClean="0">
                                    <a:latin typeface="Cambria Math" panose="02040503050406030204" pitchFamily="18" charset="0"/>
                                    <a:ea typeface="Cambria Math" panose="02040503050406030204" pitchFamily="18" charset="0"/>
                                  </a:rPr>
                                  <m:t>𝑞</m:t>
                                </m:r>
                              </m:oMath>
                            </m:oMathPara>
                          </a14:m>
                          <a:endParaRPr lang="es-CO" sz="2000" dirty="0">
                            <a:latin typeface="Roboto" panose="02000000000000000000" pitchFamily="2" charset="0"/>
                            <a:ea typeface="Roboto" panose="02000000000000000000" pitchFamily="2" charset="0"/>
                          </a:endParaRPr>
                        </a:p>
                      </a:txBody>
                      <a:tcPr/>
                    </a:tc>
                    <a:tc>
                      <a:txBody>
                        <a:bodyPr/>
                        <a:lstStyle/>
                        <a:p>
                          <a:r>
                            <a:rPr lang="es-CO" sz="2000" dirty="0">
                              <a:latin typeface="Roboto" panose="02000000000000000000" pitchFamily="2" charset="0"/>
                              <a:ea typeface="Roboto" panose="02000000000000000000" pitchFamily="2" charset="0"/>
                            </a:rPr>
                            <a:t>O (OR)</a:t>
                          </a:r>
                        </a:p>
                      </a:txBody>
                      <a:tcPr/>
                    </a:tc>
                    <a:tc>
                      <a:txBody>
                        <a:bodyPr/>
                        <a:lstStyle/>
                        <a:p>
                          <a:r>
                            <a:rPr lang="es-MX" sz="2000" dirty="0"/>
                            <a:t>Es verdadera si al menos una de las proposiciones es verdadera.</a:t>
                          </a:r>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746478750"/>
                      </a:ext>
                    </a:extLst>
                  </a:tr>
                  <a:tr h="370840">
                    <a:tc>
                      <a:txBody>
                        <a:bodyPr/>
                        <a:lstStyle/>
                        <a:p>
                          <a:r>
                            <a:rPr lang="es-CO" sz="2000" dirty="0">
                              <a:latin typeface="Roboto" panose="02000000000000000000" pitchFamily="2" charset="0"/>
                              <a:ea typeface="Roboto" panose="02000000000000000000" pitchFamily="2" charset="0"/>
                            </a:rPr>
                            <a:t>Disyunción exclusiva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𝑝</m:t>
                                </m:r>
                                <m:r>
                                  <a:rPr lang="es-MX" sz="2000" b="0" i="1" smtClean="0">
                                    <a:latin typeface="Cambria Math" panose="02040503050406030204" pitchFamily="18" charset="0"/>
                                    <a:ea typeface="Cambria Math" panose="02040503050406030204" pitchFamily="18" charset="0"/>
                                  </a:rPr>
                                  <m:t>⊕</m:t>
                                </m:r>
                                <m:r>
                                  <a:rPr lang="es-MX" sz="2000" b="0" i="1" smtClean="0">
                                    <a:latin typeface="Cambria Math" panose="02040503050406030204" pitchFamily="18" charset="0"/>
                                    <a:ea typeface="Cambria Math" panose="02040503050406030204" pitchFamily="18" charset="0"/>
                                  </a:rPr>
                                  <m:t>𝑞</m:t>
                                </m:r>
                              </m:oMath>
                            </m:oMathPara>
                          </a14:m>
                          <a:endParaRPr lang="es-CO" sz="2000" dirty="0">
                            <a:latin typeface="Roboto" panose="02000000000000000000" pitchFamily="2" charset="0"/>
                            <a:ea typeface="Roboto" panose="02000000000000000000" pitchFamily="2" charset="0"/>
                          </a:endParaRPr>
                        </a:p>
                      </a:txBody>
                      <a:tcPr/>
                    </a:tc>
                    <a:tc>
                      <a:txBody>
                        <a:bodyPr/>
                        <a:lstStyle/>
                        <a:p>
                          <a:r>
                            <a:rPr lang="es-CO" sz="2000" dirty="0">
                              <a:latin typeface="Roboto" panose="02000000000000000000" pitchFamily="2" charset="0"/>
                              <a:ea typeface="Roboto" panose="02000000000000000000" pitchFamily="2" charset="0"/>
                            </a:rPr>
                            <a:t>O exclusiva (XOR)</a:t>
                          </a:r>
                        </a:p>
                      </a:txBody>
                      <a:tcPr/>
                    </a:tc>
                    <a:tc>
                      <a:txBody>
                        <a:bodyPr/>
                        <a:lstStyle/>
                        <a:p>
                          <a:r>
                            <a:rPr lang="es-MX" sz="2000" dirty="0"/>
                            <a:t>Es verdadera solo si una de las dos proposiciones es verdadera, pero no ambas.</a:t>
                          </a:r>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3843687958"/>
                      </a:ext>
                    </a:extLst>
                  </a:tr>
                  <a:tr h="370840">
                    <a:tc>
                      <a:txBody>
                        <a:bodyPr/>
                        <a:lstStyle/>
                        <a:p>
                          <a:r>
                            <a:rPr lang="es-CO" sz="2000" dirty="0">
                              <a:latin typeface="Roboto" panose="02000000000000000000" pitchFamily="2" charset="0"/>
                              <a:ea typeface="Roboto" panose="02000000000000000000" pitchFamily="2" charset="0"/>
                            </a:rPr>
                            <a:t>Implicación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𝑝</m:t>
                                </m:r>
                                <m:r>
                                  <a:rPr lang="es-MX" sz="2000" b="0" i="1" smtClean="0">
                                    <a:latin typeface="Cambria Math" panose="02040503050406030204" pitchFamily="18" charset="0"/>
                                    <a:ea typeface="Roboto" panose="02000000000000000000" pitchFamily="2" charset="0"/>
                                  </a:rPr>
                                  <m:t>→</m:t>
                                </m:r>
                                <m:r>
                                  <a:rPr lang="es-MX" sz="2000" b="0" i="1" smtClean="0">
                                    <a:latin typeface="Cambria Math" panose="02040503050406030204" pitchFamily="18" charset="0"/>
                                    <a:ea typeface="Cambria Math" panose="02040503050406030204" pitchFamily="18" charset="0"/>
                                  </a:rPr>
                                  <m:t>𝑞</m:t>
                                </m:r>
                              </m:oMath>
                            </m:oMathPara>
                          </a14:m>
                          <a:endParaRPr lang="es-CO" sz="2000" dirty="0">
                            <a:latin typeface="Roboto" panose="02000000000000000000" pitchFamily="2" charset="0"/>
                            <a:ea typeface="Roboto" panose="02000000000000000000" pitchFamily="2" charset="0"/>
                          </a:endParaRPr>
                        </a:p>
                      </a:txBody>
                      <a:tcPr/>
                    </a:tc>
                    <a:tc>
                      <a:txBody>
                        <a:bodyPr/>
                        <a:lstStyle/>
                        <a:p>
                          <a:r>
                            <a:rPr lang="es-CO" sz="2000" dirty="0">
                              <a:latin typeface="Roboto" panose="02000000000000000000" pitchFamily="2" charset="0"/>
                              <a:ea typeface="Roboto" panose="02000000000000000000" pitchFamily="2" charset="0"/>
                            </a:rPr>
                            <a:t>Si... entonces (Implica)</a:t>
                          </a:r>
                        </a:p>
                      </a:txBody>
                      <a:tcPr/>
                    </a:tc>
                    <a:tc>
                      <a:txBody>
                        <a:bodyPr/>
                        <a:lstStyle/>
                        <a:p>
                          <a:r>
                            <a:rPr lang="es-MX" sz="2000" dirty="0"/>
                            <a:t>Si p es verdadero, entonces q también lo es.</a:t>
                          </a:r>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372905951"/>
                      </a:ext>
                    </a:extLst>
                  </a:tr>
                  <a:tr h="370840">
                    <a:tc>
                      <a:txBody>
                        <a:bodyPr/>
                        <a:lstStyle/>
                        <a:p>
                          <a:r>
                            <a:rPr lang="es-CO" sz="2000" dirty="0">
                              <a:latin typeface="Roboto" panose="02000000000000000000" pitchFamily="2" charset="0"/>
                              <a:ea typeface="Roboto" panose="02000000000000000000" pitchFamily="2" charset="0"/>
                            </a:rPr>
                            <a:t>Bicondicional</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𝑝</m:t>
                                </m:r>
                                <m:r>
                                  <a:rPr lang="es-MX" sz="2000" b="0" i="1" smtClean="0">
                                    <a:latin typeface="Cambria Math" panose="02040503050406030204" pitchFamily="18" charset="0"/>
                                    <a:ea typeface="Cambria Math" panose="02040503050406030204" pitchFamily="18" charset="0"/>
                                  </a:rPr>
                                  <m:t>↔</m:t>
                                </m:r>
                                <m:r>
                                  <a:rPr lang="es-MX" sz="2000" b="0" i="1" smtClean="0">
                                    <a:latin typeface="Cambria Math" panose="02040503050406030204" pitchFamily="18" charset="0"/>
                                    <a:ea typeface="Cambria Math" panose="02040503050406030204" pitchFamily="18" charset="0"/>
                                  </a:rPr>
                                  <m:t>𝑞</m:t>
                                </m:r>
                              </m:oMath>
                            </m:oMathPara>
                          </a14:m>
                          <a:endParaRPr lang="es-CO" sz="2000" dirty="0">
                            <a:latin typeface="Roboto" panose="02000000000000000000" pitchFamily="2" charset="0"/>
                            <a:ea typeface="Roboto" panose="02000000000000000000" pitchFamily="2" charset="0"/>
                          </a:endParaRPr>
                        </a:p>
                      </a:txBody>
                      <a:tcPr/>
                    </a:tc>
                    <a:tc>
                      <a:txBody>
                        <a:bodyPr/>
                        <a:lstStyle/>
                        <a:p>
                          <a:r>
                            <a:rPr lang="es-CO" sz="2000" dirty="0">
                              <a:latin typeface="Roboto" panose="02000000000000000000" pitchFamily="2" charset="0"/>
                              <a:ea typeface="Roboto" panose="02000000000000000000" pitchFamily="2" charset="0"/>
                            </a:rPr>
                            <a:t>Si y solo si (doble implicación)</a:t>
                          </a:r>
                        </a:p>
                      </a:txBody>
                      <a:tcPr/>
                    </a:tc>
                    <a:tc>
                      <a:txBody>
                        <a:bodyPr/>
                        <a:lstStyle/>
                        <a:p>
                          <a:r>
                            <a:rPr lang="es-MX" sz="2000" dirty="0"/>
                            <a:t>Ambas proposiciones tienen el mismo valor de verdad.</a:t>
                          </a:r>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4166545478"/>
                      </a:ext>
                    </a:extLst>
                  </a:tr>
                </a:tbl>
              </a:graphicData>
            </a:graphic>
          </p:graphicFrame>
        </mc:Choice>
        <mc:Fallback xmlns="">
          <p:graphicFrame>
            <p:nvGraphicFramePr>
              <p:cNvPr id="2" name="Tabla 2">
                <a:extLst>
                  <a:ext uri="{FF2B5EF4-FFF2-40B4-BE49-F238E27FC236}">
                    <a16:creationId xmlns:a16="http://schemas.microsoft.com/office/drawing/2014/main" id="{AEF62B2B-3195-4EDA-A013-70A17F7752FB}"/>
                  </a:ext>
                </a:extLst>
              </p:cNvPr>
              <p:cNvGraphicFramePr>
                <a:graphicFrameLocks noGrp="1"/>
              </p:cNvGraphicFramePr>
              <p:nvPr>
                <p:extLst>
                  <p:ext uri="{D42A27DB-BD31-4B8C-83A1-F6EECF244321}">
                    <p14:modId xmlns:p14="http://schemas.microsoft.com/office/powerpoint/2010/main" val="1616788633"/>
                  </p:ext>
                </p:extLst>
              </p:nvPr>
            </p:nvGraphicFramePr>
            <p:xfrm>
              <a:off x="1158471" y="1370432"/>
              <a:ext cx="10560648" cy="4907280"/>
            </p:xfrm>
            <a:graphic>
              <a:graphicData uri="http://schemas.openxmlformats.org/drawingml/2006/table">
                <a:tbl>
                  <a:tblPr firstRow="1" bandRow="1">
                    <a:tableStyleId>{AD6A3598-7CB8-4345-8D95-17CE05F158A0}</a:tableStyleId>
                  </a:tblPr>
                  <a:tblGrid>
                    <a:gridCol w="1933816">
                      <a:extLst>
                        <a:ext uri="{9D8B030D-6E8A-4147-A177-3AD203B41FA5}">
                          <a16:colId xmlns:a16="http://schemas.microsoft.com/office/drawing/2014/main" val="1782209223"/>
                        </a:ext>
                      </a:extLst>
                    </a:gridCol>
                    <a:gridCol w="1262042">
                      <a:extLst>
                        <a:ext uri="{9D8B030D-6E8A-4147-A177-3AD203B41FA5}">
                          <a16:colId xmlns:a16="http://schemas.microsoft.com/office/drawing/2014/main" val="921943708"/>
                        </a:ext>
                      </a:extLst>
                    </a:gridCol>
                    <a:gridCol w="3092333">
                      <a:extLst>
                        <a:ext uri="{9D8B030D-6E8A-4147-A177-3AD203B41FA5}">
                          <a16:colId xmlns:a16="http://schemas.microsoft.com/office/drawing/2014/main" val="3417145608"/>
                        </a:ext>
                      </a:extLst>
                    </a:gridCol>
                    <a:gridCol w="4272457">
                      <a:extLst>
                        <a:ext uri="{9D8B030D-6E8A-4147-A177-3AD203B41FA5}">
                          <a16:colId xmlns:a16="http://schemas.microsoft.com/office/drawing/2014/main" val="2166547172"/>
                        </a:ext>
                      </a:extLst>
                    </a:gridCol>
                  </a:tblGrid>
                  <a:tr h="396240">
                    <a:tc>
                      <a:txBody>
                        <a:bodyPr/>
                        <a:lstStyle/>
                        <a:p>
                          <a:pPr algn="ctr"/>
                          <a:r>
                            <a:rPr lang="es-CO" sz="2000" b="1" dirty="0">
                              <a:latin typeface="Roboto" panose="02000000000000000000" pitchFamily="2" charset="0"/>
                              <a:ea typeface="Roboto" panose="02000000000000000000" pitchFamily="2" charset="0"/>
                            </a:rPr>
                            <a:t>Conector</a:t>
                          </a:r>
                        </a:p>
                      </a:txBody>
                      <a:tcPr/>
                    </a:tc>
                    <a:tc>
                      <a:txBody>
                        <a:bodyPr/>
                        <a:lstStyle/>
                        <a:p>
                          <a:pPr algn="ctr"/>
                          <a:r>
                            <a:rPr lang="es-CO" sz="2000" b="1" dirty="0">
                              <a:latin typeface="Roboto" panose="02000000000000000000" pitchFamily="2" charset="0"/>
                              <a:ea typeface="Roboto" panose="02000000000000000000" pitchFamily="2" charset="0"/>
                            </a:rPr>
                            <a:t>Símbolo</a:t>
                          </a:r>
                        </a:p>
                      </a:txBody>
                      <a:tcPr/>
                    </a:tc>
                    <a:tc>
                      <a:txBody>
                        <a:bodyPr/>
                        <a:lstStyle/>
                        <a:p>
                          <a:pPr algn="ctr"/>
                          <a:r>
                            <a:rPr lang="es-CO" sz="2000" b="1" dirty="0">
                              <a:latin typeface="Roboto" panose="02000000000000000000" pitchFamily="2" charset="0"/>
                              <a:ea typeface="Roboto" panose="02000000000000000000" pitchFamily="2" charset="0"/>
                            </a:rPr>
                            <a:t>Nombre</a:t>
                          </a:r>
                        </a:p>
                      </a:txBody>
                      <a:tcPr/>
                    </a:tc>
                    <a:tc>
                      <a:txBody>
                        <a:bodyPr/>
                        <a:lstStyle/>
                        <a:p>
                          <a:pPr algn="ctr"/>
                          <a:r>
                            <a:rPr lang="es-CO" sz="2000" b="1" dirty="0">
                              <a:latin typeface="Roboto" panose="02000000000000000000" pitchFamily="2" charset="0"/>
                              <a:ea typeface="Roboto" panose="02000000000000000000" pitchFamily="2" charset="0"/>
                            </a:rPr>
                            <a:t>Explicación</a:t>
                          </a:r>
                        </a:p>
                      </a:txBody>
                      <a:tcPr/>
                    </a:tc>
                    <a:extLst>
                      <a:ext uri="{0D108BD9-81ED-4DB2-BD59-A6C34878D82A}">
                        <a16:rowId xmlns:a16="http://schemas.microsoft.com/office/drawing/2014/main" val="2108872183"/>
                      </a:ext>
                    </a:extLst>
                  </a:tr>
                  <a:tr h="701040">
                    <a:tc>
                      <a:txBody>
                        <a:bodyPr/>
                        <a:lstStyle/>
                        <a:p>
                          <a:r>
                            <a:rPr lang="es-CO" sz="2000" dirty="0">
                              <a:latin typeface="Roboto" panose="02000000000000000000" pitchFamily="2" charset="0"/>
                              <a:ea typeface="Roboto" panose="02000000000000000000" pitchFamily="2" charset="0"/>
                            </a:rPr>
                            <a:t>Negación</a:t>
                          </a:r>
                        </a:p>
                      </a:txBody>
                      <a:tcPr/>
                    </a:tc>
                    <a:tc>
                      <a:txBody>
                        <a:bodyPr/>
                        <a:lstStyle/>
                        <a:p>
                          <a:endParaRPr lang="es-CO"/>
                        </a:p>
                      </a:txBody>
                      <a:tcPr>
                        <a:blipFill>
                          <a:blip r:embed="rId3"/>
                          <a:stretch>
                            <a:fillRect l="-153623" t="-60000" r="-584541" b="-560870"/>
                          </a:stretch>
                        </a:blipFill>
                      </a:tcPr>
                    </a:tc>
                    <a:tc>
                      <a:txBody>
                        <a:bodyPr/>
                        <a:lstStyle/>
                        <a:p>
                          <a:r>
                            <a:rPr lang="es-CO" sz="2000" dirty="0">
                              <a:latin typeface="Roboto" panose="02000000000000000000" pitchFamily="2" charset="0"/>
                              <a:ea typeface="Roboto" panose="02000000000000000000" pitchFamily="2" charset="0"/>
                            </a:rPr>
                            <a:t>No</a:t>
                          </a:r>
                        </a:p>
                      </a:txBody>
                      <a:tcPr/>
                    </a:tc>
                    <a:tc>
                      <a:txBody>
                        <a:bodyPr/>
                        <a:lstStyle/>
                        <a:p>
                          <a:r>
                            <a:rPr lang="es-MX" sz="2000" dirty="0"/>
                            <a:t>Cambia el valor de verdad de la proposición.</a:t>
                          </a:r>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3032721540"/>
                      </a:ext>
                    </a:extLst>
                  </a:tr>
                  <a:tr h="701040">
                    <a:tc>
                      <a:txBody>
                        <a:bodyPr/>
                        <a:lstStyle/>
                        <a:p>
                          <a:r>
                            <a:rPr lang="es-CO" sz="2000" dirty="0">
                              <a:latin typeface="Roboto" panose="02000000000000000000" pitchFamily="2" charset="0"/>
                              <a:ea typeface="Roboto" panose="02000000000000000000" pitchFamily="2" charset="0"/>
                            </a:rPr>
                            <a:t>Conjunción</a:t>
                          </a:r>
                        </a:p>
                      </a:txBody>
                      <a:tcPr/>
                    </a:tc>
                    <a:tc>
                      <a:txBody>
                        <a:bodyPr/>
                        <a:lstStyle/>
                        <a:p>
                          <a:endParaRPr lang="es-CO"/>
                        </a:p>
                      </a:txBody>
                      <a:tcPr>
                        <a:blipFill>
                          <a:blip r:embed="rId3"/>
                          <a:stretch>
                            <a:fillRect l="-153623" t="-160000" r="-584541" b="-460870"/>
                          </a:stretch>
                        </a:blipFill>
                      </a:tcPr>
                    </a:tc>
                    <a:tc>
                      <a:txBody>
                        <a:bodyPr/>
                        <a:lstStyle/>
                        <a:p>
                          <a:r>
                            <a:rPr lang="es-CO" sz="2000" dirty="0">
                              <a:latin typeface="Roboto" panose="02000000000000000000" pitchFamily="2" charset="0"/>
                              <a:ea typeface="Roboto" panose="02000000000000000000" pitchFamily="2" charset="0"/>
                            </a:rPr>
                            <a:t>Y (AND)</a:t>
                          </a:r>
                        </a:p>
                      </a:txBody>
                      <a:tcPr/>
                    </a:tc>
                    <a:tc>
                      <a:txBody>
                        <a:bodyPr/>
                        <a:lstStyle/>
                        <a:p>
                          <a:r>
                            <a:rPr lang="es-MX" sz="2000" dirty="0">
                              <a:latin typeface="Roboto" panose="02000000000000000000" pitchFamily="2" charset="0"/>
                              <a:ea typeface="Roboto" panose="02000000000000000000" pitchFamily="2" charset="0"/>
                            </a:rPr>
                            <a:t>Es verdadera solo si ambas proposiciones son verdaderas</a:t>
                          </a:r>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770970740"/>
                      </a:ext>
                    </a:extLst>
                  </a:tr>
                  <a:tr h="701040">
                    <a:tc>
                      <a:txBody>
                        <a:bodyPr/>
                        <a:lstStyle/>
                        <a:p>
                          <a:r>
                            <a:rPr lang="es-CO" sz="2000" dirty="0">
                              <a:latin typeface="Roboto" panose="02000000000000000000" pitchFamily="2" charset="0"/>
                              <a:ea typeface="Roboto" panose="02000000000000000000" pitchFamily="2" charset="0"/>
                            </a:rPr>
                            <a:t>Disyunción inclusiva</a:t>
                          </a:r>
                        </a:p>
                      </a:txBody>
                      <a:tcPr/>
                    </a:tc>
                    <a:tc>
                      <a:txBody>
                        <a:bodyPr/>
                        <a:lstStyle/>
                        <a:p>
                          <a:endParaRPr lang="es-CO"/>
                        </a:p>
                      </a:txBody>
                      <a:tcPr>
                        <a:blipFill>
                          <a:blip r:embed="rId3"/>
                          <a:stretch>
                            <a:fillRect l="-153623" t="-257759" r="-584541" b="-356897"/>
                          </a:stretch>
                        </a:blipFill>
                      </a:tcPr>
                    </a:tc>
                    <a:tc>
                      <a:txBody>
                        <a:bodyPr/>
                        <a:lstStyle/>
                        <a:p>
                          <a:r>
                            <a:rPr lang="es-CO" sz="2000" dirty="0">
                              <a:latin typeface="Roboto" panose="02000000000000000000" pitchFamily="2" charset="0"/>
                              <a:ea typeface="Roboto" panose="02000000000000000000" pitchFamily="2" charset="0"/>
                            </a:rPr>
                            <a:t>O (OR)</a:t>
                          </a:r>
                        </a:p>
                      </a:txBody>
                      <a:tcPr/>
                    </a:tc>
                    <a:tc>
                      <a:txBody>
                        <a:bodyPr/>
                        <a:lstStyle/>
                        <a:p>
                          <a:r>
                            <a:rPr lang="es-MX" sz="2000" dirty="0"/>
                            <a:t>Es verdadera si al menos una de las proposiciones es verdadera.</a:t>
                          </a:r>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746478750"/>
                      </a:ext>
                    </a:extLst>
                  </a:tr>
                  <a:tr h="1005840">
                    <a:tc>
                      <a:txBody>
                        <a:bodyPr/>
                        <a:lstStyle/>
                        <a:p>
                          <a:r>
                            <a:rPr lang="es-CO" sz="2000" dirty="0">
                              <a:latin typeface="Roboto" panose="02000000000000000000" pitchFamily="2" charset="0"/>
                              <a:ea typeface="Roboto" panose="02000000000000000000" pitchFamily="2" charset="0"/>
                            </a:rPr>
                            <a:t>Disyunción exclusiva</a:t>
                          </a:r>
                        </a:p>
                      </a:txBody>
                      <a:tcPr/>
                    </a:tc>
                    <a:tc>
                      <a:txBody>
                        <a:bodyPr/>
                        <a:lstStyle/>
                        <a:p>
                          <a:endParaRPr lang="es-CO"/>
                        </a:p>
                      </a:txBody>
                      <a:tcPr>
                        <a:blipFill>
                          <a:blip r:embed="rId3"/>
                          <a:stretch>
                            <a:fillRect l="-153623" t="-251515" r="-584541" b="-150909"/>
                          </a:stretch>
                        </a:blipFill>
                      </a:tcPr>
                    </a:tc>
                    <a:tc>
                      <a:txBody>
                        <a:bodyPr/>
                        <a:lstStyle/>
                        <a:p>
                          <a:r>
                            <a:rPr lang="es-CO" sz="2000" dirty="0">
                              <a:latin typeface="Roboto" panose="02000000000000000000" pitchFamily="2" charset="0"/>
                              <a:ea typeface="Roboto" panose="02000000000000000000" pitchFamily="2" charset="0"/>
                            </a:rPr>
                            <a:t>O exclusiva (XOR)</a:t>
                          </a:r>
                        </a:p>
                      </a:txBody>
                      <a:tcPr/>
                    </a:tc>
                    <a:tc>
                      <a:txBody>
                        <a:bodyPr/>
                        <a:lstStyle/>
                        <a:p>
                          <a:r>
                            <a:rPr lang="es-MX" sz="2000" dirty="0"/>
                            <a:t>Es verdadera solo si una de las dos proposiciones es verdadera, pero no ambas.</a:t>
                          </a:r>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3843687958"/>
                      </a:ext>
                    </a:extLst>
                  </a:tr>
                  <a:tr h="701040">
                    <a:tc>
                      <a:txBody>
                        <a:bodyPr/>
                        <a:lstStyle/>
                        <a:p>
                          <a:r>
                            <a:rPr lang="es-CO" sz="2000" dirty="0">
                              <a:latin typeface="Roboto" panose="02000000000000000000" pitchFamily="2" charset="0"/>
                              <a:ea typeface="Roboto" panose="02000000000000000000" pitchFamily="2" charset="0"/>
                            </a:rPr>
                            <a:t>Implicación</a:t>
                          </a:r>
                        </a:p>
                      </a:txBody>
                      <a:tcPr/>
                    </a:tc>
                    <a:tc>
                      <a:txBody>
                        <a:bodyPr/>
                        <a:lstStyle/>
                        <a:p>
                          <a:endParaRPr lang="es-CO"/>
                        </a:p>
                      </a:txBody>
                      <a:tcPr>
                        <a:blipFill>
                          <a:blip r:embed="rId3"/>
                          <a:stretch>
                            <a:fillRect l="-153623" t="-504348" r="-584541" b="-116522"/>
                          </a:stretch>
                        </a:blipFill>
                      </a:tcPr>
                    </a:tc>
                    <a:tc>
                      <a:txBody>
                        <a:bodyPr/>
                        <a:lstStyle/>
                        <a:p>
                          <a:r>
                            <a:rPr lang="es-CO" sz="2000" dirty="0">
                              <a:latin typeface="Roboto" panose="02000000000000000000" pitchFamily="2" charset="0"/>
                              <a:ea typeface="Roboto" panose="02000000000000000000" pitchFamily="2" charset="0"/>
                            </a:rPr>
                            <a:t>Si... entonces (Implica)</a:t>
                          </a:r>
                        </a:p>
                      </a:txBody>
                      <a:tcPr/>
                    </a:tc>
                    <a:tc>
                      <a:txBody>
                        <a:bodyPr/>
                        <a:lstStyle/>
                        <a:p>
                          <a:r>
                            <a:rPr lang="es-MX" sz="2000" dirty="0"/>
                            <a:t>Si p es verdadero, entonces q también lo es.</a:t>
                          </a:r>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372905951"/>
                      </a:ext>
                    </a:extLst>
                  </a:tr>
                  <a:tr h="701040">
                    <a:tc>
                      <a:txBody>
                        <a:bodyPr/>
                        <a:lstStyle/>
                        <a:p>
                          <a:r>
                            <a:rPr lang="es-CO" sz="2000" dirty="0">
                              <a:latin typeface="Roboto" panose="02000000000000000000" pitchFamily="2" charset="0"/>
                              <a:ea typeface="Roboto" panose="02000000000000000000" pitchFamily="2" charset="0"/>
                            </a:rPr>
                            <a:t>Bicondicional</a:t>
                          </a:r>
                        </a:p>
                      </a:txBody>
                      <a:tcPr/>
                    </a:tc>
                    <a:tc>
                      <a:txBody>
                        <a:bodyPr/>
                        <a:lstStyle/>
                        <a:p>
                          <a:endParaRPr lang="es-CO"/>
                        </a:p>
                      </a:txBody>
                      <a:tcPr>
                        <a:blipFill>
                          <a:blip r:embed="rId3"/>
                          <a:stretch>
                            <a:fillRect l="-153623" t="-604348" r="-584541" b="-16522"/>
                          </a:stretch>
                        </a:blipFill>
                      </a:tcPr>
                    </a:tc>
                    <a:tc>
                      <a:txBody>
                        <a:bodyPr/>
                        <a:lstStyle/>
                        <a:p>
                          <a:r>
                            <a:rPr lang="es-CO" sz="2000" dirty="0">
                              <a:latin typeface="Roboto" panose="02000000000000000000" pitchFamily="2" charset="0"/>
                              <a:ea typeface="Roboto" panose="02000000000000000000" pitchFamily="2" charset="0"/>
                            </a:rPr>
                            <a:t>Si y solo si (doble implicación)</a:t>
                          </a:r>
                        </a:p>
                      </a:txBody>
                      <a:tcPr/>
                    </a:tc>
                    <a:tc>
                      <a:txBody>
                        <a:bodyPr/>
                        <a:lstStyle/>
                        <a:p>
                          <a:r>
                            <a:rPr lang="es-MX" sz="2000" dirty="0"/>
                            <a:t>Ambas proposiciones tienen el mismo valor de verdad.</a:t>
                          </a:r>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4166545478"/>
                      </a:ext>
                    </a:extLst>
                  </a:tr>
                </a:tbl>
              </a:graphicData>
            </a:graphic>
          </p:graphicFrame>
        </mc:Fallback>
      </mc:AlternateContent>
    </p:spTree>
    <p:extLst>
      <p:ext uri="{BB962C8B-B14F-4D97-AF65-F5344CB8AC3E}">
        <p14:creationId xmlns:p14="http://schemas.microsoft.com/office/powerpoint/2010/main" val="11589326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64"/>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B6937"/>
              </a:buClr>
              <a:buSzPts val="2880"/>
              <a:buFont typeface="Roboto Slab"/>
              <a:buNone/>
            </a:pPr>
            <a:r>
              <a:rPr lang="es-ES" dirty="0"/>
              <a:t>Agenda</a:t>
            </a:r>
            <a:endParaRPr b="1" dirty="0">
              <a:solidFill>
                <a:srgbClr val="0B6937"/>
              </a:solidFill>
              <a:latin typeface="Roboto Slab"/>
              <a:ea typeface="Roboto Slab"/>
              <a:cs typeface="Roboto Slab"/>
              <a:sym typeface="Roboto Slab"/>
            </a:endParaRPr>
          </a:p>
        </p:txBody>
      </p:sp>
      <p:sp>
        <p:nvSpPr>
          <p:cNvPr id="703" name="Google Shape;703;p64"/>
          <p:cNvSpPr txBox="1">
            <a:spLocks noGrp="1"/>
          </p:cNvSpPr>
          <p:nvPr>
            <p:ph type="body" idx="1"/>
          </p:nvPr>
        </p:nvSpPr>
        <p:spPr>
          <a:xfrm>
            <a:off x="838200" y="1013201"/>
            <a:ext cx="10515600" cy="4859100"/>
          </a:xfrm>
          <a:prstGeom prst="rect">
            <a:avLst/>
          </a:prstGeom>
        </p:spPr>
        <p:txBody>
          <a:bodyPr spcFirstLastPara="1" wrap="square" lIns="91425" tIns="45700" rIns="91425" bIns="45700" anchor="t" anchorCtr="0">
            <a:noAutofit/>
          </a:bodyPr>
          <a:lstStyle/>
          <a:p>
            <a:pPr indent="-400050">
              <a:spcBef>
                <a:spcPts val="0"/>
              </a:spcBef>
              <a:buSzPts val="2700"/>
            </a:pPr>
            <a:r>
              <a:rPr lang="es-MX" sz="2700" dirty="0"/>
              <a:t>¿Qué es la lógica?</a:t>
            </a:r>
          </a:p>
          <a:p>
            <a:pPr marL="457200" lvl="0" indent="-400050" algn="l" rtl="0">
              <a:spcBef>
                <a:spcPts val="0"/>
              </a:spcBef>
              <a:spcAft>
                <a:spcPts val="0"/>
              </a:spcAft>
              <a:buSzPts val="2700"/>
              <a:buChar char="●"/>
            </a:pPr>
            <a:r>
              <a:rPr lang="es-MX" sz="2700" dirty="0">
                <a:solidFill>
                  <a:schemeClr val="tx1"/>
                </a:solidFill>
              </a:rPr>
              <a:t>Lógica proposicional</a:t>
            </a:r>
          </a:p>
          <a:p>
            <a:pPr marL="457200" lvl="0" indent="-400050" algn="l" rtl="0">
              <a:spcBef>
                <a:spcPts val="0"/>
              </a:spcBef>
              <a:spcAft>
                <a:spcPts val="0"/>
              </a:spcAft>
              <a:buSzPts val="2700"/>
              <a:buChar char="●"/>
            </a:pPr>
            <a:r>
              <a:rPr lang="es-MX" sz="2700" dirty="0">
                <a:solidFill>
                  <a:schemeClr val="tx1"/>
                </a:solidFill>
              </a:rPr>
              <a:t>Proposiciones compuestas</a:t>
            </a:r>
          </a:p>
          <a:p>
            <a:pPr marL="457200" lvl="0" indent="-400050" algn="l" rtl="0">
              <a:spcBef>
                <a:spcPts val="0"/>
              </a:spcBef>
              <a:spcAft>
                <a:spcPts val="0"/>
              </a:spcAft>
              <a:buSzPts val="2700"/>
              <a:buChar char="●"/>
            </a:pPr>
            <a:r>
              <a:rPr lang="es-MX" sz="2700" dirty="0">
                <a:solidFill>
                  <a:schemeClr val="tx1"/>
                </a:solidFill>
              </a:rPr>
              <a:t>Conectores lógicos – Parte I</a:t>
            </a:r>
          </a:p>
          <a:p>
            <a:pPr indent="-400050">
              <a:spcBef>
                <a:spcPts val="0"/>
              </a:spcBef>
              <a:buSzPts val="2700"/>
            </a:pPr>
            <a:r>
              <a:rPr lang="es-MX" sz="2700" dirty="0">
                <a:solidFill>
                  <a:schemeClr val="tx1"/>
                </a:solidFill>
              </a:rPr>
              <a:t>Conectores lógicos – Parte II</a:t>
            </a:r>
          </a:p>
          <a:p>
            <a:pPr marL="457200" lvl="0" indent="-400050" algn="l" rtl="0">
              <a:spcBef>
                <a:spcPts val="0"/>
              </a:spcBef>
              <a:spcAft>
                <a:spcPts val="0"/>
              </a:spcAft>
              <a:buSzPts val="2700"/>
              <a:buChar char="●"/>
            </a:pPr>
            <a:r>
              <a:rPr lang="es-MX" sz="2700" b="1" dirty="0">
                <a:solidFill>
                  <a:schemeClr val="accent2"/>
                </a:solidFill>
              </a:rPr>
              <a:t>Traducción de enunciados</a:t>
            </a:r>
          </a:p>
          <a:p>
            <a:pPr indent="-400050">
              <a:spcBef>
                <a:spcPts val="0"/>
              </a:spcBef>
              <a:buSzPts val="2700"/>
            </a:pPr>
            <a:r>
              <a:rPr lang="es-MX" sz="2700" dirty="0">
                <a:solidFill>
                  <a:schemeClr val="tx1"/>
                </a:solidFill>
              </a:rPr>
              <a:t>Reglas de prioridad</a:t>
            </a:r>
          </a:p>
          <a:p>
            <a:pPr marL="457200" lvl="0" indent="-400050" algn="l" rtl="0">
              <a:spcBef>
                <a:spcPts val="0"/>
              </a:spcBef>
              <a:spcAft>
                <a:spcPts val="0"/>
              </a:spcAft>
              <a:buSzPts val="2700"/>
              <a:buChar char="●"/>
            </a:pPr>
            <a:endParaRPr lang="es-MX" sz="2700" b="1" dirty="0">
              <a:solidFill>
                <a:schemeClr val="accent2"/>
              </a:solidFill>
            </a:endParaRPr>
          </a:p>
          <a:p>
            <a:pPr marL="457200" lvl="0" indent="-400050" algn="l" rtl="0">
              <a:spcBef>
                <a:spcPts val="0"/>
              </a:spcBef>
              <a:spcAft>
                <a:spcPts val="0"/>
              </a:spcAft>
              <a:buSzPts val="2700"/>
              <a:buChar char="●"/>
            </a:pPr>
            <a:endParaRPr lang="es-MX" sz="1400" b="1" dirty="0">
              <a:solidFill>
                <a:schemeClr val="accent2"/>
              </a:solidFill>
              <a:latin typeface="Arial"/>
              <a:ea typeface="Arial"/>
              <a:cs typeface="Arial"/>
              <a:sym typeface="Arial"/>
            </a:endParaRPr>
          </a:p>
          <a:p>
            <a:pPr marL="457200" lvl="0" indent="0" algn="l" rtl="0">
              <a:spcBef>
                <a:spcPts val="1000"/>
              </a:spcBef>
              <a:spcAft>
                <a:spcPts val="0"/>
              </a:spcAft>
              <a:buNone/>
            </a:pPr>
            <a:endParaRPr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65"/>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B6937"/>
              </a:buClr>
              <a:buSzPts val="2880"/>
              <a:buFont typeface="Roboto Slab"/>
              <a:buNone/>
            </a:pPr>
            <a:r>
              <a:rPr lang="es-ES" dirty="0"/>
              <a:t>Traducción de enunciados</a:t>
            </a:r>
            <a:endParaRPr b="1" dirty="0">
              <a:solidFill>
                <a:srgbClr val="0B6937"/>
              </a:solidFill>
              <a:latin typeface="Roboto Slab"/>
              <a:ea typeface="Roboto Slab"/>
              <a:cs typeface="Roboto Slab"/>
              <a:sym typeface="Roboto Slab"/>
            </a:endParaRPr>
          </a:p>
        </p:txBody>
      </p:sp>
      <p:sp>
        <p:nvSpPr>
          <p:cNvPr id="6" name="CuadroTexto 5">
            <a:extLst>
              <a:ext uri="{FF2B5EF4-FFF2-40B4-BE49-F238E27FC236}">
                <a16:creationId xmlns:a16="http://schemas.microsoft.com/office/drawing/2014/main" id="{F428FD39-901A-47B8-8B61-1FFDCE048BFD}"/>
              </a:ext>
            </a:extLst>
          </p:cNvPr>
          <p:cNvSpPr txBox="1"/>
          <p:nvPr/>
        </p:nvSpPr>
        <p:spPr>
          <a:xfrm>
            <a:off x="916650" y="1045538"/>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Traducción de enunciados compuestos a lógica simbólica</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CBDF57BE-9997-4CBB-8039-892B839BBA0E}"/>
                  </a:ext>
                </a:extLst>
              </p:cNvPr>
              <p:cNvSpPr txBox="1"/>
              <p:nvPr/>
            </p:nvSpPr>
            <p:spPr>
              <a:xfrm>
                <a:off x="916650" y="1600980"/>
                <a:ext cx="11044292" cy="2800767"/>
              </a:xfrm>
              <a:prstGeom prst="rect">
                <a:avLst/>
              </a:prstGeom>
              <a:noFill/>
            </p:spPr>
            <p:txBody>
              <a:bodyPr wrap="square" rtlCol="0">
                <a:spAutoFit/>
              </a:bodyPr>
              <a:lstStyle/>
              <a:p>
                <a:r>
                  <a:rPr lang="es-MX" sz="2200" dirty="0">
                    <a:latin typeface="Roboto" panose="02000000000000000000" pitchFamily="2" charset="0"/>
                    <a:ea typeface="Roboto" panose="02000000000000000000" pitchFamily="2" charset="0"/>
                  </a:rPr>
                  <a:t>Para traducir un enunciado compuesto a forma simbólica, seguimos los siguientes pasos:</a:t>
                </a:r>
              </a:p>
              <a:p>
                <a:pPr marL="457200" indent="-457200">
                  <a:buFont typeface="+mj-lt"/>
                  <a:buAutoNum type="arabicPeriod"/>
                </a:pPr>
                <a:r>
                  <a:rPr lang="es-MX" sz="2200" dirty="0">
                    <a:latin typeface="Roboto" panose="02000000000000000000" pitchFamily="2" charset="0"/>
                    <a:ea typeface="Roboto" panose="02000000000000000000" pitchFamily="2" charset="0"/>
                  </a:rPr>
                  <a:t>Identificar y etiquetar todos los enunciados lógicos afirmativos independientes con una letra minúscula, como </a:t>
                </a:r>
                <a14:m>
                  <m:oMath xmlns:m="http://schemas.openxmlformats.org/officeDocument/2006/math">
                    <m:r>
                      <a:rPr lang="es-MX" sz="2200" b="1" i="1" smtClean="0">
                        <a:latin typeface="Cambria Math" panose="02040503050406030204" pitchFamily="18" charset="0"/>
                        <a:ea typeface="Roboto" panose="02000000000000000000" pitchFamily="2" charset="0"/>
                      </a:rPr>
                      <m:t>𝒑</m:t>
                    </m:r>
                  </m:oMath>
                </a14:m>
                <a:r>
                  <a:rPr lang="es-MX" sz="2200" dirty="0">
                    <a:latin typeface="Roboto" panose="02000000000000000000" pitchFamily="2" charset="0"/>
                    <a:ea typeface="Roboto" panose="02000000000000000000" pitchFamily="2" charset="0"/>
                  </a:rPr>
                  <a:t> o </a:t>
                </a:r>
                <a14:m>
                  <m:oMath xmlns:m="http://schemas.openxmlformats.org/officeDocument/2006/math">
                    <m:r>
                      <a:rPr lang="es-MX" sz="2200" b="1" i="1" smtClean="0">
                        <a:latin typeface="Cambria Math" panose="02040503050406030204" pitchFamily="18" charset="0"/>
                        <a:ea typeface="Roboto" panose="02000000000000000000" pitchFamily="2" charset="0"/>
                      </a:rPr>
                      <m:t>𝒒</m:t>
                    </m:r>
                  </m:oMath>
                </a14:m>
                <a:r>
                  <a:rPr lang="es-MX" sz="2200" dirty="0">
                    <a:latin typeface="Roboto" panose="02000000000000000000" pitchFamily="2" charset="0"/>
                    <a:ea typeface="Roboto" panose="02000000000000000000" pitchFamily="2" charset="0"/>
                  </a:rPr>
                  <a:t> </a:t>
                </a:r>
              </a:p>
              <a:p>
                <a:pPr marL="457200" indent="-457200">
                  <a:buFont typeface="+mj-lt"/>
                  <a:buAutoNum type="arabicPeriod"/>
                </a:pPr>
                <a:r>
                  <a:rPr lang="es-MX" sz="2200" dirty="0">
                    <a:latin typeface="Roboto" panose="02000000000000000000" pitchFamily="2" charset="0"/>
                    <a:ea typeface="Roboto" panose="02000000000000000000" pitchFamily="2" charset="0"/>
                  </a:rPr>
                  <a:t>Identificar y etiquetar todos los enunciados lógicos negativos con una letra minúscula precedida por el símbolo de negación </a:t>
                </a:r>
                <a14:m>
                  <m:oMath xmlns:m="http://schemas.openxmlformats.org/officeDocument/2006/math">
                    <m:r>
                      <a:rPr lang="es-MX" sz="2200" b="0" i="1" smtClean="0">
                        <a:latin typeface="Cambria Math" panose="02040503050406030204" pitchFamily="18" charset="0"/>
                        <a:ea typeface="Roboto" panose="02000000000000000000" pitchFamily="2" charset="0"/>
                      </a:rPr>
                      <m:t>¬</m:t>
                    </m:r>
                    <m:r>
                      <a:rPr lang="es-MX" sz="2200" b="1" i="1" smtClean="0">
                        <a:latin typeface="Cambria Math" panose="02040503050406030204" pitchFamily="18" charset="0"/>
                        <a:ea typeface="Roboto" panose="02000000000000000000" pitchFamily="2" charset="0"/>
                      </a:rPr>
                      <m:t>𝒑</m:t>
                    </m:r>
                  </m:oMath>
                </a14:m>
                <a:r>
                  <a:rPr lang="es-MX" sz="2200" dirty="0">
                    <a:latin typeface="Roboto" panose="02000000000000000000" pitchFamily="2" charset="0"/>
                    <a:ea typeface="Roboto" panose="02000000000000000000" pitchFamily="2" charset="0"/>
                  </a:rPr>
                  <a:t> o </a:t>
                </a:r>
                <a14:m>
                  <m:oMath xmlns:m="http://schemas.openxmlformats.org/officeDocument/2006/math">
                    <m:r>
                      <a:rPr lang="es-MX" sz="2200" b="0" i="1" smtClean="0">
                        <a:latin typeface="Cambria Math" panose="02040503050406030204" pitchFamily="18" charset="0"/>
                        <a:ea typeface="Roboto" panose="02000000000000000000" pitchFamily="2" charset="0"/>
                      </a:rPr>
                      <m:t>¬</m:t>
                    </m:r>
                    <m:r>
                      <a:rPr lang="es-MX" sz="2200" b="1" i="1" smtClean="0">
                        <a:latin typeface="Cambria Math" panose="02040503050406030204" pitchFamily="18" charset="0"/>
                        <a:ea typeface="Roboto" panose="02000000000000000000" pitchFamily="2" charset="0"/>
                      </a:rPr>
                      <m:t>𝒒</m:t>
                    </m:r>
                  </m:oMath>
                </a14:m>
                <a:r>
                  <a:rPr lang="es-MX" sz="2200" dirty="0">
                    <a:latin typeface="Roboto" panose="02000000000000000000" pitchFamily="2" charset="0"/>
                    <a:ea typeface="Roboto" panose="02000000000000000000" pitchFamily="2" charset="0"/>
                  </a:rPr>
                  <a:t>.</a:t>
                </a:r>
              </a:p>
              <a:p>
                <a:pPr marL="457200" indent="-457200">
                  <a:buFont typeface="+mj-lt"/>
                  <a:buAutoNum type="arabicPeriod"/>
                </a:pPr>
                <a:r>
                  <a:rPr lang="es-MX" sz="2200" dirty="0">
                    <a:latin typeface="Roboto" panose="02000000000000000000" pitchFamily="2" charset="0"/>
                    <a:ea typeface="Roboto" panose="02000000000000000000" pitchFamily="2" charset="0"/>
                  </a:rPr>
                  <a:t>Reemplazar las palabras conectivas por los símbolos que las representan, como </a:t>
                </a:r>
                <a14:m>
                  <m:oMath xmlns:m="http://schemas.openxmlformats.org/officeDocument/2006/math">
                    <m:r>
                      <a:rPr lang="es-MX" sz="2200" b="1" i="1" smtClean="0">
                        <a:latin typeface="Cambria Math" panose="02040503050406030204" pitchFamily="18" charset="0"/>
                        <a:ea typeface="Cambria Math" panose="02040503050406030204" pitchFamily="18" charset="0"/>
                      </a:rPr>
                      <m:t>∧</m:t>
                    </m:r>
                  </m:oMath>
                </a14:m>
                <a:r>
                  <a:rPr lang="es-MX" sz="2200" dirty="0">
                    <a:latin typeface="Roboto" panose="02000000000000000000" pitchFamily="2" charset="0"/>
                    <a:ea typeface="Roboto" panose="02000000000000000000" pitchFamily="2" charset="0"/>
                  </a:rPr>
                  <a:t>, </a:t>
                </a:r>
                <a14:m>
                  <m:oMath xmlns:m="http://schemas.openxmlformats.org/officeDocument/2006/math">
                    <m:r>
                      <a:rPr lang="es-MX" sz="2200" b="1" i="1" smtClean="0">
                        <a:latin typeface="Cambria Math" panose="02040503050406030204" pitchFamily="18" charset="0"/>
                        <a:ea typeface="Cambria Math" panose="02040503050406030204" pitchFamily="18" charset="0"/>
                      </a:rPr>
                      <m:t>∨</m:t>
                    </m:r>
                  </m:oMath>
                </a14:m>
                <a:r>
                  <a:rPr lang="es-MX" sz="2200" dirty="0">
                    <a:latin typeface="Roboto" panose="02000000000000000000" pitchFamily="2" charset="0"/>
                    <a:ea typeface="Roboto" panose="02000000000000000000" pitchFamily="2" charset="0"/>
                  </a:rPr>
                  <a:t>, </a:t>
                </a:r>
                <a14:m>
                  <m:oMath xmlns:m="http://schemas.openxmlformats.org/officeDocument/2006/math">
                    <m:r>
                      <a:rPr lang="es-MX" sz="2200" b="1" i="1" smtClean="0">
                        <a:latin typeface="Cambria Math" panose="02040503050406030204" pitchFamily="18" charset="0"/>
                        <a:ea typeface="Roboto" panose="02000000000000000000" pitchFamily="2" charset="0"/>
                      </a:rPr>
                      <m:t>→</m:t>
                    </m:r>
                  </m:oMath>
                </a14:m>
                <a:r>
                  <a:rPr lang="es-MX" sz="2200" dirty="0">
                    <a:latin typeface="Roboto" panose="02000000000000000000" pitchFamily="2" charset="0"/>
                    <a:ea typeface="Roboto" panose="02000000000000000000" pitchFamily="2" charset="0"/>
                  </a:rPr>
                  <a:t>, o </a:t>
                </a:r>
                <a14:m>
                  <m:oMath xmlns:m="http://schemas.openxmlformats.org/officeDocument/2006/math">
                    <m:r>
                      <a:rPr lang="es-MX" sz="2200" b="1" i="1" smtClean="0">
                        <a:latin typeface="Cambria Math" panose="02040503050406030204" pitchFamily="18" charset="0"/>
                        <a:ea typeface="Cambria Math" panose="02040503050406030204" pitchFamily="18" charset="0"/>
                      </a:rPr>
                      <m:t>↔</m:t>
                    </m:r>
                  </m:oMath>
                </a14:m>
                <a:r>
                  <a:rPr lang="es-MX" sz="2200" dirty="0">
                    <a:latin typeface="Roboto" panose="02000000000000000000" pitchFamily="2" charset="0"/>
                    <a:ea typeface="Roboto" panose="02000000000000000000" pitchFamily="2" charset="0"/>
                  </a:rPr>
                  <a:t>. </a:t>
                </a:r>
              </a:p>
            </p:txBody>
          </p:sp>
        </mc:Choice>
        <mc:Fallback xmlns="">
          <p:sp>
            <p:nvSpPr>
              <p:cNvPr id="7" name="CuadroTexto 6">
                <a:extLst>
                  <a:ext uri="{FF2B5EF4-FFF2-40B4-BE49-F238E27FC236}">
                    <a16:creationId xmlns:a16="http://schemas.microsoft.com/office/drawing/2014/main" id="{CBDF57BE-9997-4CBB-8039-892B839BBA0E}"/>
                  </a:ext>
                </a:extLst>
              </p:cNvPr>
              <p:cNvSpPr txBox="1">
                <a:spLocks noRot="1" noChangeAspect="1" noMove="1" noResize="1" noEditPoints="1" noAdjustHandles="1" noChangeArrowheads="1" noChangeShapeType="1" noTextEdit="1"/>
              </p:cNvSpPr>
              <p:nvPr/>
            </p:nvSpPr>
            <p:spPr>
              <a:xfrm>
                <a:off x="916650" y="1600980"/>
                <a:ext cx="11044292" cy="2800767"/>
              </a:xfrm>
              <a:prstGeom prst="rect">
                <a:avLst/>
              </a:prstGeom>
              <a:blipFill>
                <a:blip r:embed="rId3"/>
                <a:stretch>
                  <a:fillRect l="-717" t="-1307" r="-442" b="-3704"/>
                </a:stretch>
              </a:blipFill>
            </p:spPr>
            <p:txBody>
              <a:bodyPr/>
              <a:lstStyle/>
              <a:p>
                <a:r>
                  <a:rPr lang="es-CO">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65"/>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B6937"/>
              </a:buClr>
              <a:buSzPts val="2880"/>
              <a:buFont typeface="Roboto Slab"/>
              <a:buNone/>
            </a:pPr>
            <a:r>
              <a:rPr lang="es-ES" dirty="0"/>
              <a:t>Traducción de enunciados</a:t>
            </a:r>
            <a:endParaRPr b="1" dirty="0">
              <a:solidFill>
                <a:srgbClr val="0B6937"/>
              </a:solidFill>
              <a:latin typeface="Roboto Slab"/>
              <a:ea typeface="Roboto Slab"/>
              <a:cs typeface="Roboto Slab"/>
              <a:sym typeface="Roboto Slab"/>
            </a:endParaRPr>
          </a:p>
        </p:txBody>
      </p:sp>
      <p:sp>
        <p:nvSpPr>
          <p:cNvPr id="6" name="CuadroTexto 5">
            <a:extLst>
              <a:ext uri="{FF2B5EF4-FFF2-40B4-BE49-F238E27FC236}">
                <a16:creationId xmlns:a16="http://schemas.microsoft.com/office/drawing/2014/main" id="{F428FD39-901A-47B8-8B61-1FFDCE048BFD}"/>
              </a:ext>
            </a:extLst>
          </p:cNvPr>
          <p:cNvSpPr txBox="1"/>
          <p:nvPr/>
        </p:nvSpPr>
        <p:spPr>
          <a:xfrm>
            <a:off x="916650" y="1045538"/>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Ejemplos</a:t>
            </a:r>
          </a:p>
        </p:txBody>
      </p:sp>
      <p:sp>
        <p:nvSpPr>
          <p:cNvPr id="7" name="CuadroTexto 6">
            <a:extLst>
              <a:ext uri="{FF2B5EF4-FFF2-40B4-BE49-F238E27FC236}">
                <a16:creationId xmlns:a16="http://schemas.microsoft.com/office/drawing/2014/main" id="{CBDF57BE-9997-4CBB-8039-892B839BBA0E}"/>
              </a:ext>
            </a:extLst>
          </p:cNvPr>
          <p:cNvSpPr txBox="1"/>
          <p:nvPr/>
        </p:nvSpPr>
        <p:spPr>
          <a:xfrm>
            <a:off x="973394" y="1600980"/>
            <a:ext cx="10987548" cy="3477875"/>
          </a:xfrm>
          <a:prstGeom prst="rect">
            <a:avLst/>
          </a:prstGeom>
          <a:noFill/>
        </p:spPr>
        <p:txBody>
          <a:bodyPr wrap="square" rtlCol="0">
            <a:spAutoFit/>
          </a:bodyPr>
          <a:lstStyle/>
          <a:p>
            <a:r>
              <a:rPr lang="es-MX" sz="2200" dirty="0">
                <a:latin typeface="Roboto" panose="02000000000000000000" pitchFamily="2" charset="0"/>
                <a:ea typeface="Roboto" panose="02000000000000000000" pitchFamily="2" charset="0"/>
              </a:rPr>
              <a:t>Obtenga la expresión lógica equivalente a los siguientes enunciados:</a:t>
            </a:r>
          </a:p>
          <a:p>
            <a:pPr marL="457200" indent="-457200">
              <a:buFont typeface="+mj-lt"/>
              <a:buAutoNum type="arabicPeriod"/>
            </a:pPr>
            <a:r>
              <a:rPr lang="es-MX" sz="2200" dirty="0">
                <a:latin typeface="Roboto" panose="02000000000000000000" pitchFamily="2" charset="0"/>
                <a:ea typeface="Roboto" panose="02000000000000000000" pitchFamily="2" charset="0"/>
              </a:rPr>
              <a:t>El automóvil arranca si y solo si el tanque tiene gasolina y la batería tiene corriente. </a:t>
            </a:r>
          </a:p>
          <a:p>
            <a:pPr marL="457200" indent="-457200">
              <a:buFont typeface="+mj-lt"/>
              <a:buAutoNum type="arabicPeriod"/>
            </a:pPr>
            <a:r>
              <a:rPr lang="es-MX" sz="2200" dirty="0">
                <a:latin typeface="Roboto" panose="02000000000000000000" pitchFamily="2" charset="0"/>
                <a:ea typeface="Roboto" panose="02000000000000000000" pitchFamily="2" charset="0"/>
              </a:rPr>
              <a:t>Puedes acceder a internet desde el campus solo si estudias ciencias de la computación o no eres estudiante de primer año.</a:t>
            </a:r>
          </a:p>
          <a:p>
            <a:pPr marL="457200" indent="-457200">
              <a:buFont typeface="+mj-lt"/>
              <a:buAutoNum type="arabicPeriod"/>
            </a:pPr>
            <a:r>
              <a:rPr lang="es-MX" sz="2200" dirty="0">
                <a:latin typeface="Roboto" panose="02000000000000000000" pitchFamily="2" charset="0"/>
                <a:ea typeface="Roboto" panose="02000000000000000000" pitchFamily="2" charset="0"/>
              </a:rPr>
              <a:t>No puedes subir a la montaña rusa si mides menos de 1.2 metros, a menos que tengas más de 16 años. </a:t>
            </a:r>
          </a:p>
          <a:p>
            <a:pPr marL="457200" indent="-457200">
              <a:buFont typeface="+mj-lt"/>
              <a:buAutoNum type="arabicPeriod"/>
            </a:pPr>
            <a:r>
              <a:rPr lang="es-MX" sz="2200" dirty="0">
                <a:latin typeface="Roboto" panose="02000000000000000000" pitchFamily="2" charset="0"/>
                <a:ea typeface="Roboto" panose="02000000000000000000" pitchFamily="2" charset="0"/>
              </a:rPr>
              <a:t>Si no estudio matemáticas para computación y no hago la tarea de fundamentos de programación entonces reprobaré el semestre o no podre ir de vacaciones a Cancún.</a:t>
            </a:r>
          </a:p>
          <a:p>
            <a:pPr marL="457200" indent="-457200">
              <a:buFont typeface="+mj-lt"/>
              <a:buAutoNum type="arabicPeriod"/>
            </a:pPr>
            <a:endParaRPr lang="es-MX" sz="2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115544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65"/>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B6937"/>
              </a:buClr>
              <a:buSzPts val="2880"/>
              <a:buFont typeface="Roboto Slab"/>
              <a:buNone/>
            </a:pPr>
            <a:r>
              <a:rPr lang="es-ES" dirty="0"/>
              <a:t>Traducción de enunciados</a:t>
            </a:r>
            <a:endParaRPr b="1" dirty="0">
              <a:solidFill>
                <a:srgbClr val="0B6937"/>
              </a:solidFill>
              <a:latin typeface="Roboto Slab"/>
              <a:ea typeface="Roboto Slab"/>
              <a:cs typeface="Roboto Slab"/>
              <a:sym typeface="Roboto Slab"/>
            </a:endParaRPr>
          </a:p>
        </p:txBody>
      </p:sp>
      <p:sp>
        <p:nvSpPr>
          <p:cNvPr id="6" name="CuadroTexto 5">
            <a:extLst>
              <a:ext uri="{FF2B5EF4-FFF2-40B4-BE49-F238E27FC236}">
                <a16:creationId xmlns:a16="http://schemas.microsoft.com/office/drawing/2014/main" id="{F428FD39-901A-47B8-8B61-1FFDCE048BFD}"/>
              </a:ext>
            </a:extLst>
          </p:cNvPr>
          <p:cNvSpPr txBox="1"/>
          <p:nvPr/>
        </p:nvSpPr>
        <p:spPr>
          <a:xfrm>
            <a:off x="916650" y="1045538"/>
            <a:ext cx="11044291" cy="892552"/>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Cómo traducir enunciados compuestos en forma simbólica con paréntesis a palabras</a:t>
            </a:r>
          </a:p>
        </p:txBody>
      </p:sp>
      <p:sp>
        <p:nvSpPr>
          <p:cNvPr id="7" name="CuadroTexto 6">
            <a:extLst>
              <a:ext uri="{FF2B5EF4-FFF2-40B4-BE49-F238E27FC236}">
                <a16:creationId xmlns:a16="http://schemas.microsoft.com/office/drawing/2014/main" id="{CBDF57BE-9997-4CBB-8039-892B839BBA0E}"/>
              </a:ext>
            </a:extLst>
          </p:cNvPr>
          <p:cNvSpPr txBox="1"/>
          <p:nvPr/>
        </p:nvSpPr>
        <p:spPr>
          <a:xfrm>
            <a:off x="916650" y="1995038"/>
            <a:ext cx="10677832" cy="2554545"/>
          </a:xfrm>
          <a:prstGeom prst="rect">
            <a:avLst/>
          </a:prstGeom>
          <a:noFill/>
        </p:spPr>
        <p:txBody>
          <a:bodyPr wrap="square" rtlCol="0">
            <a:spAutoFit/>
          </a:bodyPr>
          <a:lstStyle/>
          <a:p>
            <a:pPr marL="342900" indent="-342900">
              <a:buFont typeface="Arial" panose="020B0604020202020204" pitchFamily="34" charset="0"/>
              <a:buChar char="•"/>
            </a:pPr>
            <a:r>
              <a:rPr lang="es-MX" sz="2000" dirty="0">
                <a:latin typeface="Roboto" panose="02000000000000000000" pitchFamily="2" charset="0"/>
                <a:ea typeface="Roboto" panose="02000000000000000000" pitchFamily="2" charset="0"/>
              </a:rPr>
              <a:t>Cuando se emplean paréntesis en un argumento lógico, agrupan una declaración compuesta, tal como sucede cuando se calculan expresiones numéricas o algebraicas. </a:t>
            </a:r>
          </a:p>
          <a:p>
            <a:pPr marL="342900" indent="-342900">
              <a:buFont typeface="Arial" panose="020B0604020202020204" pitchFamily="34" charset="0"/>
              <a:buChar char="•"/>
            </a:pPr>
            <a:r>
              <a:rPr lang="es-MX" sz="2000" dirty="0">
                <a:latin typeface="Roboto" panose="02000000000000000000" pitchFamily="2" charset="0"/>
                <a:ea typeface="Roboto" panose="02000000000000000000" pitchFamily="2" charset="0"/>
              </a:rPr>
              <a:t>Cualquier declaración entre paréntesis debe tratarse como un componente único de la expresión. </a:t>
            </a:r>
          </a:p>
          <a:p>
            <a:pPr marL="342900" indent="-342900">
              <a:buFont typeface="Arial" panose="020B0604020202020204" pitchFamily="34" charset="0"/>
              <a:buChar char="•"/>
            </a:pPr>
            <a:r>
              <a:rPr lang="es-MX" sz="2000" dirty="0">
                <a:latin typeface="Roboto" panose="02000000000000000000" pitchFamily="2" charset="0"/>
                <a:ea typeface="Roboto" panose="02000000000000000000" pitchFamily="2" charset="0"/>
              </a:rPr>
              <a:t>Si hay varios paréntesis, trabaje primero con los paréntesis más internos.</a:t>
            </a:r>
          </a:p>
          <a:p>
            <a:pPr marL="342900" indent="-342900">
              <a:buFont typeface="Arial" panose="020B0604020202020204" pitchFamily="34" charset="0"/>
              <a:buChar char="•"/>
            </a:pPr>
            <a:r>
              <a:rPr lang="es-MX" sz="2000" dirty="0">
                <a:latin typeface="Roboto" panose="02000000000000000000" pitchFamily="2" charset="0"/>
                <a:ea typeface="Roboto" panose="02000000000000000000" pitchFamily="2" charset="0"/>
              </a:rPr>
              <a:t>A veces, puede ser necesario negar como grupo una oración compuesta entre paréntesis. Para lograrlo, agregue la frase “</a:t>
            </a:r>
            <a:r>
              <a:rPr lang="es-MX" sz="2000" b="1" dirty="0">
                <a:latin typeface="Roboto" panose="02000000000000000000" pitchFamily="2" charset="0"/>
                <a:ea typeface="Roboto" panose="02000000000000000000" pitchFamily="2" charset="0"/>
              </a:rPr>
              <a:t>no es el caso que</a:t>
            </a:r>
            <a:r>
              <a:rPr lang="es-MX" sz="2000" dirty="0">
                <a:latin typeface="Roboto" panose="02000000000000000000" pitchFamily="2" charset="0"/>
                <a:ea typeface="Roboto" panose="02000000000000000000" pitchFamily="2" charset="0"/>
              </a:rPr>
              <a:t>” antes de la traducción de la frase entre paréntesis.</a:t>
            </a:r>
          </a:p>
        </p:txBody>
      </p:sp>
      <p:sp>
        <p:nvSpPr>
          <p:cNvPr id="8" name="CuadroTexto 7">
            <a:extLst>
              <a:ext uri="{FF2B5EF4-FFF2-40B4-BE49-F238E27FC236}">
                <a16:creationId xmlns:a16="http://schemas.microsoft.com/office/drawing/2014/main" id="{2D1EC1A5-DB1A-4C34-A923-526CDF608D8A}"/>
              </a:ext>
            </a:extLst>
          </p:cNvPr>
          <p:cNvSpPr txBox="1"/>
          <p:nvPr/>
        </p:nvSpPr>
        <p:spPr>
          <a:xfrm>
            <a:off x="958952" y="4906760"/>
            <a:ext cx="10635530" cy="1107996"/>
          </a:xfrm>
          <a:prstGeom prst="rect">
            <a:avLst/>
          </a:prstGeom>
          <a:solidFill>
            <a:schemeClr val="tx2"/>
          </a:solidFill>
        </p:spPr>
        <p:txBody>
          <a:bodyPr wrap="square">
            <a:spAutoFit/>
          </a:bodyPr>
          <a:lstStyle/>
          <a:p>
            <a:r>
              <a:rPr lang="es-CO" sz="2200" b="1" dirty="0">
                <a:latin typeface="Roboto" panose="02000000000000000000" pitchFamily="2" charset="0"/>
                <a:ea typeface="Roboto" panose="02000000000000000000" pitchFamily="2" charset="0"/>
              </a:rPr>
              <a:t>Tip</a:t>
            </a:r>
            <a:r>
              <a:rPr lang="es-CO" sz="2200" dirty="0">
                <a:latin typeface="Roboto" panose="02000000000000000000" pitchFamily="2" charset="0"/>
                <a:ea typeface="Roboto" panose="02000000000000000000" pitchFamily="2" charset="0"/>
              </a:rPr>
              <a:t>: Es aceptable intercambiar nombres propios con pronombres y eliminar frases repetidas para hacer que la declaración escrita sea más legible, siempre y cuando no se cambie el significado de la declaración lógica.</a:t>
            </a:r>
          </a:p>
        </p:txBody>
      </p:sp>
    </p:spTree>
    <p:extLst>
      <p:ext uri="{BB962C8B-B14F-4D97-AF65-F5344CB8AC3E}">
        <p14:creationId xmlns:p14="http://schemas.microsoft.com/office/powerpoint/2010/main" val="10856494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65"/>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B6937"/>
              </a:buClr>
              <a:buSzPts val="2880"/>
              <a:buFont typeface="Roboto Slab"/>
              <a:buNone/>
            </a:pPr>
            <a:r>
              <a:rPr lang="es-ES" dirty="0"/>
              <a:t>Traducción de enunciados</a:t>
            </a:r>
            <a:endParaRPr b="1" dirty="0">
              <a:solidFill>
                <a:srgbClr val="0B6937"/>
              </a:solidFill>
              <a:latin typeface="Roboto Slab"/>
              <a:ea typeface="Roboto Slab"/>
              <a:cs typeface="Roboto Slab"/>
              <a:sym typeface="Roboto Slab"/>
            </a:endParaRPr>
          </a:p>
        </p:txBody>
      </p:sp>
      <p:sp>
        <p:nvSpPr>
          <p:cNvPr id="6" name="CuadroTexto 5">
            <a:extLst>
              <a:ext uri="{FF2B5EF4-FFF2-40B4-BE49-F238E27FC236}">
                <a16:creationId xmlns:a16="http://schemas.microsoft.com/office/drawing/2014/main" id="{F428FD39-901A-47B8-8B61-1FFDCE048BFD}"/>
              </a:ext>
            </a:extLst>
          </p:cNvPr>
          <p:cNvSpPr txBox="1"/>
          <p:nvPr/>
        </p:nvSpPr>
        <p:spPr>
          <a:xfrm>
            <a:off x="916650" y="1045538"/>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Ejemplos</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CBDF57BE-9997-4CBB-8039-892B839BBA0E}"/>
                  </a:ext>
                </a:extLst>
              </p:cNvPr>
              <p:cNvSpPr txBox="1"/>
              <p:nvPr/>
            </p:nvSpPr>
            <p:spPr>
              <a:xfrm>
                <a:off x="916650" y="1501700"/>
                <a:ext cx="10702413" cy="2554545"/>
              </a:xfrm>
              <a:prstGeom prst="rect">
                <a:avLst/>
              </a:prstGeom>
              <a:noFill/>
            </p:spPr>
            <p:txBody>
              <a:bodyPr wrap="square" rtlCol="0">
                <a:spAutoFit/>
              </a:bodyPr>
              <a:lstStyle/>
              <a:p>
                <a:pPr algn="l"/>
                <a:r>
                  <a:rPr lang="es-MX" sz="2000" dirty="0">
                    <a:latin typeface="Roboto" panose="02000000000000000000" pitchFamily="2" charset="0"/>
                    <a:ea typeface="Roboto" panose="02000000000000000000" pitchFamily="2" charset="0"/>
                  </a:rPr>
                  <a:t>Sea: </a:t>
                </a:r>
              </a:p>
              <a:p>
                <a:pPr marL="342900" indent="-342900" algn="l">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𝒑</m:t>
                    </m:r>
                  </m:oMath>
                </a14:m>
                <a:r>
                  <a:rPr lang="es-MX" sz="2000" dirty="0">
                    <a:latin typeface="Roboto" panose="02000000000000000000" pitchFamily="2" charset="0"/>
                    <a:ea typeface="Roboto" panose="02000000000000000000" pitchFamily="2" charset="0"/>
                  </a:rPr>
                  <a:t>: Otto pasó la prueba escrita.</a:t>
                </a:r>
              </a:p>
              <a:p>
                <a:pPr marL="342900" indent="-342900">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𝒒</m:t>
                    </m:r>
                  </m:oMath>
                </a14:m>
                <a:r>
                  <a:rPr lang="es-MX" sz="2000" dirty="0">
                    <a:latin typeface="Roboto" panose="02000000000000000000" pitchFamily="2" charset="0"/>
                    <a:ea typeface="Roboto" panose="02000000000000000000" pitchFamily="2" charset="0"/>
                  </a:rPr>
                  <a:t>: Otto pasó la prueba de conducción.</a:t>
                </a:r>
              </a:p>
              <a:p>
                <a:pPr marL="342900" indent="-342900">
                  <a:buFont typeface="Arial" panose="020B0604020202020204" pitchFamily="34" charset="0"/>
                  <a:buChar char="•"/>
                </a:pPr>
                <a14:m>
                  <m:oMath xmlns:m="http://schemas.openxmlformats.org/officeDocument/2006/math">
                    <m:r>
                      <a:rPr lang="es-MX" sz="2000" b="1" i="1" smtClean="0">
                        <a:latin typeface="Cambria Math" panose="02040503050406030204" pitchFamily="18" charset="0"/>
                        <a:ea typeface="Roboto" panose="02000000000000000000" pitchFamily="2" charset="0"/>
                      </a:rPr>
                      <m:t>𝒓</m:t>
                    </m:r>
                  </m:oMath>
                </a14:m>
                <a:r>
                  <a:rPr lang="es-MX" sz="2000" dirty="0">
                    <a:latin typeface="Roboto" panose="02000000000000000000" pitchFamily="2" charset="0"/>
                    <a:ea typeface="Roboto" panose="02000000000000000000" pitchFamily="2" charset="0"/>
                  </a:rPr>
                  <a:t>: Otto recibió la licencia de conducción.</a:t>
                </a:r>
              </a:p>
              <a:p>
                <a:pPr marL="342900" indent="-342900">
                  <a:buFont typeface="Arial" panose="020B0604020202020204" pitchFamily="34" charset="0"/>
                  <a:buChar char="•"/>
                </a:pPr>
                <a:endParaRPr lang="es-MX" sz="2000" dirty="0">
                  <a:latin typeface="Roboto" panose="02000000000000000000" pitchFamily="2" charset="0"/>
                  <a:ea typeface="Roboto" panose="02000000000000000000" pitchFamily="2" charset="0"/>
                </a:endParaRPr>
              </a:p>
              <a:p>
                <a:pPr algn="l"/>
                <a:r>
                  <a:rPr lang="es-MX" sz="2000" dirty="0">
                    <a:latin typeface="Roboto" panose="02000000000000000000" pitchFamily="2" charset="0"/>
                    <a:ea typeface="Roboto" panose="02000000000000000000" pitchFamily="2" charset="0"/>
                  </a:rPr>
                  <a:t>Traduzca cada una de las siguientes expresiones simbólicas a palabras:</a:t>
                </a:r>
              </a:p>
              <a:p>
                <a:pPr marL="457200" indent="-457200" algn="l">
                  <a:buFont typeface="+mj-lt"/>
                  <a:buAutoNum type="arabicPeriod"/>
                </a:pPr>
                <a14:m>
                  <m:oMath xmlns:m="http://schemas.openxmlformats.org/officeDocument/2006/math">
                    <m:d>
                      <m:dPr>
                        <m:ctrlPr>
                          <a:rPr lang="es-MX" sz="2000" b="1" i="1" smtClean="0">
                            <a:latin typeface="Cambria Math" panose="02040503050406030204" pitchFamily="18" charset="0"/>
                            <a:ea typeface="Roboto" panose="02000000000000000000" pitchFamily="2" charset="0"/>
                          </a:rPr>
                        </m:ctrlPr>
                      </m:dPr>
                      <m:e>
                        <m:r>
                          <a:rPr lang="es-MX" sz="2000" b="1" i="1" smtClean="0">
                            <a:latin typeface="Cambria Math" panose="02040503050406030204" pitchFamily="18" charset="0"/>
                            <a:ea typeface="Roboto" panose="02000000000000000000" pitchFamily="2" charset="0"/>
                          </a:rPr>
                          <m:t>𝒑</m:t>
                        </m:r>
                        <m:r>
                          <a:rPr lang="es-MX" sz="2000" b="1" i="1" smtClean="0">
                            <a:latin typeface="Cambria Math" panose="02040503050406030204" pitchFamily="18" charset="0"/>
                            <a:ea typeface="Cambria Math" panose="02040503050406030204" pitchFamily="18" charset="0"/>
                          </a:rPr>
                          <m:t>∧</m:t>
                        </m:r>
                        <m:r>
                          <a:rPr lang="es-MX" sz="2000" b="1" i="1" smtClean="0">
                            <a:latin typeface="Cambria Math" panose="02040503050406030204" pitchFamily="18" charset="0"/>
                            <a:ea typeface="Cambria Math" panose="02040503050406030204" pitchFamily="18" charset="0"/>
                          </a:rPr>
                          <m:t>𝒒</m:t>
                        </m:r>
                      </m:e>
                    </m:d>
                    <m:r>
                      <a:rPr lang="es-MX" sz="2000" b="1" i="1" smtClean="0">
                        <a:latin typeface="Cambria Math" panose="02040503050406030204" pitchFamily="18" charset="0"/>
                        <a:ea typeface="Roboto" panose="02000000000000000000" pitchFamily="2" charset="0"/>
                      </a:rPr>
                      <m:t>→</m:t>
                    </m:r>
                    <m:r>
                      <a:rPr lang="es-MX" sz="2000" b="1" i="1" smtClean="0">
                        <a:latin typeface="Cambria Math" panose="02040503050406030204" pitchFamily="18" charset="0"/>
                        <a:ea typeface="Roboto" panose="02000000000000000000" pitchFamily="2" charset="0"/>
                      </a:rPr>
                      <m:t>𝒓</m:t>
                    </m:r>
                  </m:oMath>
                </a14:m>
                <a:endParaRPr lang="es-MX" sz="2000" dirty="0">
                  <a:latin typeface="Roboto" panose="02000000000000000000" pitchFamily="2" charset="0"/>
                  <a:ea typeface="Roboto" panose="02000000000000000000" pitchFamily="2" charset="0"/>
                </a:endParaRPr>
              </a:p>
              <a:p>
                <a:pPr marL="457200" indent="-457200">
                  <a:buFont typeface="+mj-lt"/>
                  <a:buAutoNum type="arabicPeriod"/>
                </a:pPr>
                <a14:m>
                  <m:oMath xmlns:m="http://schemas.openxmlformats.org/officeDocument/2006/math">
                    <m:r>
                      <a:rPr lang="es-MX" sz="2000" b="1" i="1" smtClean="0">
                        <a:latin typeface="Cambria Math" panose="02040503050406030204" pitchFamily="18" charset="0"/>
                        <a:ea typeface="Roboto" panose="02000000000000000000" pitchFamily="2" charset="0"/>
                      </a:rPr>
                      <m:t>¬</m:t>
                    </m:r>
                    <m:d>
                      <m:dPr>
                        <m:ctrlPr>
                          <a:rPr lang="es-MX" sz="2000" b="1" i="1" smtClean="0">
                            <a:latin typeface="Cambria Math" panose="02040503050406030204" pitchFamily="18" charset="0"/>
                            <a:ea typeface="Roboto" panose="02000000000000000000" pitchFamily="2" charset="0"/>
                          </a:rPr>
                        </m:ctrlPr>
                      </m:dPr>
                      <m:e>
                        <m:r>
                          <a:rPr lang="es-MX" sz="2000" b="1" i="1" smtClean="0">
                            <a:latin typeface="Cambria Math" panose="02040503050406030204" pitchFamily="18" charset="0"/>
                            <a:ea typeface="Roboto" panose="02000000000000000000" pitchFamily="2" charset="0"/>
                          </a:rPr>
                          <m:t>𝒑</m:t>
                        </m:r>
                        <m:r>
                          <a:rPr lang="es-MX" sz="2000" b="1" i="1" smtClean="0">
                            <a:latin typeface="Cambria Math" panose="02040503050406030204" pitchFamily="18" charset="0"/>
                            <a:ea typeface="Cambria Math" panose="02040503050406030204" pitchFamily="18" charset="0"/>
                          </a:rPr>
                          <m:t>∧</m:t>
                        </m:r>
                        <m:r>
                          <a:rPr lang="es-MX" sz="2000" b="1" i="1" smtClean="0">
                            <a:latin typeface="Cambria Math" panose="02040503050406030204" pitchFamily="18" charset="0"/>
                            <a:ea typeface="Cambria Math" panose="02040503050406030204" pitchFamily="18" charset="0"/>
                          </a:rPr>
                          <m:t>𝒒</m:t>
                        </m:r>
                      </m:e>
                    </m:d>
                    <m:r>
                      <a:rPr lang="es-MX" sz="2000" b="1" i="1" smtClean="0">
                        <a:latin typeface="Cambria Math" panose="02040503050406030204" pitchFamily="18" charset="0"/>
                        <a:ea typeface="Roboto" panose="02000000000000000000" pitchFamily="2" charset="0"/>
                      </a:rPr>
                      <m:t>→¬</m:t>
                    </m:r>
                    <m:r>
                      <a:rPr lang="es-MX" sz="2000" b="1" i="1" smtClean="0">
                        <a:latin typeface="Cambria Math" panose="02040503050406030204" pitchFamily="18" charset="0"/>
                        <a:ea typeface="Roboto" panose="02000000000000000000" pitchFamily="2" charset="0"/>
                      </a:rPr>
                      <m:t>𝒓</m:t>
                    </m:r>
                  </m:oMath>
                </a14:m>
                <a:endParaRPr lang="es-MX" sz="2000" dirty="0">
                  <a:latin typeface="Roboto" panose="02000000000000000000" pitchFamily="2" charset="0"/>
                  <a:ea typeface="Roboto" panose="02000000000000000000" pitchFamily="2" charset="0"/>
                </a:endParaRPr>
              </a:p>
            </p:txBody>
          </p:sp>
        </mc:Choice>
        <mc:Fallback xmlns="">
          <p:sp>
            <p:nvSpPr>
              <p:cNvPr id="7" name="CuadroTexto 6">
                <a:extLst>
                  <a:ext uri="{FF2B5EF4-FFF2-40B4-BE49-F238E27FC236}">
                    <a16:creationId xmlns:a16="http://schemas.microsoft.com/office/drawing/2014/main" id="{CBDF57BE-9997-4CBB-8039-892B839BBA0E}"/>
                  </a:ext>
                </a:extLst>
              </p:cNvPr>
              <p:cNvSpPr txBox="1">
                <a:spLocks noRot="1" noChangeAspect="1" noMove="1" noResize="1" noEditPoints="1" noAdjustHandles="1" noChangeArrowheads="1" noChangeShapeType="1" noTextEdit="1"/>
              </p:cNvSpPr>
              <p:nvPr/>
            </p:nvSpPr>
            <p:spPr>
              <a:xfrm>
                <a:off x="916650" y="1501700"/>
                <a:ext cx="10702413" cy="2554545"/>
              </a:xfrm>
              <a:prstGeom prst="rect">
                <a:avLst/>
              </a:prstGeom>
              <a:blipFill>
                <a:blip r:embed="rId3"/>
                <a:stretch>
                  <a:fillRect l="-569" t="-955" b="-3103"/>
                </a:stretch>
              </a:blipFill>
            </p:spPr>
            <p:txBody>
              <a:bodyPr/>
              <a:lstStyle/>
              <a:p>
                <a:r>
                  <a:rPr lang="es-CO">
                    <a:noFill/>
                  </a:rPr>
                  <a:t> </a:t>
                </a:r>
              </a:p>
            </p:txBody>
          </p:sp>
        </mc:Fallback>
      </mc:AlternateContent>
      <p:pic>
        <p:nvPicPr>
          <p:cNvPr id="3" name="Imagen 2">
            <a:extLst>
              <a:ext uri="{FF2B5EF4-FFF2-40B4-BE49-F238E27FC236}">
                <a16:creationId xmlns:a16="http://schemas.microsoft.com/office/drawing/2014/main" id="{BAB82D28-EB30-4183-89D0-6EC9CDB97E4C}"/>
              </a:ext>
            </a:extLst>
          </p:cNvPr>
          <p:cNvPicPr>
            <a:picLocks noChangeAspect="1"/>
          </p:cNvPicPr>
          <p:nvPr/>
        </p:nvPicPr>
        <p:blipFill>
          <a:blip r:embed="rId4"/>
          <a:stretch>
            <a:fillRect/>
          </a:stretch>
        </p:blipFill>
        <p:spPr>
          <a:xfrm>
            <a:off x="6415401" y="4056245"/>
            <a:ext cx="3426331" cy="2527841"/>
          </a:xfrm>
          <a:prstGeom prst="rect">
            <a:avLst/>
          </a:prstGeom>
        </p:spPr>
      </p:pic>
      <p:pic>
        <p:nvPicPr>
          <p:cNvPr id="9" name="Imagen 8">
            <a:extLst>
              <a:ext uri="{FF2B5EF4-FFF2-40B4-BE49-F238E27FC236}">
                <a16:creationId xmlns:a16="http://schemas.microsoft.com/office/drawing/2014/main" id="{F79A8BC5-ED6E-4431-8562-35F0195ECCF1}"/>
              </a:ext>
            </a:extLst>
          </p:cNvPr>
          <p:cNvPicPr>
            <a:picLocks noChangeAspect="1"/>
          </p:cNvPicPr>
          <p:nvPr/>
        </p:nvPicPr>
        <p:blipFill>
          <a:blip r:embed="rId5"/>
          <a:stretch>
            <a:fillRect/>
          </a:stretch>
        </p:blipFill>
        <p:spPr>
          <a:xfrm>
            <a:off x="2350268" y="4222104"/>
            <a:ext cx="3020750" cy="2300474"/>
          </a:xfrm>
          <a:prstGeom prst="rect">
            <a:avLst/>
          </a:prstGeom>
        </p:spPr>
      </p:pic>
    </p:spTree>
    <p:extLst>
      <p:ext uri="{BB962C8B-B14F-4D97-AF65-F5344CB8AC3E}">
        <p14:creationId xmlns:p14="http://schemas.microsoft.com/office/powerpoint/2010/main" val="37463812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65"/>
          <p:cNvSpPr txBox="1">
            <a:spLocks noGrp="1"/>
          </p:cNvSpPr>
          <p:nvPr>
            <p:ph type="title"/>
          </p:nvPr>
        </p:nvSpPr>
        <p:spPr>
          <a:xfrm>
            <a:off x="916650" y="96038"/>
            <a:ext cx="8304000" cy="94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B6937"/>
              </a:buClr>
              <a:buSzPts val="2880"/>
              <a:buFont typeface="Roboto Slab"/>
              <a:buNone/>
            </a:pPr>
            <a:r>
              <a:rPr lang="es-ES" dirty="0"/>
              <a:t>Traducción de enunciados</a:t>
            </a:r>
            <a:endParaRPr b="1" dirty="0">
              <a:solidFill>
                <a:srgbClr val="0B6937"/>
              </a:solidFill>
              <a:latin typeface="Roboto Slab"/>
              <a:ea typeface="Roboto Slab"/>
              <a:cs typeface="Roboto Slab"/>
              <a:sym typeface="Roboto Slab"/>
            </a:endParaRPr>
          </a:p>
        </p:txBody>
      </p:sp>
      <p:sp>
        <p:nvSpPr>
          <p:cNvPr id="6" name="CuadroTexto 5">
            <a:extLst>
              <a:ext uri="{FF2B5EF4-FFF2-40B4-BE49-F238E27FC236}">
                <a16:creationId xmlns:a16="http://schemas.microsoft.com/office/drawing/2014/main" id="{F428FD39-901A-47B8-8B61-1FFDCE048BFD}"/>
              </a:ext>
            </a:extLst>
          </p:cNvPr>
          <p:cNvSpPr txBox="1"/>
          <p:nvPr/>
        </p:nvSpPr>
        <p:spPr>
          <a:xfrm>
            <a:off x="916650" y="1045538"/>
            <a:ext cx="11044291" cy="492443"/>
          </a:xfrm>
          <a:prstGeom prst="rect">
            <a:avLst/>
          </a:prstGeom>
          <a:noFill/>
        </p:spPr>
        <p:txBody>
          <a:bodyPr wrap="square" rtlCol="0">
            <a:spAutoFit/>
          </a:bodyPr>
          <a:lstStyle/>
          <a:p>
            <a:r>
              <a:rPr lang="es-MX" sz="2600" b="1" dirty="0">
                <a:solidFill>
                  <a:schemeClr val="accent6"/>
                </a:solidFill>
                <a:latin typeface="Roboto" panose="02000000000000000000" pitchFamily="2" charset="0"/>
                <a:ea typeface="Roboto" panose="02000000000000000000" pitchFamily="2" charset="0"/>
              </a:rPr>
              <a:t>Ejemplos</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CBDF57BE-9997-4CBB-8039-892B839BBA0E}"/>
                  </a:ext>
                </a:extLst>
              </p:cNvPr>
              <p:cNvSpPr txBox="1"/>
              <p:nvPr/>
            </p:nvSpPr>
            <p:spPr>
              <a:xfrm>
                <a:off x="1002683" y="1607063"/>
                <a:ext cx="10530348" cy="2246769"/>
              </a:xfrm>
              <a:prstGeom prst="rect">
                <a:avLst/>
              </a:prstGeom>
              <a:noFill/>
            </p:spPr>
            <p:txBody>
              <a:bodyPr wrap="square" rtlCol="0">
                <a:spAutoFit/>
              </a:bodyPr>
              <a:lstStyle/>
              <a:p>
                <a:r>
                  <a:rPr lang="es-MX" sz="2000" dirty="0">
                    <a:latin typeface="Roboto" panose="02000000000000000000" pitchFamily="2" charset="0"/>
                    <a:ea typeface="Roboto" panose="02000000000000000000" pitchFamily="2" charset="0"/>
                  </a:rPr>
                  <a:t>Sea </a:t>
                </a:r>
                <a14:m>
                  <m:oMath xmlns:m="http://schemas.openxmlformats.org/officeDocument/2006/math">
                    <m:r>
                      <a:rPr lang="es-MX" sz="2000" b="1" i="1" smtClean="0">
                        <a:latin typeface="Cambria Math" panose="02040503050406030204" pitchFamily="18" charset="0"/>
                        <a:ea typeface="Roboto" panose="02000000000000000000" pitchFamily="2" charset="0"/>
                      </a:rPr>
                      <m:t>𝒑</m:t>
                    </m:r>
                  </m:oMath>
                </a14:m>
                <a:r>
                  <a:rPr lang="es-MX" sz="2000" dirty="0">
                    <a:latin typeface="Roboto" panose="02000000000000000000" pitchFamily="2" charset="0"/>
                    <a:ea typeface="Roboto" panose="02000000000000000000" pitchFamily="2" charset="0"/>
                  </a:rPr>
                  <a:t> la afirmación “Mi hija terminó su tarea”, sea </a:t>
                </a:r>
                <a14:m>
                  <m:oMath xmlns:m="http://schemas.openxmlformats.org/officeDocument/2006/math">
                    <m:r>
                      <a:rPr lang="es-MX" sz="2000" b="1" i="1" smtClean="0">
                        <a:latin typeface="Cambria Math" panose="02040503050406030204" pitchFamily="18" charset="0"/>
                        <a:ea typeface="Roboto" panose="02000000000000000000" pitchFamily="2" charset="0"/>
                      </a:rPr>
                      <m:t>𝒒</m:t>
                    </m:r>
                  </m:oMath>
                </a14:m>
                <a:r>
                  <a:rPr lang="es-MX" sz="2000" dirty="0">
                    <a:latin typeface="Roboto" panose="02000000000000000000" pitchFamily="2" charset="0"/>
                    <a:ea typeface="Roboto" panose="02000000000000000000" pitchFamily="2" charset="0"/>
                  </a:rPr>
                  <a:t> la afirmación “Mi hija limpió su habitación”, sea </a:t>
                </a:r>
                <a14:m>
                  <m:oMath xmlns:m="http://schemas.openxmlformats.org/officeDocument/2006/math">
                    <m:r>
                      <a:rPr lang="es-MX" sz="2000" b="1" i="1" smtClean="0">
                        <a:latin typeface="Cambria Math" panose="02040503050406030204" pitchFamily="18" charset="0"/>
                        <a:ea typeface="Roboto" panose="02000000000000000000" pitchFamily="2" charset="0"/>
                      </a:rPr>
                      <m:t>𝒓</m:t>
                    </m:r>
                  </m:oMath>
                </a14:m>
                <a:r>
                  <a:rPr lang="es-MX" sz="2000" dirty="0">
                    <a:latin typeface="Roboto" panose="02000000000000000000" pitchFamily="2" charset="0"/>
                    <a:ea typeface="Roboto" panose="02000000000000000000" pitchFamily="2" charset="0"/>
                  </a:rPr>
                  <a:t> la afirmación “Mi hija jugó videojuegos” y sea </a:t>
                </a:r>
                <a14:m>
                  <m:oMath xmlns:m="http://schemas.openxmlformats.org/officeDocument/2006/math">
                    <m:r>
                      <a:rPr lang="es-MX" sz="2000" b="1" i="1" smtClean="0">
                        <a:latin typeface="Cambria Math" panose="02040503050406030204" pitchFamily="18" charset="0"/>
                        <a:ea typeface="Roboto" panose="02000000000000000000" pitchFamily="2" charset="0"/>
                      </a:rPr>
                      <m:t>𝒔</m:t>
                    </m:r>
                  </m:oMath>
                </a14:m>
                <a:r>
                  <a:rPr lang="es-MX" sz="2000" dirty="0">
                    <a:latin typeface="Roboto" panose="02000000000000000000" pitchFamily="2" charset="0"/>
                    <a:ea typeface="Roboto" panose="02000000000000000000" pitchFamily="2" charset="0"/>
                  </a:rPr>
                  <a:t> la afirmación “Mi hija vio una película en línea”. </a:t>
                </a:r>
              </a:p>
              <a:p>
                <a:pPr algn="l"/>
                <a:r>
                  <a:rPr lang="es-MX" sz="2000" dirty="0">
                    <a:latin typeface="Roboto" panose="02000000000000000000" pitchFamily="2" charset="0"/>
                    <a:ea typeface="Roboto" panose="02000000000000000000" pitchFamily="2" charset="0"/>
                  </a:rPr>
                  <a:t>Traduzca cada una de las siguientes expresiones simbólicas a palabras:</a:t>
                </a:r>
              </a:p>
              <a:p>
                <a:pPr marL="457200" indent="-457200">
                  <a:buFont typeface="+mj-lt"/>
                  <a:buAutoNum type="arabicPeriod"/>
                </a:pPr>
                <a14:m>
                  <m:oMath xmlns:m="http://schemas.openxmlformats.org/officeDocument/2006/math">
                    <m:r>
                      <a:rPr lang="es-MX" sz="2000" b="1" i="1">
                        <a:latin typeface="Cambria Math" panose="02040503050406030204" pitchFamily="18" charset="0"/>
                        <a:ea typeface="Roboto" panose="02000000000000000000" pitchFamily="2" charset="0"/>
                      </a:rPr>
                      <m:t>¬</m:t>
                    </m:r>
                    <m:d>
                      <m:dPr>
                        <m:ctrlPr>
                          <a:rPr lang="es-MX" sz="2000" b="1" i="1">
                            <a:latin typeface="Cambria Math" panose="02040503050406030204" pitchFamily="18" charset="0"/>
                            <a:ea typeface="Roboto" panose="02000000000000000000" pitchFamily="2" charset="0"/>
                          </a:rPr>
                        </m:ctrlPr>
                      </m:dPr>
                      <m:e>
                        <m:r>
                          <a:rPr lang="es-MX" sz="2000" b="1" i="1">
                            <a:latin typeface="Cambria Math" panose="02040503050406030204" pitchFamily="18" charset="0"/>
                            <a:ea typeface="Roboto" panose="02000000000000000000" pitchFamily="2" charset="0"/>
                          </a:rPr>
                          <m:t>𝒑</m:t>
                        </m:r>
                        <m:r>
                          <a:rPr lang="es-MX" sz="2000" b="1" i="1">
                            <a:latin typeface="Cambria Math" panose="02040503050406030204" pitchFamily="18" charset="0"/>
                            <a:ea typeface="Cambria Math" panose="02040503050406030204" pitchFamily="18" charset="0"/>
                          </a:rPr>
                          <m:t>∧</m:t>
                        </m:r>
                        <m:r>
                          <a:rPr lang="es-MX" sz="2000" b="1" i="1">
                            <a:latin typeface="Cambria Math" panose="02040503050406030204" pitchFamily="18" charset="0"/>
                            <a:ea typeface="Cambria Math" panose="02040503050406030204" pitchFamily="18" charset="0"/>
                          </a:rPr>
                          <m:t>𝒒</m:t>
                        </m:r>
                      </m:e>
                    </m:d>
                    <m:r>
                      <a:rPr lang="es-MX" sz="2000" b="1" i="1">
                        <a:latin typeface="Cambria Math" panose="02040503050406030204" pitchFamily="18" charset="0"/>
                        <a:ea typeface="Cambria Math" panose="02040503050406030204" pitchFamily="18" charset="0"/>
                      </a:rPr>
                      <m:t> </m:t>
                    </m:r>
                  </m:oMath>
                </a14:m>
                <a:endParaRPr lang="es-MX" sz="2000" b="1" i="1" dirty="0">
                  <a:latin typeface="Cambria Math" panose="02040503050406030204" pitchFamily="18" charset="0"/>
                  <a:ea typeface="Cambria Math" panose="02040503050406030204" pitchFamily="18" charset="0"/>
                </a:endParaRPr>
              </a:p>
              <a:p>
                <a:pPr marL="457200" indent="-457200">
                  <a:buFont typeface="+mj-lt"/>
                  <a:buAutoNum type="arabicPeriod"/>
                </a:pPr>
                <a14:m>
                  <m:oMath xmlns:m="http://schemas.openxmlformats.org/officeDocument/2006/math">
                    <m:d>
                      <m:dPr>
                        <m:ctrlPr>
                          <a:rPr lang="es-MX" sz="2000" b="1" i="1" smtClean="0">
                            <a:latin typeface="Cambria Math" panose="02040503050406030204" pitchFamily="18" charset="0"/>
                            <a:ea typeface="Roboto" panose="02000000000000000000" pitchFamily="2" charset="0"/>
                          </a:rPr>
                        </m:ctrlPr>
                      </m:dPr>
                      <m:e>
                        <m:r>
                          <a:rPr lang="es-MX" sz="2000" b="1" i="1" smtClean="0">
                            <a:latin typeface="Cambria Math" panose="02040503050406030204" pitchFamily="18" charset="0"/>
                            <a:ea typeface="Roboto" panose="02000000000000000000" pitchFamily="2" charset="0"/>
                          </a:rPr>
                          <m:t>𝒑</m:t>
                        </m:r>
                        <m:r>
                          <a:rPr lang="es-MX" sz="2000" b="1" i="1" smtClean="0">
                            <a:latin typeface="Cambria Math" panose="02040503050406030204" pitchFamily="18" charset="0"/>
                            <a:ea typeface="Cambria Math" panose="02040503050406030204" pitchFamily="18" charset="0"/>
                          </a:rPr>
                          <m:t>∧</m:t>
                        </m:r>
                        <m:r>
                          <a:rPr lang="es-MX" sz="2000" b="1" i="1" smtClean="0">
                            <a:latin typeface="Cambria Math" panose="02040503050406030204" pitchFamily="18" charset="0"/>
                            <a:ea typeface="Cambria Math" panose="02040503050406030204" pitchFamily="18" charset="0"/>
                          </a:rPr>
                          <m:t>𝒒</m:t>
                        </m:r>
                      </m:e>
                    </m:d>
                    <m:r>
                      <a:rPr lang="es-MX" sz="2000" b="1" i="1" smtClean="0">
                        <a:latin typeface="Cambria Math" panose="02040503050406030204" pitchFamily="18" charset="0"/>
                        <a:ea typeface="Roboto" panose="02000000000000000000" pitchFamily="2" charset="0"/>
                      </a:rPr>
                      <m:t>→</m:t>
                    </m:r>
                    <m:d>
                      <m:dPr>
                        <m:ctrlPr>
                          <a:rPr lang="es-MX" sz="2000" b="1" i="1" smtClean="0">
                            <a:latin typeface="Cambria Math" panose="02040503050406030204" pitchFamily="18" charset="0"/>
                            <a:ea typeface="Roboto" panose="02000000000000000000" pitchFamily="2" charset="0"/>
                          </a:rPr>
                        </m:ctrlPr>
                      </m:dPr>
                      <m:e>
                        <m:r>
                          <a:rPr lang="es-MX" sz="2000" b="1" i="1" smtClean="0">
                            <a:latin typeface="Cambria Math" panose="02040503050406030204" pitchFamily="18" charset="0"/>
                            <a:ea typeface="Roboto" panose="02000000000000000000" pitchFamily="2" charset="0"/>
                          </a:rPr>
                          <m:t>𝒓</m:t>
                        </m:r>
                        <m:r>
                          <a:rPr lang="es-MX" sz="2000" b="1" i="1" smtClean="0">
                            <a:latin typeface="Cambria Math" panose="02040503050406030204" pitchFamily="18" charset="0"/>
                            <a:ea typeface="Cambria Math" panose="02040503050406030204" pitchFamily="18" charset="0"/>
                          </a:rPr>
                          <m:t>∨</m:t>
                        </m:r>
                        <m:r>
                          <a:rPr lang="es-MX" sz="2000" b="1" i="1" smtClean="0">
                            <a:latin typeface="Cambria Math" panose="02040503050406030204" pitchFamily="18" charset="0"/>
                            <a:ea typeface="Cambria Math" panose="02040503050406030204" pitchFamily="18" charset="0"/>
                          </a:rPr>
                          <m:t>𝒔</m:t>
                        </m:r>
                      </m:e>
                    </m:d>
                  </m:oMath>
                </a14:m>
                <a:endParaRPr lang="es-MX" sz="2000" dirty="0">
                  <a:latin typeface="Roboto" panose="02000000000000000000" pitchFamily="2" charset="0"/>
                  <a:ea typeface="Roboto" panose="02000000000000000000" pitchFamily="2" charset="0"/>
                </a:endParaRPr>
              </a:p>
              <a:p>
                <a:pPr marL="457200" indent="-457200">
                  <a:buFont typeface="+mj-lt"/>
                  <a:buAutoNum type="arabicPeriod"/>
                </a:pPr>
                <a14:m>
                  <m:oMath xmlns:m="http://schemas.openxmlformats.org/officeDocument/2006/math">
                    <m:r>
                      <a:rPr lang="es-MX" sz="2000" b="1" i="1" smtClean="0">
                        <a:latin typeface="Cambria Math" panose="02040503050406030204" pitchFamily="18" charset="0"/>
                        <a:ea typeface="Roboto" panose="02000000000000000000" pitchFamily="2" charset="0"/>
                      </a:rPr>
                      <m:t>¬</m:t>
                    </m:r>
                    <m:d>
                      <m:dPr>
                        <m:ctrlPr>
                          <a:rPr lang="es-MX" sz="2000" b="1" i="1" smtClean="0">
                            <a:latin typeface="Cambria Math" panose="02040503050406030204" pitchFamily="18" charset="0"/>
                            <a:ea typeface="Roboto" panose="02000000000000000000" pitchFamily="2" charset="0"/>
                          </a:rPr>
                        </m:ctrlPr>
                      </m:dPr>
                      <m:e>
                        <m:r>
                          <a:rPr lang="es-MX" sz="2000" b="1" i="1">
                            <a:latin typeface="Cambria Math" panose="02040503050406030204" pitchFamily="18" charset="0"/>
                            <a:ea typeface="Roboto" panose="02000000000000000000" pitchFamily="2" charset="0"/>
                          </a:rPr>
                          <m:t>𝒓</m:t>
                        </m:r>
                        <m:r>
                          <a:rPr lang="es-MX" sz="2000" b="1" i="1">
                            <a:latin typeface="Cambria Math" panose="02040503050406030204" pitchFamily="18" charset="0"/>
                            <a:ea typeface="Cambria Math" panose="02040503050406030204" pitchFamily="18" charset="0"/>
                          </a:rPr>
                          <m:t>∨</m:t>
                        </m:r>
                        <m:r>
                          <a:rPr lang="es-MX" sz="2000" b="1" i="1">
                            <a:latin typeface="Cambria Math" panose="02040503050406030204" pitchFamily="18" charset="0"/>
                            <a:ea typeface="Cambria Math" panose="02040503050406030204" pitchFamily="18" charset="0"/>
                          </a:rPr>
                          <m:t>𝒔</m:t>
                        </m:r>
                      </m:e>
                    </m:d>
                    <m:r>
                      <a:rPr lang="es-MX" sz="2000" b="1" i="1" smtClean="0">
                        <a:latin typeface="Cambria Math" panose="02040503050406030204" pitchFamily="18" charset="0"/>
                        <a:ea typeface="Roboto" panose="02000000000000000000" pitchFamily="2" charset="0"/>
                      </a:rPr>
                      <m:t>→</m:t>
                    </m:r>
                    <m:r>
                      <a:rPr lang="es-MX" sz="2000" b="1" i="1">
                        <a:latin typeface="Cambria Math" panose="02040503050406030204" pitchFamily="18" charset="0"/>
                        <a:ea typeface="Roboto" panose="02000000000000000000" pitchFamily="2" charset="0"/>
                      </a:rPr>
                      <m:t>¬(</m:t>
                    </m:r>
                    <m:r>
                      <a:rPr lang="es-MX" sz="2000" b="1" i="1">
                        <a:latin typeface="Cambria Math" panose="02040503050406030204" pitchFamily="18" charset="0"/>
                        <a:ea typeface="Roboto" panose="02000000000000000000" pitchFamily="2" charset="0"/>
                      </a:rPr>
                      <m:t>𝒑</m:t>
                    </m:r>
                    <m:r>
                      <a:rPr lang="es-MX" sz="2000" b="1" i="1">
                        <a:latin typeface="Cambria Math" panose="02040503050406030204" pitchFamily="18" charset="0"/>
                        <a:ea typeface="Cambria Math" panose="02040503050406030204" pitchFamily="18" charset="0"/>
                      </a:rPr>
                      <m:t>∧</m:t>
                    </m:r>
                    <m:r>
                      <a:rPr lang="es-MX" sz="2000" b="1" i="1">
                        <a:latin typeface="Cambria Math" panose="02040503050406030204" pitchFamily="18" charset="0"/>
                        <a:ea typeface="Cambria Math" panose="02040503050406030204" pitchFamily="18" charset="0"/>
                      </a:rPr>
                      <m:t>𝒒</m:t>
                    </m:r>
                    <m:r>
                      <a:rPr lang="es-MX" sz="2000" b="1" i="1" smtClean="0">
                        <a:latin typeface="Cambria Math" panose="02040503050406030204" pitchFamily="18" charset="0"/>
                        <a:ea typeface="Roboto" panose="02000000000000000000" pitchFamily="2" charset="0"/>
                      </a:rPr>
                      <m:t>)</m:t>
                    </m:r>
                  </m:oMath>
                </a14:m>
                <a:endParaRPr lang="es-MX" sz="2000" dirty="0">
                  <a:latin typeface="Roboto" panose="02000000000000000000" pitchFamily="2" charset="0"/>
                  <a:ea typeface="Roboto" panose="02000000000000000000" pitchFamily="2" charset="0"/>
                </a:endParaRPr>
              </a:p>
            </p:txBody>
          </p:sp>
        </mc:Choice>
        <mc:Fallback xmlns="">
          <p:sp>
            <p:nvSpPr>
              <p:cNvPr id="7" name="CuadroTexto 6">
                <a:extLst>
                  <a:ext uri="{FF2B5EF4-FFF2-40B4-BE49-F238E27FC236}">
                    <a16:creationId xmlns:a16="http://schemas.microsoft.com/office/drawing/2014/main" id="{CBDF57BE-9997-4CBB-8039-892B839BBA0E}"/>
                  </a:ext>
                </a:extLst>
              </p:cNvPr>
              <p:cNvSpPr txBox="1">
                <a:spLocks noRot="1" noChangeAspect="1" noMove="1" noResize="1" noEditPoints="1" noAdjustHandles="1" noChangeArrowheads="1" noChangeShapeType="1" noTextEdit="1"/>
              </p:cNvSpPr>
              <p:nvPr/>
            </p:nvSpPr>
            <p:spPr>
              <a:xfrm>
                <a:off x="1002683" y="1607063"/>
                <a:ext cx="10530348" cy="2246769"/>
              </a:xfrm>
              <a:prstGeom prst="rect">
                <a:avLst/>
              </a:prstGeom>
              <a:blipFill>
                <a:blip r:embed="rId3"/>
                <a:stretch>
                  <a:fillRect l="-579" t="-1359" b="-353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8" name="Tabla 4">
                <a:extLst>
                  <a:ext uri="{FF2B5EF4-FFF2-40B4-BE49-F238E27FC236}">
                    <a16:creationId xmlns:a16="http://schemas.microsoft.com/office/drawing/2014/main" id="{3A47E005-5E18-4004-AD1A-9B248A53E10C}"/>
                  </a:ext>
                </a:extLst>
              </p:cNvPr>
              <p:cNvGraphicFramePr>
                <a:graphicFrameLocks noGrp="1"/>
              </p:cNvGraphicFramePr>
              <p:nvPr>
                <p:extLst>
                  <p:ext uri="{D42A27DB-BD31-4B8C-83A1-F6EECF244321}">
                    <p14:modId xmlns:p14="http://schemas.microsoft.com/office/powerpoint/2010/main" val="1326228675"/>
                  </p:ext>
                </p:extLst>
              </p:nvPr>
            </p:nvGraphicFramePr>
            <p:xfrm>
              <a:off x="1002682" y="4346275"/>
              <a:ext cx="10530348" cy="1584960"/>
            </p:xfrm>
            <a:graphic>
              <a:graphicData uri="http://schemas.openxmlformats.org/drawingml/2006/table">
                <a:tbl>
                  <a:tblPr firstRow="1" bandRow="1">
                    <a:tableStyleId>{AD6A3598-7CB8-4345-8D95-17CE05F158A0}</a:tableStyleId>
                  </a:tblPr>
                  <a:tblGrid>
                    <a:gridCol w="2823192">
                      <a:extLst>
                        <a:ext uri="{9D8B030D-6E8A-4147-A177-3AD203B41FA5}">
                          <a16:colId xmlns:a16="http://schemas.microsoft.com/office/drawing/2014/main" val="1023887037"/>
                        </a:ext>
                      </a:extLst>
                    </a:gridCol>
                    <a:gridCol w="7707156">
                      <a:extLst>
                        <a:ext uri="{9D8B030D-6E8A-4147-A177-3AD203B41FA5}">
                          <a16:colId xmlns:a16="http://schemas.microsoft.com/office/drawing/2014/main" val="216327913"/>
                        </a:ext>
                      </a:extLst>
                    </a:gridCol>
                  </a:tblGrid>
                  <a:tr h="370840">
                    <a:tc>
                      <a:txBody>
                        <a:bodyPr/>
                        <a:lstStyle/>
                        <a:p>
                          <a:r>
                            <a:rPr lang="es-CO" sz="2000" b="1" dirty="0">
                              <a:latin typeface="Roboto" panose="02000000000000000000" pitchFamily="2" charset="0"/>
                              <a:ea typeface="Roboto" panose="02000000000000000000" pitchFamily="2" charset="0"/>
                            </a:rPr>
                            <a:t>Expresión Simbólica</a:t>
                          </a:r>
                        </a:p>
                      </a:txBody>
                      <a:tcPr/>
                    </a:tc>
                    <a:tc>
                      <a:txBody>
                        <a:bodyPr/>
                        <a:lstStyle/>
                        <a:p>
                          <a:r>
                            <a:rPr lang="es-CO" sz="2000" b="1" dirty="0">
                              <a:latin typeface="Roboto" panose="02000000000000000000" pitchFamily="2" charset="0"/>
                              <a:ea typeface="Roboto" panose="02000000000000000000" pitchFamily="2" charset="0"/>
                            </a:rPr>
                            <a:t>Traducción</a:t>
                          </a:r>
                        </a:p>
                      </a:txBody>
                      <a:tcPr/>
                    </a:tc>
                    <a:extLst>
                      <a:ext uri="{0D108BD9-81ED-4DB2-BD59-A6C34878D82A}">
                        <a16:rowId xmlns:a16="http://schemas.microsoft.com/office/drawing/2014/main" val="2009399283"/>
                      </a:ext>
                    </a:extLst>
                  </a:tr>
                  <a:tr h="370840">
                    <a:tc>
                      <a:txBody>
                        <a:bodyPr/>
                        <a:lstStyle/>
                        <a:p>
                          <a:pPr marL="0" indent="0">
                            <a:buFont typeface="+mj-lt"/>
                            <a:buNone/>
                          </a:pPr>
                          <a14:m>
                            <m:oMathPara xmlns:m="http://schemas.openxmlformats.org/officeDocument/2006/math">
                              <m:oMathParaPr>
                                <m:jc m:val="centerGroup"/>
                              </m:oMathParaPr>
                              <m:oMath xmlns:m="http://schemas.openxmlformats.org/officeDocument/2006/math">
                                <m:r>
                                  <a:rPr lang="es-MX" sz="2000" b="1" i="1" smtClean="0">
                                    <a:latin typeface="Cambria Math" panose="02040503050406030204" pitchFamily="18" charset="0"/>
                                    <a:ea typeface="Roboto" panose="02000000000000000000" pitchFamily="2" charset="0"/>
                                  </a:rPr>
                                  <m:t>¬</m:t>
                                </m:r>
                                <m:d>
                                  <m:dPr>
                                    <m:ctrlPr>
                                      <a:rPr lang="es-MX" sz="2000" b="1" i="1">
                                        <a:latin typeface="Cambria Math" panose="02040503050406030204" pitchFamily="18" charset="0"/>
                                        <a:ea typeface="Roboto" panose="02000000000000000000" pitchFamily="2" charset="0"/>
                                      </a:rPr>
                                    </m:ctrlPr>
                                  </m:dPr>
                                  <m:e>
                                    <m:r>
                                      <a:rPr lang="es-MX" sz="2000" b="1" i="1">
                                        <a:latin typeface="Cambria Math" panose="02040503050406030204" pitchFamily="18" charset="0"/>
                                        <a:ea typeface="Roboto" panose="02000000000000000000" pitchFamily="2" charset="0"/>
                                      </a:rPr>
                                      <m:t>𝒑</m:t>
                                    </m:r>
                                    <m:r>
                                      <a:rPr lang="es-MX" sz="2000" b="1" i="1">
                                        <a:latin typeface="Cambria Math" panose="02040503050406030204" pitchFamily="18" charset="0"/>
                                        <a:ea typeface="Cambria Math" panose="02040503050406030204" pitchFamily="18" charset="0"/>
                                      </a:rPr>
                                      <m:t>∧</m:t>
                                    </m:r>
                                    <m:r>
                                      <a:rPr lang="es-MX" sz="2000" b="1" i="1">
                                        <a:latin typeface="Cambria Math" panose="02040503050406030204" pitchFamily="18" charset="0"/>
                                        <a:ea typeface="Cambria Math" panose="02040503050406030204" pitchFamily="18" charset="0"/>
                                      </a:rPr>
                                      <m:t>𝒒</m:t>
                                    </m:r>
                                  </m:e>
                                </m:d>
                                <m:r>
                                  <a:rPr lang="es-MX" sz="2000" b="1" i="1">
                                    <a:latin typeface="Cambria Math" panose="02040503050406030204" pitchFamily="18" charset="0"/>
                                    <a:ea typeface="Cambria Math" panose="02040503050406030204" pitchFamily="18" charset="0"/>
                                  </a:rPr>
                                  <m:t> </m:t>
                                </m:r>
                              </m:oMath>
                            </m:oMathPara>
                          </a14:m>
                          <a:endParaRPr lang="es-MX" sz="2000" b="1" i="1" dirty="0">
                            <a:latin typeface="Cambria Math" panose="02040503050406030204" pitchFamily="18" charset="0"/>
                            <a:ea typeface="Cambria Math" panose="02040503050406030204" pitchFamily="18" charset="0"/>
                          </a:endParaRPr>
                        </a:p>
                      </a:txBody>
                      <a:tcPr/>
                    </a:tc>
                    <a:tc>
                      <a:txBody>
                        <a:bodyPr/>
                        <a:lstStyle/>
                        <a:p>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65935501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d>
                                  <m:dPr>
                                    <m:ctrlPr>
                                      <a:rPr lang="es-MX" sz="2000" b="1" i="1" smtClean="0">
                                        <a:latin typeface="Cambria Math" panose="02040503050406030204" pitchFamily="18" charset="0"/>
                                        <a:ea typeface="Roboto" panose="02000000000000000000" pitchFamily="2" charset="0"/>
                                      </a:rPr>
                                    </m:ctrlPr>
                                  </m:dPr>
                                  <m:e>
                                    <m:r>
                                      <a:rPr lang="es-MX" sz="2000" b="1" i="1" smtClean="0">
                                        <a:latin typeface="Cambria Math" panose="02040503050406030204" pitchFamily="18" charset="0"/>
                                        <a:ea typeface="Roboto" panose="02000000000000000000" pitchFamily="2" charset="0"/>
                                      </a:rPr>
                                      <m:t>𝒑</m:t>
                                    </m:r>
                                    <m:r>
                                      <a:rPr lang="es-MX" sz="2000" b="1" i="1" smtClean="0">
                                        <a:latin typeface="Cambria Math" panose="02040503050406030204" pitchFamily="18" charset="0"/>
                                        <a:ea typeface="Cambria Math" panose="02040503050406030204" pitchFamily="18" charset="0"/>
                                      </a:rPr>
                                      <m:t>∧</m:t>
                                    </m:r>
                                    <m:r>
                                      <a:rPr lang="es-MX" sz="2000" b="1" i="1" smtClean="0">
                                        <a:latin typeface="Cambria Math" panose="02040503050406030204" pitchFamily="18" charset="0"/>
                                        <a:ea typeface="Cambria Math" panose="02040503050406030204" pitchFamily="18" charset="0"/>
                                      </a:rPr>
                                      <m:t>𝒒</m:t>
                                    </m:r>
                                  </m:e>
                                </m:d>
                                <m:r>
                                  <a:rPr lang="es-MX" sz="2000" b="1" i="1" smtClean="0">
                                    <a:latin typeface="Cambria Math" panose="02040503050406030204" pitchFamily="18" charset="0"/>
                                    <a:ea typeface="Roboto" panose="02000000000000000000" pitchFamily="2" charset="0"/>
                                  </a:rPr>
                                  <m:t>→</m:t>
                                </m:r>
                                <m:d>
                                  <m:dPr>
                                    <m:ctrlPr>
                                      <a:rPr lang="es-MX" sz="2000" b="1" i="1" smtClean="0">
                                        <a:latin typeface="Cambria Math" panose="02040503050406030204" pitchFamily="18" charset="0"/>
                                        <a:ea typeface="Roboto" panose="02000000000000000000" pitchFamily="2" charset="0"/>
                                      </a:rPr>
                                    </m:ctrlPr>
                                  </m:dPr>
                                  <m:e>
                                    <m:r>
                                      <a:rPr lang="es-MX" sz="2000" b="1" i="1" smtClean="0">
                                        <a:latin typeface="Cambria Math" panose="02040503050406030204" pitchFamily="18" charset="0"/>
                                        <a:ea typeface="Roboto" panose="02000000000000000000" pitchFamily="2" charset="0"/>
                                      </a:rPr>
                                      <m:t>𝒓</m:t>
                                    </m:r>
                                    <m:r>
                                      <a:rPr lang="es-MX" sz="2000" b="1" i="1" smtClean="0">
                                        <a:latin typeface="Cambria Math" panose="02040503050406030204" pitchFamily="18" charset="0"/>
                                        <a:ea typeface="Cambria Math" panose="02040503050406030204" pitchFamily="18" charset="0"/>
                                      </a:rPr>
                                      <m:t>∨</m:t>
                                    </m:r>
                                    <m:r>
                                      <a:rPr lang="es-MX" sz="2000" b="1" i="1" smtClean="0">
                                        <a:latin typeface="Cambria Math" panose="02040503050406030204" pitchFamily="18" charset="0"/>
                                        <a:ea typeface="Cambria Math" panose="02040503050406030204" pitchFamily="18" charset="0"/>
                                      </a:rPr>
                                      <m:t>𝒔</m:t>
                                    </m:r>
                                  </m:e>
                                </m:d>
                              </m:oMath>
                            </m:oMathPara>
                          </a14:m>
                          <a:endParaRPr lang="es-MX" sz="2000" dirty="0">
                            <a:latin typeface="Roboto" panose="02000000000000000000" pitchFamily="2" charset="0"/>
                            <a:ea typeface="Roboto" panose="02000000000000000000" pitchFamily="2" charset="0"/>
                          </a:endParaRPr>
                        </a:p>
                      </a:txBody>
                      <a:tcPr/>
                    </a:tc>
                    <a:tc>
                      <a:txBody>
                        <a:bodyPr/>
                        <a:lstStyle/>
                        <a:p>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3947003424"/>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1" i="1" smtClean="0">
                                    <a:latin typeface="Cambria Math" panose="02040503050406030204" pitchFamily="18" charset="0"/>
                                    <a:ea typeface="Roboto" panose="02000000000000000000" pitchFamily="2" charset="0"/>
                                  </a:rPr>
                                  <m:t>¬</m:t>
                                </m:r>
                                <m:d>
                                  <m:dPr>
                                    <m:ctrlPr>
                                      <a:rPr lang="es-MX" sz="2000" b="1" i="1" smtClean="0">
                                        <a:latin typeface="Cambria Math" panose="02040503050406030204" pitchFamily="18" charset="0"/>
                                        <a:ea typeface="Roboto" panose="02000000000000000000" pitchFamily="2" charset="0"/>
                                      </a:rPr>
                                    </m:ctrlPr>
                                  </m:dPr>
                                  <m:e>
                                    <m:r>
                                      <a:rPr lang="es-MX" sz="2000" b="1" i="1">
                                        <a:latin typeface="Cambria Math" panose="02040503050406030204" pitchFamily="18" charset="0"/>
                                        <a:ea typeface="Roboto" panose="02000000000000000000" pitchFamily="2" charset="0"/>
                                      </a:rPr>
                                      <m:t>𝒓</m:t>
                                    </m:r>
                                    <m:r>
                                      <a:rPr lang="es-MX" sz="2000" b="1" i="1">
                                        <a:latin typeface="Cambria Math" panose="02040503050406030204" pitchFamily="18" charset="0"/>
                                        <a:ea typeface="Cambria Math" panose="02040503050406030204" pitchFamily="18" charset="0"/>
                                      </a:rPr>
                                      <m:t>∨</m:t>
                                    </m:r>
                                    <m:r>
                                      <a:rPr lang="es-MX" sz="2000" b="1" i="1">
                                        <a:latin typeface="Cambria Math" panose="02040503050406030204" pitchFamily="18" charset="0"/>
                                        <a:ea typeface="Cambria Math" panose="02040503050406030204" pitchFamily="18" charset="0"/>
                                      </a:rPr>
                                      <m:t>𝒔</m:t>
                                    </m:r>
                                  </m:e>
                                </m:d>
                                <m:r>
                                  <a:rPr lang="es-MX" sz="2000" b="1" i="1" smtClean="0">
                                    <a:latin typeface="Cambria Math" panose="02040503050406030204" pitchFamily="18" charset="0"/>
                                    <a:ea typeface="Roboto" panose="02000000000000000000" pitchFamily="2" charset="0"/>
                                  </a:rPr>
                                  <m:t>→</m:t>
                                </m:r>
                                <m:r>
                                  <a:rPr lang="es-MX" sz="2000" b="1" i="1">
                                    <a:latin typeface="Cambria Math" panose="02040503050406030204" pitchFamily="18" charset="0"/>
                                    <a:ea typeface="Roboto" panose="02000000000000000000" pitchFamily="2" charset="0"/>
                                  </a:rPr>
                                  <m:t>¬(</m:t>
                                </m:r>
                                <m:r>
                                  <a:rPr lang="es-MX" sz="2000" b="1" i="1">
                                    <a:latin typeface="Cambria Math" panose="02040503050406030204" pitchFamily="18" charset="0"/>
                                    <a:ea typeface="Roboto" panose="02000000000000000000" pitchFamily="2" charset="0"/>
                                  </a:rPr>
                                  <m:t>𝒑</m:t>
                                </m:r>
                                <m:r>
                                  <a:rPr lang="es-MX" sz="2000" b="1" i="1">
                                    <a:latin typeface="Cambria Math" panose="02040503050406030204" pitchFamily="18" charset="0"/>
                                    <a:ea typeface="Cambria Math" panose="02040503050406030204" pitchFamily="18" charset="0"/>
                                  </a:rPr>
                                  <m:t>∧</m:t>
                                </m:r>
                                <m:r>
                                  <a:rPr lang="es-MX" sz="2000" b="1" i="1">
                                    <a:latin typeface="Cambria Math" panose="02040503050406030204" pitchFamily="18" charset="0"/>
                                    <a:ea typeface="Cambria Math" panose="02040503050406030204" pitchFamily="18" charset="0"/>
                                  </a:rPr>
                                  <m:t>𝒒</m:t>
                                </m:r>
                                <m:r>
                                  <a:rPr lang="es-MX" sz="2000" b="1" i="1" smtClean="0">
                                    <a:latin typeface="Cambria Math" panose="02040503050406030204" pitchFamily="18" charset="0"/>
                                    <a:ea typeface="Roboto" panose="02000000000000000000" pitchFamily="2" charset="0"/>
                                  </a:rPr>
                                  <m:t>)</m:t>
                                </m:r>
                              </m:oMath>
                            </m:oMathPara>
                          </a14:m>
                          <a:endParaRPr lang="es-MX" sz="2000" dirty="0">
                            <a:latin typeface="Roboto" panose="02000000000000000000" pitchFamily="2" charset="0"/>
                            <a:ea typeface="Roboto" panose="02000000000000000000" pitchFamily="2" charset="0"/>
                          </a:endParaRPr>
                        </a:p>
                      </a:txBody>
                      <a:tcPr/>
                    </a:tc>
                    <a:tc>
                      <a:txBody>
                        <a:bodyPr/>
                        <a:lstStyle/>
                        <a:p>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843437514"/>
                      </a:ext>
                    </a:extLst>
                  </a:tr>
                </a:tbl>
              </a:graphicData>
            </a:graphic>
          </p:graphicFrame>
        </mc:Choice>
        <mc:Fallback xmlns="">
          <p:graphicFrame>
            <p:nvGraphicFramePr>
              <p:cNvPr id="8" name="Tabla 4">
                <a:extLst>
                  <a:ext uri="{FF2B5EF4-FFF2-40B4-BE49-F238E27FC236}">
                    <a16:creationId xmlns:a16="http://schemas.microsoft.com/office/drawing/2014/main" id="{3A47E005-5E18-4004-AD1A-9B248A53E10C}"/>
                  </a:ext>
                </a:extLst>
              </p:cNvPr>
              <p:cNvGraphicFramePr>
                <a:graphicFrameLocks noGrp="1"/>
              </p:cNvGraphicFramePr>
              <p:nvPr>
                <p:extLst>
                  <p:ext uri="{D42A27DB-BD31-4B8C-83A1-F6EECF244321}">
                    <p14:modId xmlns:p14="http://schemas.microsoft.com/office/powerpoint/2010/main" val="1326228675"/>
                  </p:ext>
                </p:extLst>
              </p:nvPr>
            </p:nvGraphicFramePr>
            <p:xfrm>
              <a:off x="1002682" y="4346275"/>
              <a:ext cx="10530348" cy="1584960"/>
            </p:xfrm>
            <a:graphic>
              <a:graphicData uri="http://schemas.openxmlformats.org/drawingml/2006/table">
                <a:tbl>
                  <a:tblPr firstRow="1" bandRow="1">
                    <a:tableStyleId>{AD6A3598-7CB8-4345-8D95-17CE05F158A0}</a:tableStyleId>
                  </a:tblPr>
                  <a:tblGrid>
                    <a:gridCol w="2823192">
                      <a:extLst>
                        <a:ext uri="{9D8B030D-6E8A-4147-A177-3AD203B41FA5}">
                          <a16:colId xmlns:a16="http://schemas.microsoft.com/office/drawing/2014/main" val="1023887037"/>
                        </a:ext>
                      </a:extLst>
                    </a:gridCol>
                    <a:gridCol w="7707156">
                      <a:extLst>
                        <a:ext uri="{9D8B030D-6E8A-4147-A177-3AD203B41FA5}">
                          <a16:colId xmlns:a16="http://schemas.microsoft.com/office/drawing/2014/main" val="216327913"/>
                        </a:ext>
                      </a:extLst>
                    </a:gridCol>
                  </a:tblGrid>
                  <a:tr h="396240">
                    <a:tc>
                      <a:txBody>
                        <a:bodyPr/>
                        <a:lstStyle/>
                        <a:p>
                          <a:r>
                            <a:rPr lang="es-CO" sz="2000" b="1" dirty="0">
                              <a:latin typeface="Roboto" panose="02000000000000000000" pitchFamily="2" charset="0"/>
                              <a:ea typeface="Roboto" panose="02000000000000000000" pitchFamily="2" charset="0"/>
                            </a:rPr>
                            <a:t>Expresión Simbólica</a:t>
                          </a:r>
                        </a:p>
                      </a:txBody>
                      <a:tcPr/>
                    </a:tc>
                    <a:tc>
                      <a:txBody>
                        <a:bodyPr/>
                        <a:lstStyle/>
                        <a:p>
                          <a:r>
                            <a:rPr lang="es-CO" sz="2000" b="1" dirty="0">
                              <a:latin typeface="Roboto" panose="02000000000000000000" pitchFamily="2" charset="0"/>
                              <a:ea typeface="Roboto" panose="02000000000000000000" pitchFamily="2" charset="0"/>
                            </a:rPr>
                            <a:t>Traducción</a:t>
                          </a:r>
                        </a:p>
                      </a:txBody>
                      <a:tcPr/>
                    </a:tc>
                    <a:extLst>
                      <a:ext uri="{0D108BD9-81ED-4DB2-BD59-A6C34878D82A}">
                        <a16:rowId xmlns:a16="http://schemas.microsoft.com/office/drawing/2014/main" val="2009399283"/>
                      </a:ext>
                    </a:extLst>
                  </a:tr>
                  <a:tr h="396240">
                    <a:tc>
                      <a:txBody>
                        <a:bodyPr/>
                        <a:lstStyle/>
                        <a:p>
                          <a:endParaRPr lang="es-CO"/>
                        </a:p>
                      </a:txBody>
                      <a:tcPr>
                        <a:blipFill>
                          <a:blip r:embed="rId4"/>
                          <a:stretch>
                            <a:fillRect l="-216" t="-104545" r="-273650" b="-213636"/>
                          </a:stretch>
                        </a:blipFill>
                      </a:tcPr>
                    </a:tc>
                    <a:tc>
                      <a:txBody>
                        <a:bodyPr/>
                        <a:lstStyle/>
                        <a:p>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659355017"/>
                      </a:ext>
                    </a:extLst>
                  </a:tr>
                  <a:tr h="396240">
                    <a:tc>
                      <a:txBody>
                        <a:bodyPr/>
                        <a:lstStyle/>
                        <a:p>
                          <a:endParaRPr lang="es-CO"/>
                        </a:p>
                      </a:txBody>
                      <a:tcPr>
                        <a:blipFill>
                          <a:blip r:embed="rId4"/>
                          <a:stretch>
                            <a:fillRect l="-216" t="-207692" r="-273650" b="-116923"/>
                          </a:stretch>
                        </a:blipFill>
                      </a:tcPr>
                    </a:tc>
                    <a:tc>
                      <a:txBody>
                        <a:bodyPr/>
                        <a:lstStyle/>
                        <a:p>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3947003424"/>
                      </a:ext>
                    </a:extLst>
                  </a:tr>
                  <a:tr h="396240">
                    <a:tc>
                      <a:txBody>
                        <a:bodyPr/>
                        <a:lstStyle/>
                        <a:p>
                          <a:endParaRPr lang="es-CO"/>
                        </a:p>
                      </a:txBody>
                      <a:tcPr>
                        <a:blipFill>
                          <a:blip r:embed="rId4"/>
                          <a:stretch>
                            <a:fillRect l="-216" t="-307692" r="-273650" b="-16923"/>
                          </a:stretch>
                        </a:blipFill>
                      </a:tcPr>
                    </a:tc>
                    <a:tc>
                      <a:txBody>
                        <a:bodyPr/>
                        <a:lstStyle/>
                        <a:p>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843437514"/>
                      </a:ext>
                    </a:extLst>
                  </a:tr>
                </a:tbl>
              </a:graphicData>
            </a:graphic>
          </p:graphicFrame>
        </mc:Fallback>
      </mc:AlternateContent>
    </p:spTree>
    <p:extLst>
      <p:ext uri="{BB962C8B-B14F-4D97-AF65-F5344CB8AC3E}">
        <p14:creationId xmlns:p14="http://schemas.microsoft.com/office/powerpoint/2010/main" val="37107182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3"/>
          <p:cNvSpPr/>
          <p:nvPr/>
        </p:nvSpPr>
        <p:spPr>
          <a:xfrm>
            <a:off x="11347918" y="6390907"/>
            <a:ext cx="178335" cy="178335"/>
          </a:xfrm>
          <a:prstGeom prst="rect">
            <a:avLst/>
          </a:prstGeom>
          <a:solidFill>
            <a:srgbClr val="F8A02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1" name="Google Shape;301;p33"/>
          <p:cNvSpPr/>
          <p:nvPr/>
        </p:nvSpPr>
        <p:spPr>
          <a:xfrm>
            <a:off x="11042181" y="6386352"/>
            <a:ext cx="178335" cy="178335"/>
          </a:xfrm>
          <a:prstGeom prst="rect">
            <a:avLst/>
          </a:prstGeom>
          <a:solidFill>
            <a:srgbClr val="8CC6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2" name="Google Shape;302;p33"/>
          <p:cNvSpPr/>
          <p:nvPr/>
        </p:nvSpPr>
        <p:spPr>
          <a:xfrm>
            <a:off x="10736444" y="6390907"/>
            <a:ext cx="178335" cy="178335"/>
          </a:xfrm>
          <a:prstGeom prst="rect">
            <a:avLst/>
          </a:prstGeom>
          <a:solidFill>
            <a:srgbClr val="701E5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3" name="Google Shape;303;p33"/>
          <p:cNvSpPr txBox="1">
            <a:spLocks noGrp="1"/>
          </p:cNvSpPr>
          <p:nvPr>
            <p:ph type="body" idx="1"/>
          </p:nvPr>
        </p:nvSpPr>
        <p:spPr>
          <a:xfrm>
            <a:off x="838200" y="1318000"/>
            <a:ext cx="10565400" cy="4859100"/>
          </a:xfrm>
          <a:prstGeom prst="rect">
            <a:avLst/>
          </a:prstGeom>
        </p:spPr>
        <p:txBody>
          <a:bodyPr spcFirstLastPara="1" wrap="square" lIns="91425" tIns="45700" rIns="91425" bIns="45700" anchor="t" anchorCtr="0">
            <a:noAutofit/>
          </a:bodyPr>
          <a:lstStyle/>
          <a:p>
            <a:pPr indent="-400050">
              <a:spcBef>
                <a:spcPts val="0"/>
              </a:spcBef>
              <a:buSzPts val="2700"/>
            </a:pPr>
            <a:r>
              <a:rPr lang="es-MX" sz="2700" dirty="0"/>
              <a:t>¿Qué es la lógica?</a:t>
            </a:r>
          </a:p>
          <a:p>
            <a:pPr marL="457200" lvl="0" indent="-400050" algn="l" rtl="0">
              <a:spcBef>
                <a:spcPts val="0"/>
              </a:spcBef>
              <a:spcAft>
                <a:spcPts val="0"/>
              </a:spcAft>
              <a:buSzPts val="2700"/>
              <a:buChar char="●"/>
            </a:pPr>
            <a:r>
              <a:rPr lang="es-MX" sz="2700" dirty="0">
                <a:solidFill>
                  <a:schemeClr val="tx1"/>
                </a:solidFill>
              </a:rPr>
              <a:t>Lógica proposicional</a:t>
            </a:r>
          </a:p>
          <a:p>
            <a:pPr marL="457200" lvl="0" indent="-400050" algn="l" rtl="0">
              <a:spcBef>
                <a:spcPts val="0"/>
              </a:spcBef>
              <a:spcAft>
                <a:spcPts val="0"/>
              </a:spcAft>
              <a:buSzPts val="2700"/>
              <a:buChar char="●"/>
            </a:pPr>
            <a:r>
              <a:rPr lang="es-MX" sz="2700" dirty="0">
                <a:solidFill>
                  <a:schemeClr val="tx1"/>
                </a:solidFill>
              </a:rPr>
              <a:t>Proposiciones compuestas</a:t>
            </a:r>
          </a:p>
          <a:p>
            <a:pPr marL="457200" lvl="0" indent="-400050" algn="l" rtl="0">
              <a:spcBef>
                <a:spcPts val="0"/>
              </a:spcBef>
              <a:spcAft>
                <a:spcPts val="0"/>
              </a:spcAft>
              <a:buSzPts val="2700"/>
              <a:buChar char="●"/>
            </a:pPr>
            <a:r>
              <a:rPr lang="es-MX" sz="2700" dirty="0">
                <a:solidFill>
                  <a:schemeClr val="tx1"/>
                </a:solidFill>
              </a:rPr>
              <a:t>Conectores lógicos – Parte I</a:t>
            </a:r>
          </a:p>
          <a:p>
            <a:pPr indent="-400050">
              <a:spcBef>
                <a:spcPts val="0"/>
              </a:spcBef>
              <a:buSzPts val="2700"/>
            </a:pPr>
            <a:r>
              <a:rPr lang="es-MX" sz="2700" dirty="0">
                <a:solidFill>
                  <a:schemeClr val="tx1"/>
                </a:solidFill>
              </a:rPr>
              <a:t>Conectores lógicos – Parte II</a:t>
            </a:r>
          </a:p>
          <a:p>
            <a:pPr marL="457200" lvl="0" indent="-400050" algn="l" rtl="0">
              <a:spcBef>
                <a:spcPts val="0"/>
              </a:spcBef>
              <a:spcAft>
                <a:spcPts val="0"/>
              </a:spcAft>
              <a:buSzPts val="2700"/>
              <a:buChar char="●"/>
            </a:pPr>
            <a:r>
              <a:rPr lang="es-MX" sz="2700" dirty="0">
                <a:solidFill>
                  <a:schemeClr val="tx1"/>
                </a:solidFill>
              </a:rPr>
              <a:t>Traducción de enunciados</a:t>
            </a:r>
          </a:p>
          <a:p>
            <a:pPr indent="-400050">
              <a:spcBef>
                <a:spcPts val="0"/>
              </a:spcBef>
              <a:buSzPts val="2700"/>
            </a:pPr>
            <a:r>
              <a:rPr lang="es-MX" sz="2700" b="1" dirty="0">
                <a:solidFill>
                  <a:schemeClr val="accent2"/>
                </a:solidFill>
              </a:rPr>
              <a:t>Reglas de prioridad</a:t>
            </a:r>
            <a:endParaRPr sz="2700" b="1" dirty="0">
              <a:solidFill>
                <a:schemeClr val="accent2"/>
              </a:solidFill>
            </a:endParaRPr>
          </a:p>
          <a:p>
            <a:pPr marL="0" lvl="0" indent="0" algn="l" rtl="0">
              <a:spcBef>
                <a:spcPts val="1000"/>
              </a:spcBef>
              <a:spcAft>
                <a:spcPts val="0"/>
              </a:spcAft>
              <a:buNone/>
            </a:pPr>
            <a:endParaRPr dirty="0"/>
          </a:p>
        </p:txBody>
      </p:sp>
      <p:sp>
        <p:nvSpPr>
          <p:cNvPr id="304" name="Google Shape;304;p33"/>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Agenda</a:t>
            </a:r>
            <a:endParaRPr dirty="0"/>
          </a:p>
        </p:txBody>
      </p:sp>
    </p:spTree>
    <p:extLst>
      <p:ext uri="{BB962C8B-B14F-4D97-AF65-F5344CB8AC3E}">
        <p14:creationId xmlns:p14="http://schemas.microsoft.com/office/powerpoint/2010/main" val="13983542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4"/>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Reglas de prioridad</a:t>
            </a:r>
            <a:endParaRPr dirty="0"/>
          </a:p>
        </p:txBody>
      </p:sp>
      <p:sp>
        <p:nvSpPr>
          <p:cNvPr id="8" name="CuadroTexto 7">
            <a:extLst>
              <a:ext uri="{FF2B5EF4-FFF2-40B4-BE49-F238E27FC236}">
                <a16:creationId xmlns:a16="http://schemas.microsoft.com/office/drawing/2014/main" id="{67FFE210-C380-4E70-9A92-6CA99BC5E6C1}"/>
              </a:ext>
            </a:extLst>
          </p:cNvPr>
          <p:cNvSpPr txBox="1"/>
          <p:nvPr/>
        </p:nvSpPr>
        <p:spPr>
          <a:xfrm>
            <a:off x="1038886" y="1005886"/>
            <a:ext cx="10681832" cy="769441"/>
          </a:xfrm>
          <a:prstGeom prst="rect">
            <a:avLst/>
          </a:prstGeom>
          <a:noFill/>
        </p:spPr>
        <p:txBody>
          <a:bodyPr wrap="square" rtlCol="0">
            <a:spAutoFit/>
          </a:bodyPr>
          <a:lstStyle/>
          <a:p>
            <a:r>
              <a:rPr lang="es-MX" sz="2200" dirty="0">
                <a:latin typeface="Roboto" panose="02000000000000000000" pitchFamily="2" charset="0"/>
                <a:ea typeface="Roboto" panose="02000000000000000000" pitchFamily="2" charset="0"/>
              </a:rPr>
              <a:t>La </a:t>
            </a:r>
            <a:r>
              <a:rPr lang="es-MX" sz="2200" b="1" dirty="0">
                <a:latin typeface="Roboto" panose="02000000000000000000" pitchFamily="2" charset="0"/>
                <a:ea typeface="Roboto" panose="02000000000000000000" pitchFamily="2" charset="0"/>
              </a:rPr>
              <a:t>reglas de prioridad</a:t>
            </a:r>
            <a:r>
              <a:rPr lang="es-MX" sz="2200" dirty="0">
                <a:latin typeface="Roboto" panose="02000000000000000000" pitchFamily="2" charset="0"/>
                <a:ea typeface="Roboto" panose="02000000000000000000" pitchFamily="2" charset="0"/>
              </a:rPr>
              <a:t> definen el orden en el que se deben aplicar los conectivos lógicos al evaluar enunciados lógicos compuestos. </a:t>
            </a:r>
          </a:p>
        </p:txBody>
      </p:sp>
      <mc:AlternateContent xmlns:mc="http://schemas.openxmlformats.org/markup-compatibility/2006" xmlns:a14="http://schemas.microsoft.com/office/drawing/2010/main">
        <mc:Choice Requires="a14">
          <p:graphicFrame>
            <p:nvGraphicFramePr>
              <p:cNvPr id="2" name="Tabla 2">
                <a:extLst>
                  <a:ext uri="{FF2B5EF4-FFF2-40B4-BE49-F238E27FC236}">
                    <a16:creationId xmlns:a16="http://schemas.microsoft.com/office/drawing/2014/main" id="{127FC883-9731-49FF-9160-423A64332597}"/>
                  </a:ext>
                </a:extLst>
              </p:cNvPr>
              <p:cNvGraphicFramePr>
                <a:graphicFrameLocks noGrp="1"/>
              </p:cNvGraphicFramePr>
              <p:nvPr>
                <p:extLst>
                  <p:ext uri="{D42A27DB-BD31-4B8C-83A1-F6EECF244321}">
                    <p14:modId xmlns:p14="http://schemas.microsoft.com/office/powerpoint/2010/main" val="3149994710"/>
                  </p:ext>
                </p:extLst>
              </p:nvPr>
            </p:nvGraphicFramePr>
            <p:xfrm>
              <a:off x="4645742" y="1842262"/>
              <a:ext cx="4250813" cy="2377440"/>
            </p:xfrm>
            <a:graphic>
              <a:graphicData uri="http://schemas.openxmlformats.org/drawingml/2006/table">
                <a:tbl>
                  <a:tblPr firstRow="1" bandRow="1">
                    <a:tableStyleId>{AD6A3598-7CB8-4345-8D95-17CE05F158A0}</a:tableStyleId>
                  </a:tblPr>
                  <a:tblGrid>
                    <a:gridCol w="1419123">
                      <a:extLst>
                        <a:ext uri="{9D8B030D-6E8A-4147-A177-3AD203B41FA5}">
                          <a16:colId xmlns:a16="http://schemas.microsoft.com/office/drawing/2014/main" val="2912375319"/>
                        </a:ext>
                      </a:extLst>
                    </a:gridCol>
                    <a:gridCol w="2831690">
                      <a:extLst>
                        <a:ext uri="{9D8B030D-6E8A-4147-A177-3AD203B41FA5}">
                          <a16:colId xmlns:a16="http://schemas.microsoft.com/office/drawing/2014/main" val="2830172176"/>
                        </a:ext>
                      </a:extLst>
                    </a:gridCol>
                  </a:tblGrid>
                  <a:tr h="366920">
                    <a:tc>
                      <a:txBody>
                        <a:bodyPr/>
                        <a:lstStyle/>
                        <a:p>
                          <a:pPr algn="ctr"/>
                          <a:r>
                            <a:rPr lang="es-CO" sz="2000" b="1" dirty="0">
                              <a:latin typeface="Roboto" panose="02000000000000000000" pitchFamily="2" charset="0"/>
                              <a:ea typeface="Roboto" panose="02000000000000000000" pitchFamily="2" charset="0"/>
                            </a:rPr>
                            <a:t>Prioridad</a:t>
                          </a:r>
                        </a:p>
                      </a:txBody>
                      <a:tcPr/>
                    </a:tc>
                    <a:tc>
                      <a:txBody>
                        <a:bodyPr/>
                        <a:lstStyle/>
                        <a:p>
                          <a:pPr algn="ctr"/>
                          <a:r>
                            <a:rPr lang="es-CO" sz="2000" b="1" dirty="0">
                              <a:latin typeface="Roboto" panose="02000000000000000000" pitchFamily="2" charset="0"/>
                              <a:ea typeface="Roboto" panose="02000000000000000000" pitchFamily="2" charset="0"/>
                            </a:rPr>
                            <a:t>Operador</a:t>
                          </a:r>
                        </a:p>
                      </a:txBody>
                      <a:tcPr/>
                    </a:tc>
                    <a:extLst>
                      <a:ext uri="{0D108BD9-81ED-4DB2-BD59-A6C34878D82A}">
                        <a16:rowId xmlns:a16="http://schemas.microsoft.com/office/drawing/2014/main" val="884271441"/>
                      </a:ext>
                    </a:extLst>
                  </a:tr>
                  <a:tr h="366920">
                    <a:tc>
                      <a:txBody>
                        <a:bodyPr/>
                        <a:lstStyle/>
                        <a:p>
                          <a:r>
                            <a:rPr lang="es-CO" sz="2000" dirty="0">
                              <a:latin typeface="Roboto" panose="02000000000000000000" pitchFamily="2" charset="0"/>
                              <a:ea typeface="Roboto" panose="02000000000000000000" pitchFamily="2" charset="0"/>
                            </a:rPr>
                            <a:t>1</a:t>
                          </a:r>
                        </a:p>
                      </a:txBody>
                      <a:tcPr/>
                    </a:tc>
                    <a:tc>
                      <a:txBody>
                        <a:bodyPr/>
                        <a:lstStyle/>
                        <a:p>
                          <a:pPr/>
                          <a14:m>
                            <m:oMathPara xmlns:m="http://schemas.openxmlformats.org/officeDocument/2006/math">
                              <m:oMathParaPr>
                                <m:jc m:val="centerGroup"/>
                              </m:oMathParaPr>
                              <m:oMath xmlns:m="http://schemas.openxmlformats.org/officeDocument/2006/math">
                                <m:d>
                                  <m:dPr>
                                    <m:ctrlPr>
                                      <a:rPr lang="es-MX" sz="2000" b="0" i="1" smtClean="0">
                                        <a:latin typeface="Cambria Math" panose="02040503050406030204" pitchFamily="18" charset="0"/>
                                        <a:ea typeface="Roboto" panose="02000000000000000000" pitchFamily="2" charset="0"/>
                                      </a:rPr>
                                    </m:ctrlPr>
                                  </m:dPr>
                                  <m:e/>
                                </m:d>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762419328"/>
                      </a:ext>
                    </a:extLst>
                  </a:tr>
                  <a:tr h="366920">
                    <a:tc>
                      <a:txBody>
                        <a:bodyPr/>
                        <a:lstStyle/>
                        <a:p>
                          <a:r>
                            <a:rPr lang="es-CO" sz="2000" dirty="0">
                              <a:latin typeface="Roboto" panose="02000000000000000000" pitchFamily="2" charset="0"/>
                              <a:ea typeface="Roboto" panose="02000000000000000000" pitchFamily="2" charset="0"/>
                            </a:rPr>
                            <a:t>2</a:t>
                          </a:r>
                        </a:p>
                      </a:txBody>
                      <a:tcPr/>
                    </a:tc>
                    <a:tc>
                      <a:txBody>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Roboto" panose="02000000000000000000" pitchFamily="2" charset="0"/>
                                  </a:rPr>
                                  <m:t>¬</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162588756"/>
                      </a:ext>
                    </a:extLst>
                  </a:tr>
                  <a:tr h="366920">
                    <a:tc>
                      <a:txBody>
                        <a:bodyPr/>
                        <a:lstStyle/>
                        <a:p>
                          <a:r>
                            <a:rPr lang="es-CO" sz="2000" dirty="0">
                              <a:latin typeface="Roboto" panose="02000000000000000000" pitchFamily="2" charset="0"/>
                              <a:ea typeface="Roboto" panose="02000000000000000000" pitchFamily="2" charset="0"/>
                            </a:rPr>
                            <a:t>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Cambria Math" panose="02040503050406030204" pitchFamily="18" charset="0"/>
                                  </a:rPr>
                                  <m:t>∧</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3027133619"/>
                      </a:ext>
                    </a:extLst>
                  </a:tr>
                  <a:tr h="366920">
                    <a:tc>
                      <a:txBody>
                        <a:bodyPr/>
                        <a:lstStyle/>
                        <a:p>
                          <a:r>
                            <a:rPr lang="es-CO" sz="2000" dirty="0">
                              <a:latin typeface="Roboto" panose="02000000000000000000" pitchFamily="2" charset="0"/>
                              <a:ea typeface="Roboto" panose="02000000000000000000" pitchFamily="2" charset="0"/>
                            </a:rPr>
                            <a:t>4</a:t>
                          </a:r>
                        </a:p>
                      </a:txBody>
                      <a:tcPr/>
                    </a:tc>
                    <a:tc>
                      <a:txBody>
                        <a:bodyPr/>
                        <a:lstStyle/>
                        <a:p>
                          <a:pPr algn="ct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ea typeface="Cambria Math" panose="02040503050406030204" pitchFamily="18" charset="0"/>
                                  </a:rPr>
                                  <m:t>∨</m:t>
                                </m:r>
                              </m:oMath>
                            </m:oMathPara>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163104284"/>
                      </a:ext>
                    </a:extLst>
                  </a:tr>
                  <a:tr h="366920">
                    <a:tc>
                      <a:txBody>
                        <a:bodyPr/>
                        <a:lstStyle/>
                        <a:p>
                          <a:r>
                            <a:rPr lang="es-CO" sz="2000" dirty="0">
                              <a:latin typeface="Roboto" panose="02000000000000000000" pitchFamily="2" charset="0"/>
                              <a:ea typeface="Roboto" panose="02000000000000000000" pitchFamily="2" charset="0"/>
                            </a:rPr>
                            <a:t>5</a:t>
                          </a:r>
                        </a:p>
                      </a:txBody>
                      <a:tcPr/>
                    </a:tc>
                    <a:tc>
                      <a:txBody>
                        <a:bodyPr/>
                        <a:lstStyle/>
                        <a:p>
                          <a:pPr algn="ctr"/>
                          <a14:m>
                            <m:oMath xmlns:m="http://schemas.openxmlformats.org/officeDocument/2006/math">
                              <m:r>
                                <a:rPr lang="es-MX" sz="2000" b="0" i="1" smtClean="0">
                                  <a:latin typeface="Cambria Math" panose="02040503050406030204" pitchFamily="18" charset="0"/>
                                  <a:ea typeface="Cambria Math" panose="02040503050406030204" pitchFamily="18" charset="0"/>
                                </a:rPr>
                                <m:t>→</m:t>
                              </m:r>
                            </m:oMath>
                          </a14:m>
                          <a:r>
                            <a:rPr lang="es-CO" sz="2000" dirty="0">
                              <a:latin typeface="Roboto" panose="02000000000000000000" pitchFamily="2" charset="0"/>
                              <a:ea typeface="Roboto" panose="02000000000000000000" pitchFamily="2" charset="0"/>
                            </a:rPr>
                            <a:t>  /  </a:t>
                          </a:r>
                          <a14:m>
                            <m:oMath xmlns:m="http://schemas.openxmlformats.org/officeDocument/2006/math">
                              <m:r>
                                <a:rPr lang="es-MX" sz="2000" b="0" i="1" smtClean="0">
                                  <a:latin typeface="Cambria Math" panose="02040503050406030204" pitchFamily="18" charset="0"/>
                                  <a:ea typeface="Cambria Math" panose="02040503050406030204" pitchFamily="18" charset="0"/>
                                </a:rPr>
                                <m:t>↔</m:t>
                              </m:r>
                            </m:oMath>
                          </a14:m>
                          <a:endParaRPr lang="es-CO" sz="20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650495079"/>
                      </a:ext>
                    </a:extLst>
                  </a:tr>
                </a:tbl>
              </a:graphicData>
            </a:graphic>
          </p:graphicFrame>
        </mc:Choice>
        <mc:Fallback xmlns="">
          <p:graphicFrame>
            <p:nvGraphicFramePr>
              <p:cNvPr id="2" name="Tabla 2">
                <a:extLst>
                  <a:ext uri="{FF2B5EF4-FFF2-40B4-BE49-F238E27FC236}">
                    <a16:creationId xmlns:a16="http://schemas.microsoft.com/office/drawing/2014/main" id="{127FC883-9731-49FF-9160-423A64332597}"/>
                  </a:ext>
                </a:extLst>
              </p:cNvPr>
              <p:cNvGraphicFramePr>
                <a:graphicFrameLocks noGrp="1"/>
              </p:cNvGraphicFramePr>
              <p:nvPr>
                <p:extLst>
                  <p:ext uri="{D42A27DB-BD31-4B8C-83A1-F6EECF244321}">
                    <p14:modId xmlns:p14="http://schemas.microsoft.com/office/powerpoint/2010/main" val="3149994710"/>
                  </p:ext>
                </p:extLst>
              </p:nvPr>
            </p:nvGraphicFramePr>
            <p:xfrm>
              <a:off x="4645742" y="1842262"/>
              <a:ext cx="4250813" cy="2377440"/>
            </p:xfrm>
            <a:graphic>
              <a:graphicData uri="http://schemas.openxmlformats.org/drawingml/2006/table">
                <a:tbl>
                  <a:tblPr firstRow="1" bandRow="1">
                    <a:tableStyleId>{AD6A3598-7CB8-4345-8D95-17CE05F158A0}</a:tableStyleId>
                  </a:tblPr>
                  <a:tblGrid>
                    <a:gridCol w="1419123">
                      <a:extLst>
                        <a:ext uri="{9D8B030D-6E8A-4147-A177-3AD203B41FA5}">
                          <a16:colId xmlns:a16="http://schemas.microsoft.com/office/drawing/2014/main" val="2912375319"/>
                        </a:ext>
                      </a:extLst>
                    </a:gridCol>
                    <a:gridCol w="2831690">
                      <a:extLst>
                        <a:ext uri="{9D8B030D-6E8A-4147-A177-3AD203B41FA5}">
                          <a16:colId xmlns:a16="http://schemas.microsoft.com/office/drawing/2014/main" val="2830172176"/>
                        </a:ext>
                      </a:extLst>
                    </a:gridCol>
                  </a:tblGrid>
                  <a:tr h="396240">
                    <a:tc>
                      <a:txBody>
                        <a:bodyPr/>
                        <a:lstStyle/>
                        <a:p>
                          <a:pPr algn="ctr"/>
                          <a:r>
                            <a:rPr lang="es-CO" sz="2000" b="1" dirty="0">
                              <a:latin typeface="Roboto" panose="02000000000000000000" pitchFamily="2" charset="0"/>
                              <a:ea typeface="Roboto" panose="02000000000000000000" pitchFamily="2" charset="0"/>
                            </a:rPr>
                            <a:t>Prioridad</a:t>
                          </a:r>
                        </a:p>
                      </a:txBody>
                      <a:tcPr/>
                    </a:tc>
                    <a:tc>
                      <a:txBody>
                        <a:bodyPr/>
                        <a:lstStyle/>
                        <a:p>
                          <a:pPr algn="ctr"/>
                          <a:r>
                            <a:rPr lang="es-CO" sz="2000" b="1" dirty="0">
                              <a:latin typeface="Roboto" panose="02000000000000000000" pitchFamily="2" charset="0"/>
                              <a:ea typeface="Roboto" panose="02000000000000000000" pitchFamily="2" charset="0"/>
                            </a:rPr>
                            <a:t>Operador</a:t>
                          </a:r>
                        </a:p>
                      </a:txBody>
                      <a:tcPr/>
                    </a:tc>
                    <a:extLst>
                      <a:ext uri="{0D108BD9-81ED-4DB2-BD59-A6C34878D82A}">
                        <a16:rowId xmlns:a16="http://schemas.microsoft.com/office/drawing/2014/main" val="884271441"/>
                      </a:ext>
                    </a:extLst>
                  </a:tr>
                  <a:tr h="396240">
                    <a:tc>
                      <a:txBody>
                        <a:bodyPr/>
                        <a:lstStyle/>
                        <a:p>
                          <a:r>
                            <a:rPr lang="es-CO" sz="2000" dirty="0">
                              <a:latin typeface="Roboto" panose="02000000000000000000" pitchFamily="2" charset="0"/>
                              <a:ea typeface="Roboto" panose="02000000000000000000" pitchFamily="2" charset="0"/>
                            </a:rPr>
                            <a:t>1</a:t>
                          </a:r>
                        </a:p>
                      </a:txBody>
                      <a:tcPr/>
                    </a:tc>
                    <a:tc>
                      <a:txBody>
                        <a:bodyPr/>
                        <a:lstStyle/>
                        <a:p>
                          <a:endParaRPr lang="es-CO"/>
                        </a:p>
                      </a:txBody>
                      <a:tcPr>
                        <a:blipFill>
                          <a:blip r:embed="rId3"/>
                          <a:stretch>
                            <a:fillRect l="-50323" t="-106154" r="-215" b="-429231"/>
                          </a:stretch>
                        </a:blipFill>
                      </a:tcPr>
                    </a:tc>
                    <a:extLst>
                      <a:ext uri="{0D108BD9-81ED-4DB2-BD59-A6C34878D82A}">
                        <a16:rowId xmlns:a16="http://schemas.microsoft.com/office/drawing/2014/main" val="2762419328"/>
                      </a:ext>
                    </a:extLst>
                  </a:tr>
                  <a:tr h="396240">
                    <a:tc>
                      <a:txBody>
                        <a:bodyPr/>
                        <a:lstStyle/>
                        <a:p>
                          <a:r>
                            <a:rPr lang="es-CO" sz="2000" dirty="0">
                              <a:latin typeface="Roboto" panose="02000000000000000000" pitchFamily="2" charset="0"/>
                              <a:ea typeface="Roboto" panose="02000000000000000000" pitchFamily="2" charset="0"/>
                            </a:rPr>
                            <a:t>2</a:t>
                          </a:r>
                        </a:p>
                      </a:txBody>
                      <a:tcPr/>
                    </a:tc>
                    <a:tc>
                      <a:txBody>
                        <a:bodyPr/>
                        <a:lstStyle/>
                        <a:p>
                          <a:endParaRPr lang="es-CO"/>
                        </a:p>
                      </a:txBody>
                      <a:tcPr>
                        <a:blipFill>
                          <a:blip r:embed="rId3"/>
                          <a:stretch>
                            <a:fillRect l="-50323" t="-203030" r="-215" b="-322727"/>
                          </a:stretch>
                        </a:blipFill>
                      </a:tcPr>
                    </a:tc>
                    <a:extLst>
                      <a:ext uri="{0D108BD9-81ED-4DB2-BD59-A6C34878D82A}">
                        <a16:rowId xmlns:a16="http://schemas.microsoft.com/office/drawing/2014/main" val="2162588756"/>
                      </a:ext>
                    </a:extLst>
                  </a:tr>
                  <a:tr h="396240">
                    <a:tc>
                      <a:txBody>
                        <a:bodyPr/>
                        <a:lstStyle/>
                        <a:p>
                          <a:r>
                            <a:rPr lang="es-CO" sz="2000" dirty="0">
                              <a:latin typeface="Roboto" panose="02000000000000000000" pitchFamily="2" charset="0"/>
                              <a:ea typeface="Roboto" panose="02000000000000000000" pitchFamily="2" charset="0"/>
                            </a:rPr>
                            <a:t>3</a:t>
                          </a:r>
                        </a:p>
                      </a:txBody>
                      <a:tcPr/>
                    </a:tc>
                    <a:tc>
                      <a:txBody>
                        <a:bodyPr/>
                        <a:lstStyle/>
                        <a:p>
                          <a:endParaRPr lang="es-CO"/>
                        </a:p>
                      </a:txBody>
                      <a:tcPr>
                        <a:blipFill>
                          <a:blip r:embed="rId3"/>
                          <a:stretch>
                            <a:fillRect l="-50323" t="-307692" r="-215" b="-227692"/>
                          </a:stretch>
                        </a:blipFill>
                      </a:tcPr>
                    </a:tc>
                    <a:extLst>
                      <a:ext uri="{0D108BD9-81ED-4DB2-BD59-A6C34878D82A}">
                        <a16:rowId xmlns:a16="http://schemas.microsoft.com/office/drawing/2014/main" val="3027133619"/>
                      </a:ext>
                    </a:extLst>
                  </a:tr>
                  <a:tr h="396240">
                    <a:tc>
                      <a:txBody>
                        <a:bodyPr/>
                        <a:lstStyle/>
                        <a:p>
                          <a:r>
                            <a:rPr lang="es-CO" sz="2000" dirty="0">
                              <a:latin typeface="Roboto" panose="02000000000000000000" pitchFamily="2" charset="0"/>
                              <a:ea typeface="Roboto" panose="02000000000000000000" pitchFamily="2" charset="0"/>
                            </a:rPr>
                            <a:t>4</a:t>
                          </a:r>
                        </a:p>
                      </a:txBody>
                      <a:tcPr/>
                    </a:tc>
                    <a:tc>
                      <a:txBody>
                        <a:bodyPr/>
                        <a:lstStyle/>
                        <a:p>
                          <a:endParaRPr lang="es-CO"/>
                        </a:p>
                      </a:txBody>
                      <a:tcPr>
                        <a:blipFill>
                          <a:blip r:embed="rId3"/>
                          <a:stretch>
                            <a:fillRect l="-50323" t="-407692" r="-215" b="-127692"/>
                          </a:stretch>
                        </a:blipFill>
                      </a:tcPr>
                    </a:tc>
                    <a:extLst>
                      <a:ext uri="{0D108BD9-81ED-4DB2-BD59-A6C34878D82A}">
                        <a16:rowId xmlns:a16="http://schemas.microsoft.com/office/drawing/2014/main" val="2163104284"/>
                      </a:ext>
                    </a:extLst>
                  </a:tr>
                  <a:tr h="396240">
                    <a:tc>
                      <a:txBody>
                        <a:bodyPr/>
                        <a:lstStyle/>
                        <a:p>
                          <a:r>
                            <a:rPr lang="es-CO" sz="2000" dirty="0">
                              <a:latin typeface="Roboto" panose="02000000000000000000" pitchFamily="2" charset="0"/>
                              <a:ea typeface="Roboto" panose="02000000000000000000" pitchFamily="2" charset="0"/>
                            </a:rPr>
                            <a:t>5</a:t>
                          </a:r>
                        </a:p>
                      </a:txBody>
                      <a:tcPr/>
                    </a:tc>
                    <a:tc>
                      <a:txBody>
                        <a:bodyPr/>
                        <a:lstStyle/>
                        <a:p>
                          <a:endParaRPr lang="es-CO"/>
                        </a:p>
                      </a:txBody>
                      <a:tcPr>
                        <a:blipFill>
                          <a:blip r:embed="rId3"/>
                          <a:stretch>
                            <a:fillRect l="-50323" t="-507692" r="-215" b="-27692"/>
                          </a:stretch>
                        </a:blipFill>
                      </a:tcPr>
                    </a:tc>
                    <a:extLst>
                      <a:ext uri="{0D108BD9-81ED-4DB2-BD59-A6C34878D82A}">
                        <a16:rowId xmlns:a16="http://schemas.microsoft.com/office/drawing/2014/main" val="650495079"/>
                      </a:ext>
                    </a:extLst>
                  </a:tr>
                </a:tbl>
              </a:graphicData>
            </a:graphic>
          </p:graphicFrame>
        </mc:Fallback>
      </mc:AlternateContent>
      <p:sp>
        <p:nvSpPr>
          <p:cNvPr id="10" name="CuadroTexto 9">
            <a:extLst>
              <a:ext uri="{FF2B5EF4-FFF2-40B4-BE49-F238E27FC236}">
                <a16:creationId xmlns:a16="http://schemas.microsoft.com/office/drawing/2014/main" id="{B146B08C-7F67-4484-893F-A5D39B5C61FC}"/>
              </a:ext>
            </a:extLst>
          </p:cNvPr>
          <p:cNvSpPr txBox="1"/>
          <p:nvPr/>
        </p:nvSpPr>
        <p:spPr>
          <a:xfrm>
            <a:off x="928273" y="4483833"/>
            <a:ext cx="10903058" cy="769441"/>
          </a:xfrm>
          <a:prstGeom prst="rect">
            <a:avLst/>
          </a:prstGeom>
          <a:noFill/>
        </p:spPr>
        <p:txBody>
          <a:bodyPr wrap="square">
            <a:spAutoFit/>
          </a:bodyPr>
          <a:lstStyle/>
          <a:p>
            <a:r>
              <a:rPr lang="es-MX" sz="2200" b="1" dirty="0">
                <a:latin typeface="Roboto" panose="02000000000000000000" pitchFamily="2" charset="0"/>
                <a:ea typeface="Roboto" panose="02000000000000000000" pitchFamily="2" charset="0"/>
              </a:rPr>
              <a:t>Asociatividad</a:t>
            </a:r>
            <a:r>
              <a:rPr lang="es-MX" sz="2200" dirty="0">
                <a:latin typeface="Roboto" panose="02000000000000000000" pitchFamily="2" charset="0"/>
                <a:ea typeface="Roboto" panose="02000000000000000000" pitchFamily="2" charset="0"/>
              </a:rPr>
              <a:t>: Se da en los casos en que la expresión lógica tiene mas de un operador de la misma prioridad.</a:t>
            </a:r>
            <a:endParaRPr lang="es-CO" sz="2000" dirty="0"/>
          </a:p>
        </p:txBody>
      </p:sp>
      <p:sp>
        <p:nvSpPr>
          <p:cNvPr id="11" name="CuadroTexto 10">
            <a:extLst>
              <a:ext uri="{FF2B5EF4-FFF2-40B4-BE49-F238E27FC236}">
                <a16:creationId xmlns:a16="http://schemas.microsoft.com/office/drawing/2014/main" id="{60CF9745-8320-4763-9EFA-E50F41CC69B0}"/>
              </a:ext>
            </a:extLst>
          </p:cNvPr>
          <p:cNvSpPr txBox="1"/>
          <p:nvPr/>
        </p:nvSpPr>
        <p:spPr>
          <a:xfrm>
            <a:off x="905026" y="5213622"/>
            <a:ext cx="10926305" cy="1323439"/>
          </a:xfrm>
          <a:prstGeom prst="rect">
            <a:avLst/>
          </a:prstGeom>
          <a:noFill/>
        </p:spPr>
        <p:txBody>
          <a:bodyPr wrap="square">
            <a:spAutoFit/>
          </a:bodyPr>
          <a:lstStyle/>
          <a:p>
            <a:pPr marL="342900" indent="-342900">
              <a:buFont typeface="Arial" panose="020B0604020202020204" pitchFamily="34" charset="0"/>
              <a:buChar char="•"/>
            </a:pPr>
            <a:r>
              <a:rPr lang="es-MX" sz="2000" dirty="0">
                <a:latin typeface="Roboto" panose="02000000000000000000" pitchFamily="2" charset="0"/>
                <a:ea typeface="Roboto" panose="02000000000000000000" pitchFamily="2" charset="0"/>
              </a:rPr>
              <a:t>Cuando se tienen varios operadores con la misma prioridad, la evaluación se hace de izquierda a derecha.</a:t>
            </a:r>
          </a:p>
          <a:p>
            <a:pPr marL="342900" indent="-342900">
              <a:buFont typeface="Arial" panose="020B0604020202020204" pitchFamily="34" charset="0"/>
              <a:buChar char="•"/>
            </a:pPr>
            <a:r>
              <a:rPr lang="es-MX" sz="2000" dirty="0">
                <a:latin typeface="Roboto" panose="02000000000000000000" pitchFamily="2" charset="0"/>
                <a:ea typeface="Roboto" panose="02000000000000000000" pitchFamily="2" charset="0"/>
              </a:rPr>
              <a:t>Cuando hay paréntesis anidados se evalúan primero los mas internos. Si los paréntesis no están anidados la evaluación de estos se hace de izquierda a derecha. </a:t>
            </a:r>
            <a:endParaRPr lang="es-CO" sz="2000" dirty="0"/>
          </a:p>
        </p:txBody>
      </p:sp>
    </p:spTree>
    <p:extLst>
      <p:ext uri="{BB962C8B-B14F-4D97-AF65-F5344CB8AC3E}">
        <p14:creationId xmlns:p14="http://schemas.microsoft.com/office/powerpoint/2010/main" val="4082129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3" name="Título 2">
            <a:extLst>
              <a:ext uri="{FF2B5EF4-FFF2-40B4-BE49-F238E27FC236}">
                <a16:creationId xmlns:a16="http://schemas.microsoft.com/office/drawing/2014/main" id="{C98C59EC-F126-45E7-B7C1-9AB9A32ED14F}"/>
              </a:ext>
            </a:extLst>
          </p:cNvPr>
          <p:cNvSpPr>
            <a:spLocks noGrp="1"/>
          </p:cNvSpPr>
          <p:nvPr>
            <p:ph type="title"/>
          </p:nvPr>
        </p:nvSpPr>
        <p:spPr/>
        <p:txBody>
          <a:bodyPr/>
          <a:lstStyle/>
          <a:p>
            <a:r>
              <a:rPr lang="es-CO" dirty="0"/>
              <a:t>Información: Integridad de los datos</a:t>
            </a:r>
          </a:p>
        </p:txBody>
      </p:sp>
      <p:sp>
        <p:nvSpPr>
          <p:cNvPr id="6" name="Google Shape;310;p34">
            <a:extLst>
              <a:ext uri="{FF2B5EF4-FFF2-40B4-BE49-F238E27FC236}">
                <a16:creationId xmlns:a16="http://schemas.microsoft.com/office/drawing/2014/main" id="{CF851078-B9A5-498B-8A59-BAB678895DC4}"/>
              </a:ext>
            </a:extLst>
          </p:cNvPr>
          <p:cNvSpPr txBox="1">
            <a:spLocks noGrp="1"/>
          </p:cNvSpPr>
          <p:nvPr>
            <p:ph type="body" idx="1"/>
          </p:nvPr>
        </p:nvSpPr>
        <p:spPr>
          <a:xfrm>
            <a:off x="916649" y="999331"/>
            <a:ext cx="10734067" cy="53226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90000"/>
              </a:lnSpc>
              <a:spcBef>
                <a:spcPts val="1000"/>
              </a:spcBef>
              <a:spcAft>
                <a:spcPts val="0"/>
              </a:spcAft>
              <a:buClr>
                <a:schemeClr val="dk1"/>
              </a:buClr>
              <a:buSzPts val="1600"/>
              <a:buFont typeface="Roboto"/>
              <a:buChar char="●"/>
              <a:defRPr sz="2600" b="0" i="0" u="none" strike="noStrike" cap="none">
                <a:solidFill>
                  <a:schemeClr val="dk1"/>
                </a:solidFill>
                <a:latin typeface="Roboto"/>
                <a:ea typeface="Roboto"/>
                <a:cs typeface="Roboto"/>
                <a:sym typeface="Roboto"/>
              </a:defRPr>
            </a:lvl1pPr>
            <a:lvl2pPr marL="914400" marR="0" lvl="1" indent="-330200" algn="l" rtl="0">
              <a:lnSpc>
                <a:spcPct val="90000"/>
              </a:lnSpc>
              <a:spcBef>
                <a:spcPts val="500"/>
              </a:spcBef>
              <a:spcAft>
                <a:spcPts val="0"/>
              </a:spcAft>
              <a:buClr>
                <a:schemeClr val="dk1"/>
              </a:buClr>
              <a:buSzPts val="1600"/>
              <a:buFont typeface="Roboto"/>
              <a:buChar char="○"/>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600" b="0" i="0" u="none" strike="noStrike" cap="none">
                <a:solidFill>
                  <a:schemeClr val="dk1"/>
                </a:solidFill>
                <a:latin typeface="Roboto"/>
                <a:ea typeface="Roboto"/>
                <a:cs typeface="Roboto"/>
                <a:sym typeface="Roboto"/>
              </a:defRPr>
            </a:lvl9pPr>
          </a:lstStyle>
          <a:p>
            <a:pPr marL="342900" indent="-342900"/>
            <a:r>
              <a:rPr lang="es-MX" sz="2200" dirty="0"/>
              <a:t>¿Cómo garantizar que el nombre del artista sea consistente en todas las entradas de sus álbumes?</a:t>
            </a:r>
          </a:p>
          <a:p>
            <a:pPr marL="800100" lvl="1" indent="-342900"/>
            <a:r>
              <a:rPr lang="es-MX" sz="2000" dirty="0"/>
              <a:t>Ejemplo: “Louis Armstrong" vs. “Luis armstrong"</a:t>
            </a:r>
          </a:p>
          <a:p>
            <a:pPr marL="342900" indent="-342900"/>
            <a:r>
              <a:rPr lang="es-MX" sz="2200" dirty="0"/>
              <a:t>¿Qué pasa si alguien sobrescribe el año del álbum con una cadena de texto inválida?</a:t>
            </a:r>
          </a:p>
          <a:p>
            <a:pPr marL="342900" indent="-342900"/>
            <a:r>
              <a:rPr lang="es-MX" sz="2200" dirty="0"/>
              <a:t>¿Qué ocurre si hay múltiples artistas en un mismo álbum?</a:t>
            </a:r>
          </a:p>
          <a:p>
            <a:pPr marL="342900" indent="-342900"/>
            <a:r>
              <a:rPr lang="es-MX" sz="2200" dirty="0"/>
              <a:t>¿Qué sucede si eliminamos un artista que tiene álbumes asociados?</a:t>
            </a:r>
          </a:p>
        </p:txBody>
      </p:sp>
      <p:pic>
        <p:nvPicPr>
          <p:cNvPr id="7170" name="Picture 2" descr="Demalo Black | One Piece Wiki | Fandom">
            <a:extLst>
              <a:ext uri="{FF2B5EF4-FFF2-40B4-BE49-F238E27FC236}">
                <a16:creationId xmlns:a16="http://schemas.microsoft.com/office/drawing/2014/main" id="{DF67CC3D-1823-495F-B9A9-47EA73C44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8992" y="3861174"/>
            <a:ext cx="176212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Monkey D. Luffy | Wiki Héros Fr. | Fandom">
            <a:extLst>
              <a:ext uri="{FF2B5EF4-FFF2-40B4-BE49-F238E27FC236}">
                <a16:creationId xmlns:a16="http://schemas.microsoft.com/office/drawing/2014/main" id="{3AED8C00-0407-4110-8121-A02C40AF79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8820" y="3940733"/>
            <a:ext cx="1634356" cy="2381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5717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4"/>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Reglas de prioridad</a:t>
            </a:r>
            <a:endParaRPr dirty="0"/>
          </a:p>
        </p:txBody>
      </p:sp>
      <p:sp>
        <p:nvSpPr>
          <p:cNvPr id="12" name="CuadroTexto 11">
            <a:extLst>
              <a:ext uri="{FF2B5EF4-FFF2-40B4-BE49-F238E27FC236}">
                <a16:creationId xmlns:a16="http://schemas.microsoft.com/office/drawing/2014/main" id="{E2389453-3227-4424-A209-FEF2AA6CB0AF}"/>
              </a:ext>
            </a:extLst>
          </p:cNvPr>
          <p:cNvSpPr txBox="1"/>
          <p:nvPr/>
        </p:nvSpPr>
        <p:spPr>
          <a:xfrm>
            <a:off x="916650" y="1321633"/>
            <a:ext cx="10888309" cy="1107996"/>
          </a:xfrm>
          <a:prstGeom prst="rect">
            <a:avLst/>
          </a:prstGeom>
          <a:noFill/>
        </p:spPr>
        <p:txBody>
          <a:bodyPr wrap="square">
            <a:spAutoFit/>
          </a:bodyPr>
          <a:lstStyle/>
          <a:p>
            <a:r>
              <a:rPr lang="es-MX" sz="2200" dirty="0">
                <a:latin typeface="Roboto" panose="02000000000000000000" pitchFamily="2" charset="0"/>
                <a:ea typeface="Roboto" panose="02000000000000000000" pitchFamily="2" charset="0"/>
              </a:rPr>
              <a:t>El uso de paréntesis mejora la claridad haciendo las expresiones lógicas mas legibles; sin embargo, estos deben ser usados con cuidado pues demasiados paréntesis pueden hacer el código mas difícil de entender en lugar de ayudar.</a:t>
            </a:r>
            <a:endParaRPr lang="es-MX" sz="2200" b="0" i="1" dirty="0">
              <a:latin typeface="Cambria Math" panose="02040503050406030204" pitchFamily="18" charset="0"/>
              <a:ea typeface="Roboto" panose="02000000000000000000" pitchFamily="2" charset="0"/>
            </a:endParaRPr>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7F4DEA40-9FD5-4CF9-9013-E8E562A415B5}"/>
                  </a:ext>
                </a:extLst>
              </p:cNvPr>
              <p:cNvSpPr txBox="1"/>
              <p:nvPr/>
            </p:nvSpPr>
            <p:spPr>
              <a:xfrm>
                <a:off x="1182275" y="2705724"/>
                <a:ext cx="10357057" cy="1446550"/>
              </a:xfrm>
              <a:prstGeom prst="rect">
                <a:avLst/>
              </a:prstGeom>
              <a:noFill/>
            </p:spPr>
            <p:txBody>
              <a:bodyPr wrap="square">
                <a:spAutoFit/>
              </a:bodyPr>
              <a:lstStyle/>
              <a:p>
                <a:r>
                  <a:rPr lang="es-MX" sz="2200" b="1" dirty="0">
                    <a:latin typeface="Roboto" panose="02000000000000000000" pitchFamily="2" charset="0"/>
                    <a:ea typeface="Roboto" panose="02000000000000000000" pitchFamily="2" charset="0"/>
                  </a:rPr>
                  <a:t>Ejemplo</a:t>
                </a:r>
                <a:r>
                  <a:rPr lang="es-MX" sz="2200" dirty="0">
                    <a:latin typeface="Roboto" panose="02000000000000000000" pitchFamily="2" charset="0"/>
                    <a:ea typeface="Roboto" panose="02000000000000000000" pitchFamily="2" charset="0"/>
                  </a:rPr>
                  <a:t>:</a:t>
                </a:r>
              </a:p>
              <a:p>
                <a:pPr marL="285750" indent="-285750">
                  <a:buFont typeface="Arial" panose="020B0604020202020204" pitchFamily="34" charset="0"/>
                  <a:buChar char="•"/>
                </a:pPr>
                <a14:m>
                  <m:oMath xmlns:m="http://schemas.openxmlformats.org/officeDocument/2006/math">
                    <m:r>
                      <a:rPr lang="es-MX" sz="2200" b="0" i="1" smtClean="0">
                        <a:latin typeface="Cambria Math" panose="02040503050406030204" pitchFamily="18" charset="0"/>
                        <a:ea typeface="Roboto" panose="02000000000000000000" pitchFamily="2" charset="0"/>
                      </a:rPr>
                      <m:t>𝑝</m:t>
                    </m:r>
                    <m:r>
                      <a:rPr lang="es-MX" sz="2200" b="0" i="1" smtClean="0">
                        <a:latin typeface="Cambria Math" panose="02040503050406030204" pitchFamily="18" charset="0"/>
                        <a:ea typeface="Cambria Math" panose="02040503050406030204" pitchFamily="18" charset="0"/>
                      </a:rPr>
                      <m:t>∨</m:t>
                    </m:r>
                    <m:r>
                      <a:rPr lang="es-MX" sz="2200" b="0" i="1" smtClean="0">
                        <a:latin typeface="Cambria Math" panose="02040503050406030204" pitchFamily="18" charset="0"/>
                        <a:ea typeface="Cambria Math" panose="02040503050406030204" pitchFamily="18" charset="0"/>
                      </a:rPr>
                      <m:t>𝑞</m:t>
                    </m:r>
                    <m:r>
                      <a:rPr lang="es-MX" sz="2200" b="0" i="1" smtClean="0">
                        <a:latin typeface="Cambria Math" panose="02040503050406030204" pitchFamily="18" charset="0"/>
                        <a:ea typeface="Cambria Math" panose="02040503050406030204" pitchFamily="18" charset="0"/>
                      </a:rPr>
                      <m:t>→¬</m:t>
                    </m:r>
                    <m:r>
                      <a:rPr lang="es-MX" sz="2200" b="0" i="1" smtClean="0">
                        <a:latin typeface="Cambria Math" panose="02040503050406030204" pitchFamily="18" charset="0"/>
                        <a:ea typeface="Cambria Math" panose="02040503050406030204" pitchFamily="18" charset="0"/>
                      </a:rPr>
                      <m:t>𝑟</m:t>
                    </m:r>
                  </m:oMath>
                </a14:m>
                <a:r>
                  <a:rPr lang="es-MX" sz="2200" dirty="0">
                    <a:latin typeface="Roboto" panose="02000000000000000000" pitchFamily="2" charset="0"/>
                    <a:ea typeface="Roboto" panose="02000000000000000000" pitchFamily="2" charset="0"/>
                  </a:rPr>
                  <a:t>  es equivalente </a:t>
                </a:r>
                <a14:m>
                  <m:oMath xmlns:m="http://schemas.openxmlformats.org/officeDocument/2006/math">
                    <m:d>
                      <m:dPr>
                        <m:ctrlPr>
                          <a:rPr lang="es-MX" sz="2200" b="0" i="1" smtClean="0">
                            <a:latin typeface="Cambria Math" panose="02040503050406030204" pitchFamily="18" charset="0"/>
                            <a:ea typeface="Cambria Math" panose="02040503050406030204" pitchFamily="18" charset="0"/>
                          </a:rPr>
                        </m:ctrlPr>
                      </m:dPr>
                      <m:e>
                        <m:r>
                          <a:rPr lang="es-MX" sz="2200" i="1">
                            <a:latin typeface="Cambria Math" panose="02040503050406030204" pitchFamily="18" charset="0"/>
                            <a:ea typeface="Roboto" panose="02000000000000000000" pitchFamily="2" charset="0"/>
                          </a:rPr>
                          <m:t>𝑝</m:t>
                        </m:r>
                        <m:r>
                          <a:rPr lang="es-MX" sz="2200" i="1">
                            <a:latin typeface="Cambria Math" panose="02040503050406030204" pitchFamily="18" charset="0"/>
                            <a:ea typeface="Cambria Math" panose="02040503050406030204" pitchFamily="18" charset="0"/>
                          </a:rPr>
                          <m:t>∨</m:t>
                        </m:r>
                        <m:r>
                          <a:rPr lang="es-MX" sz="2200" i="1">
                            <a:latin typeface="Cambria Math" panose="02040503050406030204" pitchFamily="18" charset="0"/>
                            <a:ea typeface="Cambria Math" panose="02040503050406030204" pitchFamily="18" charset="0"/>
                          </a:rPr>
                          <m:t>𝑞</m:t>
                        </m:r>
                      </m:e>
                    </m:d>
                    <m:r>
                      <a:rPr lang="es-MX" sz="2200" i="1">
                        <a:latin typeface="Cambria Math" panose="02040503050406030204" pitchFamily="18" charset="0"/>
                        <a:ea typeface="Cambria Math" panose="02040503050406030204" pitchFamily="18" charset="0"/>
                      </a:rPr>
                      <m:t>→¬</m:t>
                    </m:r>
                    <m:r>
                      <a:rPr lang="es-MX" sz="2200" i="1">
                        <a:latin typeface="Cambria Math" panose="02040503050406030204" pitchFamily="18" charset="0"/>
                        <a:ea typeface="Cambria Math" panose="02040503050406030204" pitchFamily="18" charset="0"/>
                      </a:rPr>
                      <m:t>𝑟</m:t>
                    </m:r>
                  </m:oMath>
                </a14:m>
                <a:r>
                  <a:rPr lang="es-MX" sz="2200" dirty="0">
                    <a:latin typeface="Roboto" panose="02000000000000000000" pitchFamily="2" charset="0"/>
                    <a:ea typeface="Roboto" panose="02000000000000000000" pitchFamily="2" charset="0"/>
                  </a:rPr>
                  <a:t>; sin embargo, el significado cambia, debido a las reglas de prioridad, si se usan paréntesis de la siguiente manera </a:t>
                </a:r>
                <a14:m>
                  <m:oMath xmlns:m="http://schemas.openxmlformats.org/officeDocument/2006/math">
                    <m:r>
                      <a:rPr lang="es-MX" sz="2200" b="0" i="1" smtClean="0">
                        <a:latin typeface="Cambria Math" panose="02040503050406030204" pitchFamily="18" charset="0"/>
                        <a:ea typeface="Cambria Math" panose="02040503050406030204" pitchFamily="18" charset="0"/>
                      </a:rPr>
                      <m:t>𝑝</m:t>
                    </m:r>
                    <m:r>
                      <a:rPr lang="es-MX" sz="2200" i="1">
                        <a:latin typeface="Cambria Math" panose="02040503050406030204" pitchFamily="18" charset="0"/>
                        <a:ea typeface="Cambria Math" panose="02040503050406030204" pitchFamily="18" charset="0"/>
                      </a:rPr>
                      <m:t>∨</m:t>
                    </m:r>
                    <m:d>
                      <m:dPr>
                        <m:ctrlPr>
                          <a:rPr lang="es-MX" sz="2200" i="1">
                            <a:latin typeface="Cambria Math" panose="02040503050406030204" pitchFamily="18" charset="0"/>
                            <a:ea typeface="Cambria Math" panose="02040503050406030204" pitchFamily="18" charset="0"/>
                          </a:rPr>
                        </m:ctrlPr>
                      </m:dPr>
                      <m:e>
                        <m:r>
                          <a:rPr lang="es-MX" sz="2200" i="1">
                            <a:latin typeface="Cambria Math" panose="02040503050406030204" pitchFamily="18" charset="0"/>
                            <a:ea typeface="Roboto" panose="02000000000000000000" pitchFamily="2" charset="0"/>
                          </a:rPr>
                          <m:t>𝑝</m:t>
                        </m:r>
                        <m:r>
                          <a:rPr lang="es-MX" sz="2200" i="1">
                            <a:latin typeface="Cambria Math" panose="02040503050406030204" pitchFamily="18" charset="0"/>
                            <a:ea typeface="Cambria Math" panose="02040503050406030204" pitchFamily="18" charset="0"/>
                          </a:rPr>
                          <m:t>→¬</m:t>
                        </m:r>
                        <m:r>
                          <a:rPr lang="es-MX" sz="2200" i="1">
                            <a:latin typeface="Cambria Math" panose="02040503050406030204" pitchFamily="18" charset="0"/>
                            <a:ea typeface="Cambria Math" panose="02040503050406030204" pitchFamily="18" charset="0"/>
                          </a:rPr>
                          <m:t>𝑟</m:t>
                        </m:r>
                      </m:e>
                    </m:d>
                  </m:oMath>
                </a14:m>
                <a:endParaRPr lang="es-CO" sz="2200" dirty="0"/>
              </a:p>
            </p:txBody>
          </p:sp>
        </mc:Choice>
        <mc:Fallback xmlns="">
          <p:sp>
            <p:nvSpPr>
              <p:cNvPr id="13" name="CuadroTexto 12">
                <a:extLst>
                  <a:ext uri="{FF2B5EF4-FFF2-40B4-BE49-F238E27FC236}">
                    <a16:creationId xmlns:a16="http://schemas.microsoft.com/office/drawing/2014/main" id="{7F4DEA40-9FD5-4CF9-9013-E8E562A415B5}"/>
                  </a:ext>
                </a:extLst>
              </p:cNvPr>
              <p:cNvSpPr txBox="1">
                <a:spLocks noRot="1" noChangeAspect="1" noMove="1" noResize="1" noEditPoints="1" noAdjustHandles="1" noChangeArrowheads="1" noChangeShapeType="1" noTextEdit="1"/>
              </p:cNvSpPr>
              <p:nvPr/>
            </p:nvSpPr>
            <p:spPr>
              <a:xfrm>
                <a:off x="1182275" y="2705724"/>
                <a:ext cx="10357057" cy="1446550"/>
              </a:xfrm>
              <a:prstGeom prst="rect">
                <a:avLst/>
              </a:prstGeom>
              <a:blipFill>
                <a:blip r:embed="rId3"/>
                <a:stretch>
                  <a:fillRect l="-765" t="-2532" b="-2954"/>
                </a:stretch>
              </a:blipFill>
            </p:spPr>
            <p:txBody>
              <a:bodyPr/>
              <a:lstStyle/>
              <a:p>
                <a:r>
                  <a:rPr lang="es-CO">
                    <a:noFill/>
                  </a:rPr>
                  <a:t> </a:t>
                </a:r>
              </a:p>
            </p:txBody>
          </p:sp>
        </mc:Fallback>
      </mc:AlternateContent>
    </p:spTree>
    <p:extLst>
      <p:ext uri="{BB962C8B-B14F-4D97-AF65-F5344CB8AC3E}">
        <p14:creationId xmlns:p14="http://schemas.microsoft.com/office/powerpoint/2010/main" val="11070930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66"/>
          <p:cNvSpPr txBox="1">
            <a:spLocks noGrp="1"/>
          </p:cNvSpPr>
          <p:nvPr>
            <p:ph type="title"/>
          </p:nvPr>
        </p:nvSpPr>
        <p:spPr>
          <a:xfrm>
            <a:off x="916650" y="96038"/>
            <a:ext cx="8304000" cy="949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Referencias</a:t>
            </a:r>
            <a:endParaRPr/>
          </a:p>
        </p:txBody>
      </p:sp>
      <p:sp>
        <p:nvSpPr>
          <p:cNvPr id="715" name="Google Shape;715;p66"/>
          <p:cNvSpPr txBox="1">
            <a:spLocks noGrp="1"/>
          </p:cNvSpPr>
          <p:nvPr>
            <p:ph type="body" idx="1"/>
          </p:nvPr>
        </p:nvSpPr>
        <p:spPr>
          <a:xfrm>
            <a:off x="838199" y="1318001"/>
            <a:ext cx="10639097" cy="4859100"/>
          </a:xfrm>
          <a:prstGeom prst="rect">
            <a:avLst/>
          </a:prstGeom>
        </p:spPr>
        <p:txBody>
          <a:bodyPr spcFirstLastPara="1" wrap="square" lIns="91425" tIns="45700" rIns="91425" bIns="45700" anchor="t" anchorCtr="0">
            <a:noAutofit/>
          </a:bodyPr>
          <a:lstStyle/>
          <a:p>
            <a:pPr marL="457200" lvl="0" indent="-381000" algn="l" rtl="0">
              <a:lnSpc>
                <a:spcPct val="100000"/>
              </a:lnSpc>
              <a:spcBef>
                <a:spcPts val="600"/>
              </a:spcBef>
              <a:spcAft>
                <a:spcPts val="0"/>
              </a:spcAft>
              <a:buSzPts val="2400"/>
              <a:buFont typeface="Roboto"/>
              <a:buChar char="●"/>
            </a:pPr>
            <a:r>
              <a:rPr lang="es-MX" sz="2400" dirty="0">
                <a:hlinkClick r:id="rId3"/>
              </a:rPr>
              <a:t>https://www.mongodb.com/resources/basics/databases/nosql-explained</a:t>
            </a:r>
            <a:endParaRPr lang="es-MX" sz="2400" dirty="0"/>
          </a:p>
          <a:p>
            <a:pPr marL="457200" lvl="0" indent="-381000" algn="l" rtl="0">
              <a:lnSpc>
                <a:spcPct val="100000"/>
              </a:lnSpc>
              <a:spcBef>
                <a:spcPts val="600"/>
              </a:spcBef>
              <a:spcAft>
                <a:spcPts val="0"/>
              </a:spcAft>
              <a:buSzPts val="2400"/>
              <a:buFont typeface="Roboto"/>
              <a:buChar char="●"/>
            </a:pPr>
            <a:r>
              <a:rPr lang="es-CO" sz="2400" dirty="0">
                <a:hlinkClick r:id="rId4"/>
              </a:rPr>
              <a:t>https://blog.bytebytego.com/p/sql-vs-nosql-choosing-the-right-database</a:t>
            </a:r>
            <a:endParaRPr lang="es-MX" sz="2400" dirty="0"/>
          </a:p>
          <a:p>
            <a:pPr marL="457200" lvl="0" indent="-381000" algn="l" rtl="0">
              <a:lnSpc>
                <a:spcPct val="100000"/>
              </a:lnSpc>
              <a:spcBef>
                <a:spcPts val="600"/>
              </a:spcBef>
              <a:spcAft>
                <a:spcPts val="0"/>
              </a:spcAft>
              <a:buSzPts val="2400"/>
              <a:buFont typeface="Roboto"/>
              <a:buChar char="●"/>
            </a:pPr>
            <a:r>
              <a:rPr lang="es-CO" sz="2400" dirty="0">
                <a:hlinkClick r:id="rId5"/>
              </a:rPr>
              <a:t>https://cs186berkeley.net/notes/note17/</a:t>
            </a:r>
            <a:endParaRPr lang="es-MX" sz="2400" dirty="0"/>
          </a:p>
          <a:p>
            <a:pPr marL="457200" lvl="0" indent="-381000" algn="l" rtl="0">
              <a:lnSpc>
                <a:spcPct val="100000"/>
              </a:lnSpc>
              <a:spcBef>
                <a:spcPts val="600"/>
              </a:spcBef>
              <a:spcAft>
                <a:spcPts val="0"/>
              </a:spcAft>
              <a:buSzPts val="2400"/>
              <a:buFont typeface="Roboto"/>
              <a:buChar char="●"/>
            </a:pPr>
            <a:endParaRPr sz="2400" dirty="0"/>
          </a:p>
          <a:p>
            <a:pPr marL="0" lvl="0" indent="0" algn="l" rtl="0">
              <a:spcBef>
                <a:spcPts val="1000"/>
              </a:spcBef>
              <a:spcAft>
                <a:spcPts val="0"/>
              </a:spcAft>
              <a:buNone/>
            </a:pPr>
            <a:endParaRPr sz="1100" dirty="0">
              <a:latin typeface="Arial"/>
              <a:ea typeface="Arial"/>
              <a:cs typeface="Arial"/>
              <a:sym typeface="Arial"/>
            </a:endParaRPr>
          </a:p>
          <a:p>
            <a:pPr marL="0" lvl="0" indent="0" algn="l" rtl="0">
              <a:spcBef>
                <a:spcPts val="1000"/>
              </a:spcBef>
              <a:spcAft>
                <a:spcPts val="0"/>
              </a:spcAft>
              <a:buNone/>
            </a:pPr>
            <a:endParaRPr dirty="0"/>
          </a:p>
          <a:p>
            <a:pPr marL="457200" lvl="0" indent="0" algn="l" rtl="0">
              <a:spcBef>
                <a:spcPts val="1000"/>
              </a:spcBef>
              <a:spcAft>
                <a:spcPts val="0"/>
              </a:spcAft>
              <a:buNone/>
            </a:pPr>
            <a:endParaRPr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67"/>
          <p:cNvSpPr txBox="1">
            <a:spLocks noGrp="1"/>
          </p:cNvSpPr>
          <p:nvPr>
            <p:ph type="subTitle" idx="1"/>
          </p:nvPr>
        </p:nvSpPr>
        <p:spPr>
          <a:xfrm>
            <a:off x="1524000" y="4872871"/>
            <a:ext cx="9144000" cy="11064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s-ES" dirty="0"/>
              <a:t>Curso de Matemáticas Discretas 1</a:t>
            </a:r>
            <a:endParaRPr dirty="0"/>
          </a:p>
          <a:p>
            <a:pPr marL="0" lvl="0" indent="0" algn="ctr" rtl="0">
              <a:spcBef>
                <a:spcPts val="1000"/>
              </a:spcBef>
              <a:spcAft>
                <a:spcPts val="0"/>
              </a:spcAft>
              <a:buClr>
                <a:schemeClr val="dk1"/>
              </a:buClr>
              <a:buSzPts val="1100"/>
              <a:buFont typeface="Arial"/>
              <a:buNone/>
            </a:pPr>
            <a:r>
              <a:rPr lang="es-ES" dirty="0"/>
              <a:t>Clase 1 – Lógica proposicional </a:t>
            </a:r>
            <a:endParaRPr dirty="0"/>
          </a:p>
          <a:p>
            <a:pPr marL="0" lvl="0" indent="0" algn="ctr" rtl="0">
              <a:spcBef>
                <a:spcPts val="1000"/>
              </a:spcBef>
              <a:spcAft>
                <a:spcPts val="0"/>
              </a:spcAft>
              <a:buNone/>
            </a:pPr>
            <a:endParaRPr dirty="0"/>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15970</TotalTime>
  <Words>9567</Words>
  <Application>Microsoft Office PowerPoint</Application>
  <PresentationFormat>Panorámica</PresentationFormat>
  <Paragraphs>1467</Paragraphs>
  <Slides>92</Slides>
  <Notes>92</Notes>
  <HiddenSlides>0</HiddenSlides>
  <MMClips>1</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92</vt:i4>
      </vt:variant>
    </vt:vector>
  </HeadingPairs>
  <TitlesOfParts>
    <vt:vector size="100" baseType="lpstr">
      <vt:lpstr>Roboto</vt:lpstr>
      <vt:lpstr>Consolas</vt:lpstr>
      <vt:lpstr>Arial</vt:lpstr>
      <vt:lpstr>Calibri</vt:lpstr>
      <vt:lpstr>Google Sans Text</vt:lpstr>
      <vt:lpstr>Roboto Slab</vt:lpstr>
      <vt:lpstr>Cambria Math</vt:lpstr>
      <vt:lpstr>Tema de Office</vt:lpstr>
      <vt:lpstr>Curso Matemáticas Discretas I</vt:lpstr>
      <vt:lpstr>Sobre el curso</vt:lpstr>
      <vt:lpstr>Base de datos</vt:lpstr>
      <vt:lpstr>Aplicaciones de las bases de datos</vt:lpstr>
      <vt:lpstr>Aplicaciones de las bases de datos</vt:lpstr>
      <vt:lpstr>Ejemplo de base de datos</vt:lpstr>
      <vt:lpstr>Almacenamiento de la información</vt:lpstr>
      <vt:lpstr>Almacenamiento de la información</vt:lpstr>
      <vt:lpstr>Información: Integridad de los datos</vt:lpstr>
      <vt:lpstr>Información: Implementación</vt:lpstr>
      <vt:lpstr>Información: Durabilidad</vt:lpstr>
      <vt:lpstr>Database Management System (DBMS)</vt:lpstr>
      <vt:lpstr>Ejemplo de base de datos</vt:lpstr>
      <vt:lpstr>Vista de los datos</vt:lpstr>
      <vt:lpstr>Tipos de usuarios</vt:lpstr>
      <vt:lpstr>Tipos de usuarios</vt:lpstr>
      <vt:lpstr>Tipos de usuarios</vt:lpstr>
      <vt:lpstr>Tipos de usuarios</vt:lpstr>
      <vt:lpstr>Tipos de usuarios</vt:lpstr>
      <vt:lpstr>Modelos de datos (Data Models)</vt:lpstr>
      <vt:lpstr>Modelos de datos (Data Models)</vt:lpstr>
      <vt:lpstr>Modelo Entidad - Relación</vt:lpstr>
      <vt:lpstr>Modelo relacional</vt:lpstr>
      <vt:lpstr>Modelo relacional</vt:lpstr>
      <vt:lpstr>Modelo relacional</vt:lpstr>
      <vt:lpstr>Modelo relacional</vt:lpstr>
      <vt:lpstr>Modelos de datos (Data Models)</vt:lpstr>
      <vt:lpstr>Modelo NoSQL</vt:lpstr>
      <vt:lpstr>Modelo NoSQL</vt:lpstr>
      <vt:lpstr>Modelo no SQL</vt:lpstr>
      <vt:lpstr>Modelo no SQL</vt:lpstr>
      <vt:lpstr>Ejemplo de base de datos</vt:lpstr>
      <vt:lpstr>Clasificación de Data Models </vt:lpstr>
      <vt:lpstr>Primeros sistemas de bases de datos</vt:lpstr>
      <vt:lpstr>Primeros sistemas de bases de datos</vt:lpstr>
      <vt:lpstr>Primeros sistemas de bases de datos</vt:lpstr>
      <vt:lpstr>Modelo relacional</vt:lpstr>
      <vt:lpstr>Modelo relacional</vt:lpstr>
      <vt:lpstr>Agenda</vt:lpstr>
      <vt:lpstr>Jerarquía de memoria</vt:lpstr>
      <vt:lpstr>Jerarquía de memoria</vt:lpstr>
      <vt:lpstr>Jerarquía de memoria</vt:lpstr>
      <vt:lpstr>Jerarquía de memoria</vt:lpstr>
      <vt:lpstr>Tiempos de acceso</vt:lpstr>
      <vt:lpstr>Tiempos de acceso</vt:lpstr>
      <vt:lpstr>Buffer de la base de datos</vt:lpstr>
      <vt:lpstr>Read/Write I/O Blocks</vt:lpstr>
      <vt:lpstr>Buffer de la base de datos</vt:lpstr>
      <vt:lpstr>Proposiciones compuestas</vt:lpstr>
      <vt:lpstr>Agenda</vt:lpstr>
      <vt:lpstr>Conectores lógicos – Parte I</vt:lpstr>
      <vt:lpstr>Conectores lógicos – Parte I</vt:lpstr>
      <vt:lpstr>Conectores lógicos – Parte I</vt:lpstr>
      <vt:lpstr>Conectores lógicos – Parte I</vt:lpstr>
      <vt:lpstr>Conectores lógicos – Parte I</vt:lpstr>
      <vt:lpstr>Conectores lógicos – Parte I</vt:lpstr>
      <vt:lpstr>Conectores lógicos – Parte I</vt:lpstr>
      <vt:lpstr>Conectores lógicos – Parte I</vt:lpstr>
      <vt:lpstr>Conectores lógicos – Parte I</vt:lpstr>
      <vt:lpstr>Conectores lógicos – Parte I</vt:lpstr>
      <vt:lpstr>Conectores lógicos – Parte I</vt:lpstr>
      <vt:lpstr>Agenda</vt:lpstr>
      <vt:lpstr>Conectores lógicos – Parte II</vt:lpstr>
      <vt:lpstr>Conectores lógicos – Parte II</vt:lpstr>
      <vt:lpstr>Conectores lógicos – Parte II</vt:lpstr>
      <vt:lpstr>Conectores lógicos – Parte II</vt:lpstr>
      <vt:lpstr>Conectores lógicos – Parte II</vt:lpstr>
      <vt:lpstr>Conectores lógicos – Parte II</vt:lpstr>
      <vt:lpstr>Conectores lógicos – Parte II</vt:lpstr>
      <vt:lpstr>Conectores lógicos – Parte II</vt:lpstr>
      <vt:lpstr>Conectores lógicos – Parte II</vt:lpstr>
      <vt:lpstr>Conectores lógicos – Parte II</vt:lpstr>
      <vt:lpstr>Conectores lógicos – Parte II</vt:lpstr>
      <vt:lpstr>Conectores lógicos – Parte II</vt:lpstr>
      <vt:lpstr>Conectores lógicos – Parte II</vt:lpstr>
      <vt:lpstr>Conectores lógicos – Parte II</vt:lpstr>
      <vt:lpstr>Conectores lógicos – Parte II</vt:lpstr>
      <vt:lpstr>Conectores lógicos – Parte II</vt:lpstr>
      <vt:lpstr>Conectores lógicos – Parte II</vt:lpstr>
      <vt:lpstr>Conectores lógicos – Parte II</vt:lpstr>
      <vt:lpstr>Conectores lógicos – Parte II</vt:lpstr>
      <vt:lpstr>Agenda</vt:lpstr>
      <vt:lpstr>Traducción de enunciados</vt:lpstr>
      <vt:lpstr>Traducción de enunciados</vt:lpstr>
      <vt:lpstr>Traducción de enunciados</vt:lpstr>
      <vt:lpstr>Traducción de enunciados</vt:lpstr>
      <vt:lpstr>Traducción de enunciados</vt:lpstr>
      <vt:lpstr>Agenda</vt:lpstr>
      <vt:lpstr>Reglas de prioridad</vt:lpstr>
      <vt:lpstr>Reglas de prioridad</vt:lpstr>
      <vt:lpstr>Referencias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Matemáticas Discretas I</dc:title>
  <dc:creator>Usuario</dc:creator>
  <cp:lastModifiedBy>Henry Arcila</cp:lastModifiedBy>
  <cp:revision>57</cp:revision>
  <dcterms:modified xsi:type="dcterms:W3CDTF">2026-02-14T03:44:22Z</dcterms:modified>
</cp:coreProperties>
</file>